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88" r:id="rId2"/>
    <p:sldId id="283" r:id="rId3"/>
    <p:sldId id="284" r:id="rId4"/>
    <p:sldId id="285" r:id="rId5"/>
    <p:sldId id="289" r:id="rId6"/>
    <p:sldId id="290" r:id="rId7"/>
    <p:sldId id="291" r:id="rId8"/>
    <p:sldId id="272" r:id="rId9"/>
    <p:sldId id="281" r:id="rId10"/>
    <p:sldId id="257" r:id="rId11"/>
    <p:sldId id="258" r:id="rId12"/>
    <p:sldId id="260" r:id="rId13"/>
    <p:sldId id="261" r:id="rId14"/>
    <p:sldId id="279" r:id="rId15"/>
    <p:sldId id="263" r:id="rId16"/>
    <p:sldId id="280" r:id="rId17"/>
    <p:sldId id="266" r:id="rId18"/>
    <p:sldId id="267" r:id="rId19"/>
    <p:sldId id="268" r:id="rId20"/>
    <p:sldId id="274" r:id="rId21"/>
    <p:sldId id="282" r:id="rId22"/>
  </p:sldIdLst>
  <p:sldSz cx="9144000" cy="6858000" type="screen4x3"/>
  <p:notesSz cx="6797675" cy="9926638"/>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5739" autoAdjust="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D6FCC76-1634-4879-928C-7A5A9ECA8F68}" type="datetimeFigureOut">
              <a:rPr lang="en-GB" smtClean="0"/>
              <a:t>29/07/2019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688DEFE-8BB3-4E4F-914D-F00284788727}" type="slidenum">
              <a:rPr lang="en-GB" smtClean="0"/>
              <a:t>‹#›</a:t>
            </a:fld>
            <a:endParaRPr lang="en-GB"/>
          </a:p>
        </p:txBody>
      </p:sp>
    </p:spTree>
    <p:extLst>
      <p:ext uri="{BB962C8B-B14F-4D97-AF65-F5344CB8AC3E}">
        <p14:creationId xmlns:p14="http://schemas.microsoft.com/office/powerpoint/2010/main" val="268622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6BE045A-0B88-4E5A-B9DF-9B8CE6AE0AF2}" type="datetime1">
              <a:rPr lang="en-GB" smtClean="0"/>
              <a:t>29/07/2019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291249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187D11-5CFE-47B4-8854-F6667D587F8F}" type="datetime1">
              <a:rPr lang="en-GB" smtClean="0"/>
              <a:t>29/07/2019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3712432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C0FAE9-DB13-4898-B77C-63A4059EF769}" type="datetime1">
              <a:rPr lang="en-GB" smtClean="0"/>
              <a:t>29/07/2019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165672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A51B81-EFC9-4B4D-9CC3-0A10ADF1A4EE}" type="datetime1">
              <a:rPr lang="en-GB" smtClean="0"/>
              <a:t>29/07/2019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3388866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B88BFB-F143-4065-946C-B67767C3ADF3}" type="datetime1">
              <a:rPr lang="en-GB" smtClean="0"/>
              <a:t>29/07/2019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102272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31600D9-498E-404D-90D7-F31279D7B1E8}" type="datetime1">
              <a:rPr lang="en-GB" smtClean="0"/>
              <a:t>29/07/2019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163834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20FAE8D-FD9A-424E-9A3F-71CA39974725}" type="datetime1">
              <a:rPr lang="en-GB" smtClean="0"/>
              <a:t>29/07/2019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3518616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66669F9-ECAF-47DB-9398-E7E75A256C93}" type="datetime1">
              <a:rPr lang="en-GB" smtClean="0"/>
              <a:t>29/07/2019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422281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E69AC-716C-483A-832D-F8DD7482857A}" type="datetime1">
              <a:rPr lang="en-GB" smtClean="0"/>
              <a:t>29/07/2019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3774635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39DD6-7238-49B5-9365-9CD8DDAB5110}" type="datetime1">
              <a:rPr lang="en-GB" smtClean="0"/>
              <a:t>29/07/2019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201037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5F7F5D-5022-41C9-9F39-33EFB2DD5BF9}" type="datetime1">
              <a:rPr lang="en-GB" smtClean="0"/>
              <a:t>29/07/2019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787CC5-46B8-4F6C-B22B-556DCBDA86A5}" type="slidenum">
              <a:rPr lang="en-GB" smtClean="0"/>
              <a:pPr/>
              <a:t>‹#›</a:t>
            </a:fld>
            <a:endParaRPr lang="en-GB"/>
          </a:p>
        </p:txBody>
      </p:sp>
    </p:spTree>
    <p:extLst>
      <p:ext uri="{BB962C8B-B14F-4D97-AF65-F5344CB8AC3E}">
        <p14:creationId xmlns:p14="http://schemas.microsoft.com/office/powerpoint/2010/main" val="1500933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BCA9A-0DBC-4CFA-BAA2-F927768A44C1}" type="datetime1">
              <a:rPr lang="en-GB" smtClean="0"/>
              <a:t>29/07/2019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87CC5-46B8-4F6C-B22B-556DCBDA86A5}" type="slidenum">
              <a:rPr lang="en-GB" smtClean="0"/>
              <a:pPr/>
              <a:t>‹#›</a:t>
            </a:fld>
            <a:endParaRPr lang="en-GB"/>
          </a:p>
        </p:txBody>
      </p:sp>
    </p:spTree>
    <p:extLst>
      <p:ext uri="{BB962C8B-B14F-4D97-AF65-F5344CB8AC3E}">
        <p14:creationId xmlns:p14="http://schemas.microsoft.com/office/powerpoint/2010/main" val="2391120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7542AB4-60BB-40D4-8D21-85D871623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3588783"/>
          </a:xfrm>
          <a:prstGeom prst="rect">
            <a:avLst/>
          </a:prstGeom>
        </p:spPr>
      </p:pic>
      <p:sp>
        <p:nvSpPr>
          <p:cNvPr id="3076" name="Slide Number Placeholder 1">
            <a:extLst>
              <a:ext uri="{FF2B5EF4-FFF2-40B4-BE49-F238E27FC236}">
                <a16:creationId xmlns:a16="http://schemas.microsoft.com/office/drawing/2014/main" id="{044991A0-E77A-4012-8AA0-FD905B1997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A549A76-A52D-4E6D-8B48-81DE94E32107}" type="slidenum">
              <a:rPr lang="en-US" altLang="en-US" sz="1200" smtClean="0">
                <a:solidFill>
                  <a:srgbClr val="898989"/>
                </a:solidFill>
              </a:rPr>
              <a:pPr>
                <a:spcBef>
                  <a:spcPct val="0"/>
                </a:spcBef>
                <a:buFontTx/>
                <a:buNone/>
              </a:pPr>
              <a:t>1</a:t>
            </a:fld>
            <a:endParaRPr lang="en-US" altLang="en-US" sz="1200">
              <a:solidFill>
                <a:srgbClr val="898989"/>
              </a:solidFill>
            </a:endParaRPr>
          </a:p>
        </p:txBody>
      </p:sp>
      <p:sp>
        <p:nvSpPr>
          <p:cNvPr id="4" name="Rectangle 3"/>
          <p:cNvSpPr/>
          <p:nvPr/>
        </p:nvSpPr>
        <p:spPr>
          <a:xfrm>
            <a:off x="0" y="3429000"/>
            <a:ext cx="9144000" cy="3429001"/>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664369" y="3807619"/>
            <a:ext cx="7993855" cy="369332"/>
          </a:xfrm>
          <a:prstGeom prst="rect">
            <a:avLst/>
          </a:prstGeom>
          <a:noFill/>
        </p:spPr>
        <p:txBody>
          <a:bodyPr wrap="square" rtlCol="0">
            <a:spAutoFit/>
          </a:bodyPr>
          <a:lstStyle/>
          <a:p>
            <a:pPr algn="ctr"/>
            <a:r>
              <a:rPr lang="en-GB" b="1" kern="1900" spc="150" dirty="0">
                <a:solidFill>
                  <a:schemeClr val="bg1"/>
                </a:solidFill>
                <a:latin typeface="Arial Narrow" panose="020B0606020202030204" pitchFamily="34" charset="0"/>
              </a:rPr>
              <a:t>PLAN Primary Science – Supporting Assessment</a:t>
            </a:r>
          </a:p>
        </p:txBody>
      </p:sp>
      <p:sp>
        <p:nvSpPr>
          <p:cNvPr id="9" name="TextBox 8"/>
          <p:cNvSpPr txBox="1"/>
          <p:nvPr/>
        </p:nvSpPr>
        <p:spPr>
          <a:xfrm>
            <a:off x="664368" y="4395787"/>
            <a:ext cx="7993855" cy="523220"/>
          </a:xfrm>
          <a:prstGeom prst="rect">
            <a:avLst/>
          </a:prstGeom>
          <a:noFill/>
        </p:spPr>
        <p:txBody>
          <a:bodyPr wrap="square" rtlCol="0">
            <a:spAutoFit/>
          </a:bodyPr>
          <a:lstStyle/>
          <a:p>
            <a:pPr algn="ctr"/>
            <a:r>
              <a:rPr lang="en-GB" sz="2800" b="1" kern="1900" spc="100" dirty="0">
                <a:solidFill>
                  <a:schemeClr val="bg1"/>
                </a:solidFill>
                <a:latin typeface="Arial Narrow" panose="020B0606020202030204" pitchFamily="34" charset="0"/>
              </a:rPr>
              <a:t>Everyday Materials Year 2-Glory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1" y="5355172"/>
            <a:ext cx="4832348" cy="795597"/>
          </a:xfrm>
          <a:prstGeom prst="rect">
            <a:avLst/>
          </a:prstGeom>
        </p:spPr>
      </p:pic>
      <p:sp>
        <p:nvSpPr>
          <p:cNvPr id="7" name="TextBox 6"/>
          <p:cNvSpPr txBox="1"/>
          <p:nvPr/>
        </p:nvSpPr>
        <p:spPr>
          <a:xfrm>
            <a:off x="821531" y="6262590"/>
            <a:ext cx="7836692" cy="666849"/>
          </a:xfrm>
          <a:prstGeom prst="rect">
            <a:avLst/>
          </a:prstGeom>
          <a:noFill/>
        </p:spPr>
        <p:txBody>
          <a:bodyPr wrap="square" rtlCol="0">
            <a:spAutoFit/>
          </a:bodyPr>
          <a:lstStyle/>
          <a:p>
            <a:r>
              <a:rPr lang="en-GB" sz="1600" baseline="30000" dirty="0">
                <a:solidFill>
                  <a:schemeClr val="bg1"/>
                </a:solidFill>
                <a:latin typeface="Arial Narrow" panose="020B0606020202030204" pitchFamily="34" charset="0"/>
              </a:rPr>
              <a:t>© Pan London Assessment Network (PLAN) </a:t>
            </a:r>
            <a:r>
              <a:rPr lang="en-GB" sz="1600" baseline="30000" dirty="0">
                <a:solidFill>
                  <a:srgbClr val="FFFF00"/>
                </a:solidFill>
                <a:latin typeface="Arial Narrow" panose="020B0606020202030204" pitchFamily="34" charset="0"/>
              </a:rPr>
              <a:t> July </a:t>
            </a:r>
            <a:r>
              <a:rPr lang="en-GB" sz="1600" baseline="30000" dirty="0">
                <a:solidFill>
                  <a:schemeClr val="bg1"/>
                </a:solidFill>
                <a:latin typeface="Arial Narrow" panose="020B0606020202030204" pitchFamily="34" charset="0"/>
              </a:rPr>
              <a:t>2019</a:t>
            </a:r>
          </a:p>
          <a:p>
            <a:r>
              <a:rPr lang="en-GB" sz="1600" baseline="30000" dirty="0">
                <a:solidFill>
                  <a:schemeClr val="bg1"/>
                </a:solidFill>
                <a:latin typeface="Arial Narrow" panose="020B0606020202030204" pitchFamily="34" charset="0"/>
              </a:rPr>
              <a:t>This resource has been developed by the Pan London Assessment Network and is supported by the Association for Science Education.</a:t>
            </a:r>
          </a:p>
          <a:p>
            <a:endParaRPr lang="en-GB" sz="1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835614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1.JPG"/>
          <p:cNvPicPr>
            <a:picLocks noGrp="1" noChangeAspect="1"/>
          </p:cNvPicPr>
          <p:nvPr isPhoto="1"/>
        </p:nvPicPr>
        <p:blipFill>
          <a:blip r:embed="rId2" cstate="print">
            <a:lum/>
          </a:blip>
          <a:srcRect l="39101" t="27300" r="19950" b="10751"/>
          <a:stretch>
            <a:fillRect/>
          </a:stretch>
        </p:blipFill>
        <p:spPr>
          <a:xfrm rot="16200000">
            <a:off x="1157849" y="1689822"/>
            <a:ext cx="3046306" cy="4608514"/>
          </a:xfrm>
          <a:prstGeom prst="rect">
            <a:avLst/>
          </a:prstGeom>
          <a:noFill/>
          <a:ln>
            <a:noFill/>
          </a:ln>
        </p:spPr>
      </p:pic>
      <p:sp>
        <p:nvSpPr>
          <p:cNvPr id="3" name="TextBox 2"/>
          <p:cNvSpPr txBox="1"/>
          <p:nvPr/>
        </p:nvSpPr>
        <p:spPr>
          <a:xfrm>
            <a:off x="323528" y="188640"/>
            <a:ext cx="8280920" cy="1200329"/>
          </a:xfrm>
          <a:prstGeom prst="rect">
            <a:avLst/>
          </a:prstGeom>
          <a:noFill/>
        </p:spPr>
        <p:txBody>
          <a:bodyPr wrap="square" rtlCol="0">
            <a:spAutoFit/>
          </a:bodyPr>
          <a:lstStyle/>
          <a:p>
            <a:r>
              <a:rPr lang="en-GB" b="1" dirty="0"/>
              <a:t>Initial assessment activity – to check what children can remember from Y1</a:t>
            </a:r>
          </a:p>
          <a:p>
            <a:pPr marL="285750" indent="-285750">
              <a:buFont typeface="Arial" panose="020B0604020202020204" pitchFamily="34" charset="0"/>
              <a:buChar char="•"/>
            </a:pPr>
            <a:r>
              <a:rPr lang="en-GB" dirty="0"/>
              <a:t>Distinguish between an object and the material from which it is made</a:t>
            </a:r>
          </a:p>
          <a:p>
            <a:pPr marL="285750" indent="-285750">
              <a:buFont typeface="Arial" panose="020B0604020202020204" pitchFamily="34" charset="0"/>
              <a:buChar char="•"/>
            </a:pPr>
            <a:r>
              <a:rPr lang="en-GB" dirty="0"/>
              <a:t>Identify and name a variety of everyday materials, including wood, plastic, glass, metal, water and rock </a:t>
            </a:r>
          </a:p>
        </p:txBody>
      </p:sp>
      <p:sp>
        <p:nvSpPr>
          <p:cNvPr id="4" name="TextBox 3"/>
          <p:cNvSpPr txBox="1"/>
          <p:nvPr/>
        </p:nvSpPr>
        <p:spPr>
          <a:xfrm>
            <a:off x="467544" y="5517232"/>
            <a:ext cx="4176464" cy="1200329"/>
          </a:xfrm>
          <a:prstGeom prst="rect">
            <a:avLst/>
          </a:prstGeom>
          <a:noFill/>
        </p:spPr>
        <p:txBody>
          <a:bodyPr wrap="square" rtlCol="0">
            <a:spAutoFit/>
          </a:bodyPr>
          <a:lstStyle/>
          <a:p>
            <a:r>
              <a:rPr lang="en-GB" dirty="0">
                <a:solidFill>
                  <a:srgbClr val="FF0000"/>
                </a:solidFill>
              </a:rPr>
              <a:t>Glory has drawn objects and labelled some of them with the material from which it is made. He has listed several common materials and is secure in this Y1 content.</a:t>
            </a:r>
          </a:p>
        </p:txBody>
      </p:sp>
      <p:sp>
        <p:nvSpPr>
          <p:cNvPr id="5" name="TextBox 4"/>
          <p:cNvSpPr txBox="1"/>
          <p:nvPr/>
        </p:nvSpPr>
        <p:spPr>
          <a:xfrm>
            <a:off x="395536" y="1412776"/>
            <a:ext cx="4392488" cy="923330"/>
          </a:xfrm>
          <a:prstGeom prst="rect">
            <a:avLst/>
          </a:prstGeom>
          <a:solidFill>
            <a:schemeClr val="bg1"/>
          </a:solidFill>
        </p:spPr>
        <p:txBody>
          <a:bodyPr wrap="square" rtlCol="0">
            <a:spAutoFit/>
          </a:bodyPr>
          <a:lstStyle/>
          <a:p>
            <a:r>
              <a:rPr lang="en-GB" dirty="0"/>
              <a:t>Following a discussion, children were asked to draw a title page showing what they knew about materials.   </a:t>
            </a:r>
          </a:p>
        </p:txBody>
      </p:sp>
      <p:pic>
        <p:nvPicPr>
          <p:cNvPr id="7" name="Picture 6" descr="Jayden1.JPG"/>
          <p:cNvPicPr>
            <a:picLocks noChangeAspect="1"/>
          </p:cNvPicPr>
          <p:nvPr/>
        </p:nvPicPr>
        <p:blipFill>
          <a:blip r:embed="rId3" cstate="print"/>
          <a:srcRect t="22700" r="52100" b="14301"/>
          <a:stretch>
            <a:fillRect/>
          </a:stretch>
        </p:blipFill>
        <p:spPr>
          <a:xfrm rot="16200000">
            <a:off x="5605409" y="3331697"/>
            <a:ext cx="2901737" cy="3816424"/>
          </a:xfrm>
          <a:prstGeom prst="rect">
            <a:avLst/>
          </a:prstGeom>
        </p:spPr>
      </p:pic>
      <p:sp>
        <p:nvSpPr>
          <p:cNvPr id="8" name="TextBox 7"/>
          <p:cNvSpPr txBox="1"/>
          <p:nvPr/>
        </p:nvSpPr>
        <p:spPr>
          <a:xfrm>
            <a:off x="5364088" y="1772816"/>
            <a:ext cx="3168352" cy="1477328"/>
          </a:xfrm>
          <a:prstGeom prst="rect">
            <a:avLst/>
          </a:prstGeom>
          <a:solidFill>
            <a:schemeClr val="bg1">
              <a:lumMod val="85000"/>
            </a:schemeClr>
          </a:solidFill>
        </p:spPr>
        <p:txBody>
          <a:bodyPr wrap="square" rtlCol="0">
            <a:spAutoFit/>
          </a:bodyPr>
          <a:lstStyle/>
          <a:p>
            <a:r>
              <a:rPr lang="en-GB" dirty="0"/>
              <a:t>Another child, Jayden also showed he was able to use vocabulary for properties although he did not associate them with specific materials </a:t>
            </a:r>
          </a:p>
        </p:txBody>
      </p:sp>
      <p:cxnSp>
        <p:nvCxnSpPr>
          <p:cNvPr id="9" name="Straight Arrow Connector 8"/>
          <p:cNvCxnSpPr/>
          <p:nvPr/>
        </p:nvCxnSpPr>
        <p:spPr>
          <a:xfrm flipH="1">
            <a:off x="6444208" y="3250144"/>
            <a:ext cx="187246" cy="5388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Slide Number Placeholder 9"/>
          <p:cNvSpPr>
            <a:spLocks noGrp="1"/>
          </p:cNvSpPr>
          <p:nvPr>
            <p:ph type="sldNum" sz="quarter" idx="12"/>
          </p:nvPr>
        </p:nvSpPr>
        <p:spPr/>
        <p:txBody>
          <a:bodyPr/>
          <a:lstStyle/>
          <a:p>
            <a:fld id="{66787CC5-46B8-4F6C-B22B-556DCBDA86A5}" type="slidenum">
              <a:rPr lang="en-GB" smtClean="0"/>
              <a:pPr/>
              <a:t>10</a:t>
            </a:fld>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2.JPG"/>
          <p:cNvPicPr>
            <a:picLocks noGrp="1" noChangeAspect="1"/>
          </p:cNvPicPr>
          <p:nvPr isPhoto="1"/>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Lst>
          </a:blip>
          <a:srcRect l="24344" t="1499" r="48550" b="8879"/>
          <a:stretch/>
        </p:blipFill>
        <p:spPr>
          <a:xfrm rot="16200000">
            <a:off x="1791855" y="463691"/>
            <a:ext cx="2124483" cy="5246294"/>
          </a:xfrm>
          <a:prstGeom prst="rect">
            <a:avLst/>
          </a:prstGeom>
          <a:noFill/>
          <a:ln>
            <a:noFill/>
          </a:ln>
        </p:spPr>
      </p:pic>
      <p:sp>
        <p:nvSpPr>
          <p:cNvPr id="3" name="TextBox 2"/>
          <p:cNvSpPr txBox="1"/>
          <p:nvPr/>
        </p:nvSpPr>
        <p:spPr>
          <a:xfrm>
            <a:off x="323528" y="260648"/>
            <a:ext cx="7848872" cy="646331"/>
          </a:xfrm>
          <a:prstGeom prst="rect">
            <a:avLst/>
          </a:prstGeom>
          <a:noFill/>
        </p:spPr>
        <p:txBody>
          <a:bodyPr wrap="square" rtlCol="0">
            <a:spAutoFit/>
          </a:bodyPr>
          <a:lstStyle/>
          <a:p>
            <a:r>
              <a:rPr lang="en-GB" b="1" dirty="0"/>
              <a:t>Review of learning from Y1</a:t>
            </a:r>
          </a:p>
          <a:p>
            <a:pPr marL="285750" indent="-285750">
              <a:buFont typeface="Arial" panose="020B0604020202020204" pitchFamily="34" charset="0"/>
              <a:buChar char="•"/>
            </a:pPr>
            <a:r>
              <a:rPr lang="en-GB" dirty="0"/>
              <a:t>Describe the simple physical properties of a variety of everyday materials</a:t>
            </a:r>
          </a:p>
        </p:txBody>
      </p:sp>
      <p:sp>
        <p:nvSpPr>
          <p:cNvPr id="4" name="TextBox 3"/>
          <p:cNvSpPr txBox="1"/>
          <p:nvPr/>
        </p:nvSpPr>
        <p:spPr>
          <a:xfrm>
            <a:off x="395536" y="908720"/>
            <a:ext cx="8352928" cy="923330"/>
          </a:xfrm>
          <a:prstGeom prst="rect">
            <a:avLst/>
          </a:prstGeom>
          <a:solidFill>
            <a:schemeClr val="bg1"/>
          </a:solidFill>
        </p:spPr>
        <p:txBody>
          <a:bodyPr wrap="square" rtlCol="0">
            <a:spAutoFit/>
          </a:bodyPr>
          <a:lstStyle/>
          <a:p>
            <a:r>
              <a:rPr lang="en-GB" dirty="0"/>
              <a:t>Children first used adjectives to describe materials in a feely bag, which Glory was able to do using all vocabulary expected for Y1. Then they independently identified objects around the classroom and described the materials they were made from. </a:t>
            </a:r>
          </a:p>
        </p:txBody>
      </p:sp>
      <p:sp>
        <p:nvSpPr>
          <p:cNvPr id="5" name="TextBox 4"/>
          <p:cNvSpPr txBox="1"/>
          <p:nvPr/>
        </p:nvSpPr>
        <p:spPr>
          <a:xfrm>
            <a:off x="6084168" y="1895494"/>
            <a:ext cx="2664296" cy="1200329"/>
          </a:xfrm>
          <a:prstGeom prst="rect">
            <a:avLst/>
          </a:prstGeom>
          <a:noFill/>
        </p:spPr>
        <p:txBody>
          <a:bodyPr wrap="square" rtlCol="0">
            <a:spAutoFit/>
          </a:bodyPr>
          <a:lstStyle/>
          <a:p>
            <a:r>
              <a:rPr lang="en-GB" dirty="0">
                <a:solidFill>
                  <a:srgbClr val="FF0000"/>
                </a:solidFill>
              </a:rPr>
              <a:t>Further evidence of Y1 distinguishing object and material. Only one property identified.</a:t>
            </a:r>
          </a:p>
        </p:txBody>
      </p:sp>
      <p:cxnSp>
        <p:nvCxnSpPr>
          <p:cNvPr id="7" name="Straight Arrow Connector 6"/>
          <p:cNvCxnSpPr>
            <a:stCxn id="5" idx="1"/>
          </p:cNvCxnSpPr>
          <p:nvPr/>
        </p:nvCxnSpPr>
        <p:spPr>
          <a:xfrm flipH="1">
            <a:off x="5292080" y="2495659"/>
            <a:ext cx="7920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1500" y="4592162"/>
            <a:ext cx="3528392" cy="369332"/>
          </a:xfrm>
          <a:prstGeom prst="rect">
            <a:avLst/>
          </a:prstGeom>
          <a:noFill/>
        </p:spPr>
        <p:txBody>
          <a:bodyPr wrap="square" rtlCol="0">
            <a:spAutoFit/>
          </a:bodyPr>
          <a:lstStyle/>
          <a:p>
            <a:r>
              <a:rPr lang="en-GB" dirty="0">
                <a:solidFill>
                  <a:schemeClr val="accent3"/>
                </a:solidFill>
              </a:rPr>
              <a:t>Verbal response – rough, solid</a:t>
            </a:r>
          </a:p>
        </p:txBody>
      </p:sp>
      <p:cxnSp>
        <p:nvCxnSpPr>
          <p:cNvPr id="9" name="Straight Arrow Connector 8"/>
          <p:cNvCxnSpPr/>
          <p:nvPr/>
        </p:nvCxnSpPr>
        <p:spPr>
          <a:xfrm flipV="1">
            <a:off x="1259632" y="3868607"/>
            <a:ext cx="792088" cy="7200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5" name="Picture 14" descr="jayden2.JPG"/>
          <p:cNvPicPr>
            <a:picLocks noChangeAspect="1"/>
          </p:cNvPicPr>
          <p:nvPr/>
        </p:nvPicPr>
        <p:blipFill>
          <a:blip r:embed="rId4" cstate="print"/>
          <a:srcRect l="4851" t="22700" r="56300" b="12201"/>
          <a:stretch>
            <a:fillRect/>
          </a:stretch>
        </p:blipFill>
        <p:spPr>
          <a:xfrm rot="16200000">
            <a:off x="5400092" y="3212976"/>
            <a:ext cx="2664296" cy="4464496"/>
          </a:xfrm>
          <a:prstGeom prst="rect">
            <a:avLst/>
          </a:prstGeom>
        </p:spPr>
      </p:pic>
      <p:sp>
        <p:nvSpPr>
          <p:cNvPr id="16" name="TextBox 15"/>
          <p:cNvSpPr txBox="1"/>
          <p:nvPr/>
        </p:nvSpPr>
        <p:spPr>
          <a:xfrm>
            <a:off x="899592" y="5445224"/>
            <a:ext cx="2952328" cy="1200329"/>
          </a:xfrm>
          <a:prstGeom prst="rect">
            <a:avLst/>
          </a:prstGeom>
          <a:solidFill>
            <a:schemeClr val="bg1">
              <a:lumMod val="85000"/>
            </a:schemeClr>
          </a:solidFill>
        </p:spPr>
        <p:txBody>
          <a:bodyPr wrap="square" rtlCol="0">
            <a:spAutoFit/>
          </a:bodyPr>
          <a:lstStyle/>
          <a:p>
            <a:r>
              <a:rPr lang="en-GB" dirty="0"/>
              <a:t>Unlike Glory, Jayden used some adjectives to describe the materials and objects he saw</a:t>
            </a:r>
          </a:p>
        </p:txBody>
      </p:sp>
      <p:cxnSp>
        <p:nvCxnSpPr>
          <p:cNvPr id="17" name="Straight Arrow Connector 16"/>
          <p:cNvCxnSpPr/>
          <p:nvPr/>
        </p:nvCxnSpPr>
        <p:spPr>
          <a:xfrm flipV="1">
            <a:off x="3851920" y="4869160"/>
            <a:ext cx="2016224" cy="102016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3851920" y="5889322"/>
            <a:ext cx="1872208" cy="1560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6084168" y="3215883"/>
            <a:ext cx="2664296" cy="646331"/>
          </a:xfrm>
          <a:prstGeom prst="rect">
            <a:avLst/>
          </a:prstGeom>
          <a:noFill/>
        </p:spPr>
        <p:txBody>
          <a:bodyPr wrap="square" rtlCol="0">
            <a:spAutoFit/>
          </a:bodyPr>
          <a:lstStyle/>
          <a:p>
            <a:r>
              <a:rPr lang="en-GB" dirty="0">
                <a:solidFill>
                  <a:srgbClr val="0070C0"/>
                </a:solidFill>
              </a:rPr>
              <a:t>Evidence of simple identifying and classifying.</a:t>
            </a:r>
          </a:p>
        </p:txBody>
      </p:sp>
      <p:sp>
        <p:nvSpPr>
          <p:cNvPr id="14" name="Slide Number Placeholder 13"/>
          <p:cNvSpPr>
            <a:spLocks noGrp="1"/>
          </p:cNvSpPr>
          <p:nvPr>
            <p:ph type="sldNum" sz="quarter" idx="12"/>
          </p:nvPr>
        </p:nvSpPr>
        <p:spPr/>
        <p:txBody>
          <a:bodyPr/>
          <a:lstStyle/>
          <a:p>
            <a:fld id="{66787CC5-46B8-4F6C-B22B-556DCBDA86A5}" type="slidenum">
              <a:rPr lang="en-GB" smtClean="0"/>
              <a:pPr/>
              <a:t>11</a:t>
            </a:fld>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3.JPG"/>
          <p:cNvPicPr>
            <a:picLocks noGrp="1" noChangeAspect="1"/>
          </p:cNvPicPr>
          <p:nvPr isPhoto="1"/>
        </p:nvPicPr>
        <p:blipFill>
          <a:blip r:embed="rId2" cstate="print">
            <a:lum bright="10000" contrast="20000"/>
          </a:blip>
          <a:srcRect l="30051" t="31100" r="11150" b="16401"/>
          <a:stretch>
            <a:fillRect/>
          </a:stretch>
        </p:blipFill>
        <p:spPr>
          <a:xfrm rot="16200000">
            <a:off x="-215463" y="1750959"/>
            <a:ext cx="4968552" cy="4436207"/>
          </a:xfrm>
          <a:prstGeom prst="rect">
            <a:avLst/>
          </a:prstGeom>
          <a:noFill/>
          <a:ln>
            <a:noFill/>
          </a:ln>
        </p:spPr>
      </p:pic>
      <p:sp>
        <p:nvSpPr>
          <p:cNvPr id="4" name="TextBox 3"/>
          <p:cNvSpPr txBox="1"/>
          <p:nvPr/>
        </p:nvSpPr>
        <p:spPr>
          <a:xfrm>
            <a:off x="4644008" y="4941168"/>
            <a:ext cx="4392488" cy="1477328"/>
          </a:xfrm>
          <a:prstGeom prst="rect">
            <a:avLst/>
          </a:prstGeom>
          <a:noFill/>
        </p:spPr>
        <p:txBody>
          <a:bodyPr wrap="square" rtlCol="0">
            <a:spAutoFit/>
          </a:bodyPr>
          <a:lstStyle/>
          <a:p>
            <a:r>
              <a:rPr lang="en-GB" dirty="0">
                <a:solidFill>
                  <a:srgbClr val="FF0000"/>
                </a:solidFill>
              </a:rPr>
              <a:t>During discussions Glory used a wide range of properties words including transparent and opaque. This vocabulary is not reflected in his written work but shows he is secure in the use of Y1 vocabulary for properties.</a:t>
            </a:r>
          </a:p>
        </p:txBody>
      </p:sp>
      <p:sp>
        <p:nvSpPr>
          <p:cNvPr id="5" name="TextBox 4"/>
          <p:cNvSpPr txBox="1"/>
          <p:nvPr/>
        </p:nvSpPr>
        <p:spPr>
          <a:xfrm>
            <a:off x="5652120" y="1264723"/>
            <a:ext cx="2808312" cy="1477328"/>
          </a:xfrm>
          <a:prstGeom prst="rect">
            <a:avLst/>
          </a:prstGeom>
          <a:solidFill>
            <a:schemeClr val="bg1">
              <a:lumMod val="85000"/>
            </a:schemeClr>
          </a:solidFill>
        </p:spPr>
        <p:txBody>
          <a:bodyPr wrap="square" rtlCol="0">
            <a:spAutoFit/>
          </a:bodyPr>
          <a:lstStyle/>
          <a:p>
            <a:r>
              <a:rPr lang="en-GB" dirty="0"/>
              <a:t>The teacher now realises that task sheet is not specific about needing to use adjectives – this will be changed next year</a:t>
            </a:r>
          </a:p>
        </p:txBody>
      </p:sp>
      <p:cxnSp>
        <p:nvCxnSpPr>
          <p:cNvPr id="7" name="Straight Arrow Connector 6"/>
          <p:cNvCxnSpPr/>
          <p:nvPr/>
        </p:nvCxnSpPr>
        <p:spPr>
          <a:xfrm flipH="1">
            <a:off x="4355976" y="2132856"/>
            <a:ext cx="1296144" cy="1440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5536" y="332656"/>
            <a:ext cx="8208912" cy="923330"/>
          </a:xfrm>
          <a:prstGeom prst="rect">
            <a:avLst/>
          </a:prstGeom>
          <a:noFill/>
        </p:spPr>
        <p:txBody>
          <a:bodyPr wrap="square" rtlCol="0">
            <a:spAutoFit/>
          </a:bodyPr>
          <a:lstStyle/>
          <a:p>
            <a:r>
              <a:rPr lang="en-GB" b="1" dirty="0"/>
              <a:t>Materials hunt</a:t>
            </a:r>
          </a:p>
          <a:p>
            <a:pPr marL="285750" indent="-285750">
              <a:buFont typeface="Arial" panose="020B0604020202020204" pitchFamily="34" charset="0"/>
              <a:buChar char="•"/>
              <a:tabLst>
                <a:tab pos="144000" algn="l"/>
              </a:tabLst>
            </a:pPr>
            <a:r>
              <a:rPr lang="en-GB" dirty="0"/>
              <a:t>Identify and describe the suitability of a variety of everyday materials, including wood, metal, glass, brick, rock, paper and cardboard for particular uses </a:t>
            </a:r>
          </a:p>
        </p:txBody>
      </p:sp>
      <p:sp>
        <p:nvSpPr>
          <p:cNvPr id="13" name="TextBox 12"/>
          <p:cNvSpPr txBox="1"/>
          <p:nvPr/>
        </p:nvSpPr>
        <p:spPr>
          <a:xfrm>
            <a:off x="5436096" y="2970818"/>
            <a:ext cx="3024336" cy="1754326"/>
          </a:xfrm>
          <a:prstGeom prst="rect">
            <a:avLst/>
          </a:prstGeom>
          <a:solidFill>
            <a:schemeClr val="bg1">
              <a:lumMod val="85000"/>
            </a:schemeClr>
          </a:solidFill>
        </p:spPr>
        <p:txBody>
          <a:bodyPr wrap="square" rtlCol="0">
            <a:spAutoFit/>
          </a:bodyPr>
          <a:lstStyle/>
          <a:p>
            <a:r>
              <a:rPr lang="en-GB" dirty="0"/>
              <a:t>He is describing how the object functions rather than justifying the choice of material so is not showing he can describe suitability for purpose</a:t>
            </a:r>
          </a:p>
        </p:txBody>
      </p:sp>
      <p:cxnSp>
        <p:nvCxnSpPr>
          <p:cNvPr id="14" name="Straight Arrow Connector 13"/>
          <p:cNvCxnSpPr/>
          <p:nvPr/>
        </p:nvCxnSpPr>
        <p:spPr>
          <a:xfrm flipH="1" flipV="1">
            <a:off x="4355976" y="3068960"/>
            <a:ext cx="1080120" cy="11651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355976" y="4221088"/>
            <a:ext cx="1080120" cy="5040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2"/>
          </p:nvPr>
        </p:nvSpPr>
        <p:spPr/>
        <p:txBody>
          <a:bodyPr/>
          <a:lstStyle/>
          <a:p>
            <a:fld id="{66787CC5-46B8-4F6C-B22B-556DCBDA86A5}" type="slidenum">
              <a:rPr lang="en-GB" smtClean="0"/>
              <a:pPr/>
              <a:t>12</a:t>
            </a:fld>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4.JPG"/>
          <p:cNvPicPr>
            <a:picLocks noGrp="1" noChangeAspect="1"/>
          </p:cNvPicPr>
          <p:nvPr isPhoto="1"/>
        </p:nvPicPr>
        <p:blipFill>
          <a:blip r:embed="rId2" cstate="print">
            <a:lum bright="10000" contrast="20000"/>
          </a:blip>
          <a:srcRect l="28831" t="31100" r="13251" b="9051"/>
          <a:stretch>
            <a:fillRect/>
          </a:stretch>
        </p:blipFill>
        <p:spPr>
          <a:xfrm rot="16200000">
            <a:off x="395536" y="1268760"/>
            <a:ext cx="4320480" cy="4464496"/>
          </a:xfrm>
          <a:prstGeom prst="rect">
            <a:avLst/>
          </a:prstGeom>
          <a:noFill/>
          <a:ln>
            <a:noFill/>
          </a:ln>
        </p:spPr>
      </p:pic>
      <p:sp>
        <p:nvSpPr>
          <p:cNvPr id="3" name="TextBox 2"/>
          <p:cNvSpPr txBox="1"/>
          <p:nvPr/>
        </p:nvSpPr>
        <p:spPr>
          <a:xfrm>
            <a:off x="395536" y="332656"/>
            <a:ext cx="8208912" cy="923330"/>
          </a:xfrm>
          <a:prstGeom prst="rect">
            <a:avLst/>
          </a:prstGeom>
          <a:noFill/>
        </p:spPr>
        <p:txBody>
          <a:bodyPr wrap="square" rtlCol="0">
            <a:spAutoFit/>
          </a:bodyPr>
          <a:lstStyle/>
          <a:p>
            <a:r>
              <a:rPr lang="en-GB" b="1" dirty="0"/>
              <a:t>Good choices?</a:t>
            </a:r>
          </a:p>
          <a:p>
            <a:pPr marL="285750" indent="-285750">
              <a:buFont typeface="Arial" panose="020B0604020202020204" pitchFamily="34" charset="0"/>
              <a:buChar char="•"/>
              <a:tabLst>
                <a:tab pos="144000" algn="l"/>
              </a:tabLst>
            </a:pPr>
            <a:r>
              <a:rPr lang="en-GB" dirty="0"/>
              <a:t>Identify and describe the suitability of a variety of everyday materials, including wood, metal, glass, brick, rock, paper and cardboard for particular uses </a:t>
            </a:r>
          </a:p>
        </p:txBody>
      </p:sp>
      <p:sp>
        <p:nvSpPr>
          <p:cNvPr id="4" name="TextBox 3"/>
          <p:cNvSpPr txBox="1"/>
          <p:nvPr/>
        </p:nvSpPr>
        <p:spPr>
          <a:xfrm>
            <a:off x="5508104" y="2924944"/>
            <a:ext cx="2952328" cy="646331"/>
          </a:xfrm>
          <a:prstGeom prst="rect">
            <a:avLst/>
          </a:prstGeom>
          <a:noFill/>
        </p:spPr>
        <p:txBody>
          <a:bodyPr wrap="square" rtlCol="0">
            <a:spAutoFit/>
          </a:bodyPr>
          <a:lstStyle/>
          <a:p>
            <a:r>
              <a:rPr lang="en-GB" dirty="0">
                <a:solidFill>
                  <a:srgbClr val="FF0000"/>
                </a:solidFill>
              </a:rPr>
              <a:t>This shows understanding of the word opaque.</a:t>
            </a:r>
          </a:p>
        </p:txBody>
      </p:sp>
      <p:cxnSp>
        <p:nvCxnSpPr>
          <p:cNvPr id="6" name="Straight Arrow Connector 5"/>
          <p:cNvCxnSpPr>
            <a:stCxn id="4" idx="1"/>
          </p:cNvCxnSpPr>
          <p:nvPr/>
        </p:nvCxnSpPr>
        <p:spPr>
          <a:xfrm flipH="1">
            <a:off x="4644008" y="3248110"/>
            <a:ext cx="864096" cy="612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36096" y="1628800"/>
            <a:ext cx="2304256" cy="646331"/>
          </a:xfrm>
          <a:prstGeom prst="rect">
            <a:avLst/>
          </a:prstGeom>
          <a:noFill/>
        </p:spPr>
        <p:txBody>
          <a:bodyPr wrap="square" rtlCol="0">
            <a:spAutoFit/>
          </a:bodyPr>
          <a:lstStyle/>
          <a:p>
            <a:r>
              <a:rPr lang="en-GB" dirty="0">
                <a:solidFill>
                  <a:srgbClr val="FF0000"/>
                </a:solidFill>
              </a:rPr>
              <a:t>Linking unsuitability of material to properties.</a:t>
            </a:r>
          </a:p>
        </p:txBody>
      </p:sp>
      <p:cxnSp>
        <p:nvCxnSpPr>
          <p:cNvPr id="12" name="Straight Arrow Connector 11"/>
          <p:cNvCxnSpPr>
            <a:stCxn id="11" idx="1"/>
          </p:cNvCxnSpPr>
          <p:nvPr/>
        </p:nvCxnSpPr>
        <p:spPr>
          <a:xfrm flipH="1">
            <a:off x="4644008" y="1951966"/>
            <a:ext cx="792088" cy="1457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
          </p:cNvCxnSpPr>
          <p:nvPr/>
        </p:nvCxnSpPr>
        <p:spPr>
          <a:xfrm flipH="1">
            <a:off x="4644008" y="1951966"/>
            <a:ext cx="792088" cy="10467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08104" y="4005064"/>
            <a:ext cx="3240360" cy="923330"/>
          </a:xfrm>
          <a:prstGeom prst="rect">
            <a:avLst/>
          </a:prstGeom>
          <a:solidFill>
            <a:schemeClr val="bg1">
              <a:lumMod val="85000"/>
            </a:schemeClr>
          </a:solidFill>
        </p:spPr>
        <p:txBody>
          <a:bodyPr wrap="square" rtlCol="0">
            <a:spAutoFit/>
          </a:bodyPr>
          <a:lstStyle/>
          <a:p>
            <a:r>
              <a:rPr lang="en-GB" dirty="0"/>
              <a:t>More confident explaining why a material is unsuitable than suitable</a:t>
            </a:r>
          </a:p>
        </p:txBody>
      </p:sp>
      <p:cxnSp>
        <p:nvCxnSpPr>
          <p:cNvPr id="16" name="Straight Arrow Connector 15"/>
          <p:cNvCxnSpPr>
            <a:stCxn id="15" idx="1"/>
          </p:cNvCxnSpPr>
          <p:nvPr/>
        </p:nvCxnSpPr>
        <p:spPr>
          <a:xfrm flipH="1">
            <a:off x="4572000" y="4466729"/>
            <a:ext cx="936104" cy="1143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3528" y="5733256"/>
            <a:ext cx="7272808" cy="923330"/>
          </a:xfrm>
          <a:prstGeom prst="rect">
            <a:avLst/>
          </a:prstGeom>
          <a:noFill/>
        </p:spPr>
        <p:txBody>
          <a:bodyPr wrap="square" rtlCol="0">
            <a:spAutoFit/>
          </a:bodyPr>
          <a:lstStyle/>
          <a:p>
            <a:r>
              <a:rPr lang="en-GB" dirty="0">
                <a:solidFill>
                  <a:srgbClr val="FF0000"/>
                </a:solidFill>
              </a:rPr>
              <a:t>By explaining which properties make a material unsuitable for a use Glory shows understanding of how properties relate to uses. He is able to describe a range of properties using correct scientific vocabulary.</a:t>
            </a:r>
          </a:p>
        </p:txBody>
      </p:sp>
      <p:sp>
        <p:nvSpPr>
          <p:cNvPr id="14" name="Slide Number Placeholder 13"/>
          <p:cNvSpPr>
            <a:spLocks noGrp="1"/>
          </p:cNvSpPr>
          <p:nvPr>
            <p:ph type="sldNum" sz="quarter" idx="12"/>
          </p:nvPr>
        </p:nvSpPr>
        <p:spPr/>
        <p:txBody>
          <a:bodyPr/>
          <a:lstStyle/>
          <a:p>
            <a:fld id="{66787CC5-46B8-4F6C-B22B-556DCBDA86A5}" type="slidenum">
              <a:rPr lang="en-GB" smtClean="0"/>
              <a:pPr/>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16632"/>
            <a:ext cx="8496944" cy="923330"/>
          </a:xfrm>
          <a:prstGeom prst="rect">
            <a:avLst/>
          </a:prstGeom>
          <a:noFill/>
        </p:spPr>
        <p:txBody>
          <a:bodyPr wrap="square" rtlCol="0">
            <a:spAutoFit/>
          </a:bodyPr>
          <a:lstStyle/>
          <a:p>
            <a:r>
              <a:rPr lang="en-GB" b="1" dirty="0"/>
              <a:t>Investigating how materials can be shaped</a:t>
            </a:r>
          </a:p>
          <a:p>
            <a:pPr marL="285750" indent="-285750">
              <a:buFont typeface="Arial" panose="020B0604020202020204" pitchFamily="34" charset="0"/>
              <a:buChar char="•"/>
            </a:pPr>
            <a:r>
              <a:rPr lang="en-GB" dirty="0"/>
              <a:t>Find out how the shapes of solid objects can be changed by squashing, bending, twisting and stretching</a:t>
            </a:r>
          </a:p>
        </p:txBody>
      </p:sp>
      <p:sp>
        <p:nvSpPr>
          <p:cNvPr id="5" name="TextBox 4"/>
          <p:cNvSpPr txBox="1"/>
          <p:nvPr/>
        </p:nvSpPr>
        <p:spPr>
          <a:xfrm>
            <a:off x="323528" y="1124744"/>
            <a:ext cx="8424936" cy="1200329"/>
          </a:xfrm>
          <a:prstGeom prst="rect">
            <a:avLst/>
          </a:prstGeom>
          <a:solidFill>
            <a:schemeClr val="bg1"/>
          </a:solidFill>
        </p:spPr>
        <p:txBody>
          <a:bodyPr wrap="square" rtlCol="0">
            <a:spAutoFit/>
          </a:bodyPr>
          <a:lstStyle/>
          <a:p>
            <a:r>
              <a:rPr lang="en-GB" dirty="0"/>
              <a:t>In the previous activities several children used the words flexible, rigid and stretchy but not with consistent meaning. In this activity children matched vocabulary to actions when manipulating dough and talked about how some materials can be changed and the properties of those materials.</a:t>
            </a:r>
          </a:p>
        </p:txBody>
      </p:sp>
      <p:sp>
        <p:nvSpPr>
          <p:cNvPr id="13" name="TextBox 12"/>
          <p:cNvSpPr txBox="1"/>
          <p:nvPr/>
        </p:nvSpPr>
        <p:spPr>
          <a:xfrm>
            <a:off x="755576" y="5877272"/>
            <a:ext cx="7848872" cy="646331"/>
          </a:xfrm>
          <a:prstGeom prst="rect">
            <a:avLst/>
          </a:prstGeom>
          <a:noFill/>
        </p:spPr>
        <p:txBody>
          <a:bodyPr wrap="square" rtlCol="0">
            <a:spAutoFit/>
          </a:bodyPr>
          <a:lstStyle/>
          <a:p>
            <a:r>
              <a:rPr lang="en-GB" dirty="0">
                <a:solidFill>
                  <a:srgbClr val="FF0000"/>
                </a:solidFill>
              </a:rPr>
              <a:t>Glory is able to name and demonstrate the actions of squashing, bending, twisting and stretching but is not confidently using flexible, rigid, stretchy and stiff.</a:t>
            </a:r>
          </a:p>
        </p:txBody>
      </p:sp>
      <p:pic>
        <p:nvPicPr>
          <p:cNvPr id="6" name="Picture 5" descr="Glory playdoh.jpg"/>
          <p:cNvPicPr>
            <a:picLocks noChangeAspect="1"/>
          </p:cNvPicPr>
          <p:nvPr/>
        </p:nvPicPr>
        <p:blipFill>
          <a:blip r:embed="rId2" cstate="print"/>
          <a:srcRect l="15350" t="17450" r="3538"/>
          <a:stretch>
            <a:fillRect/>
          </a:stretch>
        </p:blipFill>
        <p:spPr>
          <a:xfrm>
            <a:off x="2555776" y="2492896"/>
            <a:ext cx="4104456" cy="3132924"/>
          </a:xfrm>
          <a:prstGeom prst="rect">
            <a:avLst/>
          </a:prstGeom>
        </p:spPr>
      </p:pic>
      <p:sp>
        <p:nvSpPr>
          <p:cNvPr id="7" name="TextBox 6"/>
          <p:cNvSpPr txBox="1"/>
          <p:nvPr/>
        </p:nvSpPr>
        <p:spPr>
          <a:xfrm>
            <a:off x="7020272" y="2492896"/>
            <a:ext cx="1800200" cy="646331"/>
          </a:xfrm>
          <a:prstGeom prst="rect">
            <a:avLst/>
          </a:prstGeom>
          <a:noFill/>
        </p:spPr>
        <p:txBody>
          <a:bodyPr wrap="square" rtlCol="0">
            <a:spAutoFit/>
          </a:bodyPr>
          <a:lstStyle/>
          <a:p>
            <a:r>
              <a:rPr lang="en-GB" dirty="0">
                <a:solidFill>
                  <a:schemeClr val="accent3"/>
                </a:solidFill>
              </a:rPr>
              <a:t>I twisted this one.</a:t>
            </a:r>
          </a:p>
        </p:txBody>
      </p:sp>
      <p:sp>
        <p:nvSpPr>
          <p:cNvPr id="8" name="TextBox 7"/>
          <p:cNvSpPr txBox="1"/>
          <p:nvPr/>
        </p:nvSpPr>
        <p:spPr>
          <a:xfrm>
            <a:off x="6876256" y="3284984"/>
            <a:ext cx="2016224" cy="1200329"/>
          </a:xfrm>
          <a:prstGeom prst="rect">
            <a:avLst/>
          </a:prstGeom>
          <a:noFill/>
        </p:spPr>
        <p:txBody>
          <a:bodyPr wrap="square" rtlCol="0">
            <a:spAutoFit/>
          </a:bodyPr>
          <a:lstStyle/>
          <a:p>
            <a:r>
              <a:rPr lang="en-GB" dirty="0">
                <a:solidFill>
                  <a:schemeClr val="accent3"/>
                </a:solidFill>
              </a:rPr>
              <a:t>I pulled and stretched it. It is stretchy. It nearly broke.</a:t>
            </a:r>
          </a:p>
        </p:txBody>
      </p:sp>
      <p:sp>
        <p:nvSpPr>
          <p:cNvPr id="10" name="TextBox 9"/>
          <p:cNvSpPr txBox="1"/>
          <p:nvPr/>
        </p:nvSpPr>
        <p:spPr>
          <a:xfrm>
            <a:off x="323528" y="2576525"/>
            <a:ext cx="1800200" cy="3139321"/>
          </a:xfrm>
          <a:prstGeom prst="rect">
            <a:avLst/>
          </a:prstGeom>
          <a:noFill/>
        </p:spPr>
        <p:txBody>
          <a:bodyPr wrap="square" rtlCol="0">
            <a:spAutoFit/>
          </a:bodyPr>
          <a:lstStyle/>
          <a:p>
            <a:r>
              <a:rPr lang="en-GB" dirty="0">
                <a:solidFill>
                  <a:schemeClr val="accent3"/>
                </a:solidFill>
              </a:rPr>
              <a:t>Teacher: How did you change this one?</a:t>
            </a:r>
          </a:p>
          <a:p>
            <a:r>
              <a:rPr lang="en-GB" dirty="0">
                <a:solidFill>
                  <a:schemeClr val="accent3"/>
                </a:solidFill>
              </a:rPr>
              <a:t>Glory: I  changed it by bending. Play dough is bendy.</a:t>
            </a:r>
          </a:p>
          <a:p>
            <a:r>
              <a:rPr lang="en-GB" dirty="0">
                <a:solidFill>
                  <a:schemeClr val="accent3"/>
                </a:solidFill>
              </a:rPr>
              <a:t>Teacher: Is there another word for bendy?</a:t>
            </a:r>
          </a:p>
          <a:p>
            <a:r>
              <a:rPr lang="en-GB" dirty="0">
                <a:solidFill>
                  <a:schemeClr val="accent3"/>
                </a:solidFill>
              </a:rPr>
              <a:t>Glory: Flexible.’</a:t>
            </a:r>
          </a:p>
        </p:txBody>
      </p:sp>
      <p:sp>
        <p:nvSpPr>
          <p:cNvPr id="11" name="TextBox 10"/>
          <p:cNvSpPr txBox="1"/>
          <p:nvPr/>
        </p:nvSpPr>
        <p:spPr>
          <a:xfrm>
            <a:off x="6876256" y="4725144"/>
            <a:ext cx="2016224" cy="646331"/>
          </a:xfrm>
          <a:prstGeom prst="rect">
            <a:avLst/>
          </a:prstGeom>
          <a:noFill/>
        </p:spPr>
        <p:txBody>
          <a:bodyPr wrap="square" rtlCol="0">
            <a:spAutoFit/>
          </a:bodyPr>
          <a:lstStyle/>
          <a:p>
            <a:r>
              <a:rPr lang="en-GB" dirty="0">
                <a:solidFill>
                  <a:schemeClr val="accent3"/>
                </a:solidFill>
              </a:rPr>
              <a:t>I squashed it flat with my hand.</a:t>
            </a:r>
          </a:p>
        </p:txBody>
      </p:sp>
      <p:cxnSp>
        <p:nvCxnSpPr>
          <p:cNvPr id="12" name="Straight Arrow Connector 11"/>
          <p:cNvCxnSpPr>
            <a:stCxn id="7" idx="1"/>
          </p:cNvCxnSpPr>
          <p:nvPr/>
        </p:nvCxnSpPr>
        <p:spPr>
          <a:xfrm flipH="1">
            <a:off x="4644008" y="2816062"/>
            <a:ext cx="2376264" cy="368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364088" y="3645024"/>
            <a:ext cx="1512168" cy="1440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1" idx="1"/>
          </p:cNvCxnSpPr>
          <p:nvPr/>
        </p:nvCxnSpPr>
        <p:spPr>
          <a:xfrm flipH="1" flipV="1">
            <a:off x="4932040" y="4828510"/>
            <a:ext cx="1944216" cy="219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691680" y="3140968"/>
            <a:ext cx="1224136" cy="5040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Slide Number Placeholder 30"/>
          <p:cNvSpPr>
            <a:spLocks noGrp="1"/>
          </p:cNvSpPr>
          <p:nvPr>
            <p:ph type="sldNum" sz="quarter" idx="12"/>
          </p:nvPr>
        </p:nvSpPr>
        <p:spPr/>
        <p:txBody>
          <a:bodyPr/>
          <a:lstStyle/>
          <a:p>
            <a:fld id="{66787CC5-46B8-4F6C-B22B-556DCBDA86A5}" type="slidenum">
              <a:rPr lang="en-GB" smtClean="0"/>
              <a:pPr/>
              <a:t>14</a:t>
            </a:fld>
            <a:endParaRPr lang="en-GB"/>
          </a:p>
        </p:txBody>
      </p:sp>
    </p:spTree>
    <p:extLst>
      <p:ext uri="{BB962C8B-B14F-4D97-AF65-F5344CB8AC3E}">
        <p14:creationId xmlns:p14="http://schemas.microsoft.com/office/powerpoint/2010/main" val="3670160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5.JPG"/>
          <p:cNvPicPr>
            <a:picLocks noGrp="1" noChangeAspect="1"/>
          </p:cNvPicPr>
          <p:nvPr isPhoto="1"/>
        </p:nvPicPr>
        <p:blipFill>
          <a:blip r:embed="rId2" cstate="print">
            <a:lum bright="10000" contrast="10000"/>
            <a:extLst>
              <a:ext uri="{BEBA8EAE-BF5A-486C-A8C5-ECC9F3942E4B}">
                <a14:imgProps xmlns:a14="http://schemas.microsoft.com/office/drawing/2010/main">
                  <a14:imgLayer r:embed="rId3">
                    <a14:imgEffect>
                      <a14:sharpenSoften amount="50000"/>
                    </a14:imgEffect>
                  </a14:imgLayer>
                </a14:imgProps>
              </a:ext>
            </a:extLst>
          </a:blip>
          <a:srcRect l="1701" t="24800" r="44100" b="4851"/>
          <a:stretch>
            <a:fillRect/>
          </a:stretch>
        </p:blipFill>
        <p:spPr>
          <a:xfrm rot="16200000">
            <a:off x="4226991" y="1658417"/>
            <a:ext cx="4105379" cy="5328592"/>
          </a:xfrm>
          <a:prstGeom prst="rect">
            <a:avLst/>
          </a:prstGeom>
          <a:noFill/>
          <a:ln>
            <a:noFill/>
          </a:ln>
        </p:spPr>
      </p:pic>
      <p:pic>
        <p:nvPicPr>
          <p:cNvPr id="3" name="Picture 2" descr="photo5.JPG"/>
          <p:cNvPicPr>
            <a:picLocks noGrp="1" noChangeAspect="1"/>
          </p:cNvPicPr>
          <p:nvPr isPhoto="1"/>
        </p:nvPicPr>
        <p:blipFill>
          <a:blip r:embed="rId4" cstate="print">
            <a:lum bright="10000"/>
          </a:blip>
          <a:srcRect l="83331" t="31756" r="10106" b="15088"/>
          <a:stretch>
            <a:fillRect/>
          </a:stretch>
        </p:blipFill>
        <p:spPr>
          <a:xfrm rot="16200000">
            <a:off x="4206737" y="-2657779"/>
            <a:ext cx="1045215" cy="8466242"/>
          </a:xfrm>
          <a:prstGeom prst="rect">
            <a:avLst/>
          </a:prstGeom>
          <a:noFill/>
          <a:ln>
            <a:noFill/>
          </a:ln>
        </p:spPr>
      </p:pic>
      <p:sp>
        <p:nvSpPr>
          <p:cNvPr id="4" name="TextBox 3"/>
          <p:cNvSpPr txBox="1"/>
          <p:nvPr/>
        </p:nvSpPr>
        <p:spPr>
          <a:xfrm>
            <a:off x="323528" y="116632"/>
            <a:ext cx="8496944" cy="923330"/>
          </a:xfrm>
          <a:prstGeom prst="rect">
            <a:avLst/>
          </a:prstGeom>
          <a:noFill/>
        </p:spPr>
        <p:txBody>
          <a:bodyPr wrap="square" rtlCol="0">
            <a:spAutoFit/>
          </a:bodyPr>
          <a:lstStyle/>
          <a:p>
            <a:r>
              <a:rPr lang="en-GB" b="1" dirty="0"/>
              <a:t>Investigating how materials can be shaped</a:t>
            </a:r>
          </a:p>
          <a:p>
            <a:pPr marL="285750" indent="-285750">
              <a:buFont typeface="Arial" panose="020B0604020202020204" pitchFamily="34" charset="0"/>
              <a:buChar char="•"/>
            </a:pPr>
            <a:r>
              <a:rPr lang="en-GB" dirty="0"/>
              <a:t>Identify and describe the suitability of a variety of everyday materials, including wood, metal, glass, brick, rock, paper and cardboard for particular uses </a:t>
            </a:r>
          </a:p>
        </p:txBody>
      </p:sp>
      <p:sp>
        <p:nvSpPr>
          <p:cNvPr id="5" name="TextBox 4"/>
          <p:cNvSpPr txBox="1"/>
          <p:nvPr/>
        </p:nvSpPr>
        <p:spPr>
          <a:xfrm>
            <a:off x="156676" y="2167696"/>
            <a:ext cx="3401982" cy="1477328"/>
          </a:xfrm>
          <a:prstGeom prst="rect">
            <a:avLst/>
          </a:prstGeom>
          <a:solidFill>
            <a:schemeClr val="bg1"/>
          </a:solidFill>
        </p:spPr>
        <p:txBody>
          <a:bodyPr wrap="square" rtlCol="0">
            <a:spAutoFit/>
          </a:bodyPr>
          <a:lstStyle/>
          <a:p>
            <a:r>
              <a:rPr lang="en-GB" dirty="0"/>
              <a:t>Children were then set a problem linked to their pirate theme, with a focus on the properties of stretchiness/stiffness and flexibility/rigidity.</a:t>
            </a:r>
          </a:p>
        </p:txBody>
      </p:sp>
      <p:sp>
        <p:nvSpPr>
          <p:cNvPr id="6" name="TextBox 5"/>
          <p:cNvSpPr txBox="1"/>
          <p:nvPr/>
        </p:nvSpPr>
        <p:spPr>
          <a:xfrm>
            <a:off x="179512" y="3861048"/>
            <a:ext cx="2592288" cy="923330"/>
          </a:xfrm>
          <a:prstGeom prst="rect">
            <a:avLst/>
          </a:prstGeom>
          <a:solidFill>
            <a:schemeClr val="bg1">
              <a:lumMod val="85000"/>
            </a:schemeClr>
          </a:solidFill>
        </p:spPr>
        <p:txBody>
          <a:bodyPr wrap="square" rtlCol="0">
            <a:spAutoFit/>
          </a:bodyPr>
          <a:lstStyle/>
          <a:p>
            <a:r>
              <a:rPr lang="en-GB" dirty="0"/>
              <a:t>Simple linking of properties to uses, thinking about flexibility</a:t>
            </a:r>
          </a:p>
        </p:txBody>
      </p:sp>
      <p:cxnSp>
        <p:nvCxnSpPr>
          <p:cNvPr id="7" name="Straight Arrow Connector 6"/>
          <p:cNvCxnSpPr>
            <a:stCxn id="6" idx="3"/>
          </p:cNvCxnSpPr>
          <p:nvPr/>
        </p:nvCxnSpPr>
        <p:spPr>
          <a:xfrm flipV="1">
            <a:off x="2771800" y="3645024"/>
            <a:ext cx="864096" cy="67768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p:cNvCxnSpPr>
          <p:nvPr/>
        </p:nvCxnSpPr>
        <p:spPr>
          <a:xfrm>
            <a:off x="2771800" y="4322713"/>
            <a:ext cx="864096" cy="6904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79512" y="5013176"/>
            <a:ext cx="3024336" cy="1754326"/>
          </a:xfrm>
          <a:prstGeom prst="rect">
            <a:avLst/>
          </a:prstGeom>
          <a:noFill/>
        </p:spPr>
        <p:txBody>
          <a:bodyPr wrap="square" rtlCol="0">
            <a:spAutoFit/>
          </a:bodyPr>
          <a:lstStyle/>
          <a:p>
            <a:r>
              <a:rPr lang="en-GB" dirty="0">
                <a:solidFill>
                  <a:srgbClr val="FF0000"/>
                </a:solidFill>
              </a:rPr>
              <a:t>Glory is now also considering properties that make a material suitable for a purpose but is not yet using the new properties</a:t>
            </a:r>
          </a:p>
          <a:p>
            <a:r>
              <a:rPr lang="en-GB" dirty="0">
                <a:solidFill>
                  <a:srgbClr val="FF0000"/>
                </a:solidFill>
              </a:rPr>
              <a:t>vocabulary.</a:t>
            </a:r>
          </a:p>
        </p:txBody>
      </p:sp>
      <p:sp>
        <p:nvSpPr>
          <p:cNvPr id="8" name="TextBox 7"/>
          <p:cNvSpPr txBox="1"/>
          <p:nvPr/>
        </p:nvSpPr>
        <p:spPr>
          <a:xfrm>
            <a:off x="6672839" y="4941168"/>
            <a:ext cx="576064" cy="338554"/>
          </a:xfrm>
          <a:prstGeom prst="rect">
            <a:avLst/>
          </a:prstGeom>
          <a:solidFill>
            <a:schemeClr val="bg1">
              <a:lumMod val="95000"/>
            </a:schemeClr>
          </a:solidFill>
        </p:spPr>
        <p:txBody>
          <a:bodyPr wrap="square" rtlCol="0">
            <a:spAutoFit/>
          </a:bodyPr>
          <a:lstStyle/>
          <a:p>
            <a:r>
              <a:rPr lang="en-GB" sz="1600" dirty="0"/>
              <a:t>belt</a:t>
            </a:r>
          </a:p>
        </p:txBody>
      </p:sp>
      <p:sp>
        <p:nvSpPr>
          <p:cNvPr id="10" name="TextBox 9"/>
          <p:cNvSpPr txBox="1"/>
          <p:nvPr/>
        </p:nvSpPr>
        <p:spPr>
          <a:xfrm>
            <a:off x="4823046" y="6375403"/>
            <a:ext cx="1440161" cy="338554"/>
          </a:xfrm>
          <a:prstGeom prst="rect">
            <a:avLst/>
          </a:prstGeom>
          <a:solidFill>
            <a:schemeClr val="bg1">
              <a:lumMod val="85000"/>
            </a:schemeClr>
          </a:solidFill>
        </p:spPr>
        <p:txBody>
          <a:bodyPr wrap="square" rtlCol="0">
            <a:spAutoFit/>
          </a:bodyPr>
          <a:lstStyle/>
          <a:p>
            <a:r>
              <a:rPr lang="en-GB" sz="1600" dirty="0"/>
              <a:t>comfortable</a:t>
            </a:r>
          </a:p>
        </p:txBody>
      </p:sp>
      <p:sp>
        <p:nvSpPr>
          <p:cNvPr id="12" name="Slide Number Placeholder 11"/>
          <p:cNvSpPr>
            <a:spLocks noGrp="1"/>
          </p:cNvSpPr>
          <p:nvPr>
            <p:ph type="sldNum" sz="quarter" idx="12"/>
          </p:nvPr>
        </p:nvSpPr>
        <p:spPr/>
        <p:txBody>
          <a:bodyPr/>
          <a:lstStyle/>
          <a:p>
            <a:fld id="{66787CC5-46B8-4F6C-B22B-556DCBDA86A5}" type="slidenum">
              <a:rPr lang="en-GB" smtClean="0"/>
              <a:pPr/>
              <a:t>15</a:t>
            </a:fld>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706" t="25348" r="13129" b="8185"/>
          <a:stretch/>
        </p:blipFill>
        <p:spPr>
          <a:xfrm rot="16200000">
            <a:off x="3247368" y="1225240"/>
            <a:ext cx="5478224" cy="5421248"/>
          </a:xfrm>
          <a:prstGeom prst="rect">
            <a:avLst/>
          </a:prstGeom>
        </p:spPr>
      </p:pic>
      <p:sp>
        <p:nvSpPr>
          <p:cNvPr id="4" name="TextBox 3"/>
          <p:cNvSpPr txBox="1"/>
          <p:nvPr/>
        </p:nvSpPr>
        <p:spPr>
          <a:xfrm>
            <a:off x="323528" y="116632"/>
            <a:ext cx="8496944" cy="923330"/>
          </a:xfrm>
          <a:prstGeom prst="rect">
            <a:avLst/>
          </a:prstGeom>
          <a:noFill/>
        </p:spPr>
        <p:txBody>
          <a:bodyPr wrap="square" rtlCol="0">
            <a:spAutoFit/>
          </a:bodyPr>
          <a:lstStyle/>
          <a:p>
            <a:r>
              <a:rPr lang="en-GB" b="1" dirty="0"/>
              <a:t> Inventing a new use for a material</a:t>
            </a:r>
          </a:p>
          <a:p>
            <a:pPr marL="285750" indent="-285750">
              <a:buFont typeface="Arial" panose="020B0604020202020204" pitchFamily="34" charset="0"/>
              <a:buChar char="•"/>
            </a:pPr>
            <a:r>
              <a:rPr lang="en-GB" dirty="0"/>
              <a:t>Identify and describe the suitability of a variety of everyday materials, including wood, metal, glass, brick, rock, paper and cardboard for particular uses </a:t>
            </a:r>
          </a:p>
        </p:txBody>
      </p:sp>
      <p:sp>
        <p:nvSpPr>
          <p:cNvPr id="5" name="TextBox 4"/>
          <p:cNvSpPr txBox="1"/>
          <p:nvPr/>
        </p:nvSpPr>
        <p:spPr>
          <a:xfrm>
            <a:off x="206085" y="1205151"/>
            <a:ext cx="2903155" cy="1477328"/>
          </a:xfrm>
          <a:prstGeom prst="rect">
            <a:avLst/>
          </a:prstGeom>
          <a:solidFill>
            <a:schemeClr val="bg1"/>
          </a:solidFill>
        </p:spPr>
        <p:txBody>
          <a:bodyPr wrap="square" rtlCol="0">
            <a:spAutoFit/>
          </a:bodyPr>
          <a:lstStyle/>
          <a:p>
            <a:r>
              <a:rPr lang="en-GB" dirty="0"/>
              <a:t>Children were given an object and asked to think of  a new use for the material it was made from. Glory had a paperclip.</a:t>
            </a:r>
          </a:p>
        </p:txBody>
      </p:sp>
      <p:sp>
        <p:nvSpPr>
          <p:cNvPr id="6" name="TextBox 5"/>
          <p:cNvSpPr txBox="1"/>
          <p:nvPr/>
        </p:nvSpPr>
        <p:spPr>
          <a:xfrm>
            <a:off x="971600" y="5955803"/>
            <a:ext cx="1916035" cy="646331"/>
          </a:xfrm>
          <a:prstGeom prst="rect">
            <a:avLst/>
          </a:prstGeom>
          <a:noFill/>
        </p:spPr>
        <p:txBody>
          <a:bodyPr wrap="square" rtlCol="0">
            <a:spAutoFit/>
          </a:bodyPr>
          <a:lstStyle/>
          <a:p>
            <a:r>
              <a:rPr lang="en-GB" dirty="0">
                <a:solidFill>
                  <a:schemeClr val="accent3"/>
                </a:solidFill>
              </a:rPr>
              <a:t>Verbal response: bend and twist</a:t>
            </a:r>
          </a:p>
        </p:txBody>
      </p:sp>
      <p:cxnSp>
        <p:nvCxnSpPr>
          <p:cNvPr id="7" name="Straight Arrow Connector 6"/>
          <p:cNvCxnSpPr/>
          <p:nvPr/>
        </p:nvCxnSpPr>
        <p:spPr>
          <a:xfrm>
            <a:off x="2771800" y="6237312"/>
            <a:ext cx="648072" cy="988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771800" y="5413534"/>
            <a:ext cx="648072" cy="8237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5476" y="2924944"/>
            <a:ext cx="3024336" cy="2862322"/>
          </a:xfrm>
          <a:prstGeom prst="rect">
            <a:avLst/>
          </a:prstGeom>
          <a:noFill/>
        </p:spPr>
        <p:txBody>
          <a:bodyPr wrap="square" rtlCol="0">
            <a:spAutoFit/>
          </a:bodyPr>
          <a:lstStyle/>
          <a:p>
            <a:r>
              <a:rPr lang="en-GB" dirty="0">
                <a:solidFill>
                  <a:srgbClr val="FF0000"/>
                </a:solidFill>
              </a:rPr>
              <a:t>Glory is still not  writing the vocabulary he uses in discussions  but this work shows that he recognises that the same material can be used for different purposes. He also recognises that metal in the form of a cutlass will not bend in the same way that a paperclip does.</a:t>
            </a:r>
          </a:p>
        </p:txBody>
      </p:sp>
      <p:sp>
        <p:nvSpPr>
          <p:cNvPr id="9" name="Slide Number Placeholder 8"/>
          <p:cNvSpPr>
            <a:spLocks noGrp="1"/>
          </p:cNvSpPr>
          <p:nvPr>
            <p:ph type="sldNum" sz="quarter" idx="12"/>
          </p:nvPr>
        </p:nvSpPr>
        <p:spPr/>
        <p:txBody>
          <a:bodyPr/>
          <a:lstStyle/>
          <a:p>
            <a:fld id="{66787CC5-46B8-4F6C-B22B-556DCBDA86A5}" type="slidenum">
              <a:rPr lang="en-GB" smtClean="0"/>
              <a:pPr/>
              <a:t>16</a:t>
            </a:fld>
            <a:endParaRPr lang="en-GB"/>
          </a:p>
        </p:txBody>
      </p:sp>
    </p:spTree>
    <p:extLst>
      <p:ext uri="{BB962C8B-B14F-4D97-AF65-F5344CB8AC3E}">
        <p14:creationId xmlns:p14="http://schemas.microsoft.com/office/powerpoint/2010/main" val="3427404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7.JPG"/>
          <p:cNvPicPr>
            <a:picLocks noGrp="1" noChangeAspect="1"/>
          </p:cNvPicPr>
          <p:nvPr isPhoto="1"/>
        </p:nvPicPr>
        <p:blipFill rotWithShape="1">
          <a:blip r:embed="rId2" cstate="print">
            <a:lum bright="10000"/>
            <a:extLst>
              <a:ext uri="{BEBA8EAE-BF5A-486C-A8C5-ECC9F3942E4B}">
                <a14:imgProps xmlns:a14="http://schemas.microsoft.com/office/drawing/2010/main">
                  <a14:imgLayer r:embed="rId3">
                    <a14:imgEffect>
                      <a14:sharpenSoften amount="25000"/>
                    </a14:imgEffect>
                  </a14:imgLayer>
                </a14:imgProps>
              </a:ext>
            </a:extLst>
          </a:blip>
          <a:srcRect l="48477" t="40180" r="2643" b="19714"/>
          <a:stretch/>
        </p:blipFill>
        <p:spPr>
          <a:xfrm rot="16200000">
            <a:off x="1550198" y="2621547"/>
            <a:ext cx="2655271" cy="2848066"/>
          </a:xfrm>
          <a:prstGeom prst="rect">
            <a:avLst/>
          </a:prstGeom>
          <a:noFill/>
          <a:ln>
            <a:noFill/>
          </a:ln>
        </p:spPr>
      </p:pic>
      <p:pic>
        <p:nvPicPr>
          <p:cNvPr id="3" name="Picture 2" descr="photo7.JPG"/>
          <p:cNvPicPr>
            <a:picLocks noGrp="1" noChangeAspect="1"/>
          </p:cNvPicPr>
          <p:nvPr isPhoto="1"/>
        </p:nvPicPr>
        <p:blipFill rotWithShape="1">
          <a:blip r:embed="rId2" cstate="print">
            <a:lum bright="10000"/>
            <a:extLst>
              <a:ext uri="{BEBA8EAE-BF5A-486C-A8C5-ECC9F3942E4B}">
                <a14:imgProps xmlns:a14="http://schemas.microsoft.com/office/drawing/2010/main">
                  <a14:imgLayer r:embed="rId3">
                    <a14:imgEffect>
                      <a14:sharpenSoften amount="25000"/>
                    </a14:imgEffect>
                  </a14:imgLayer>
                </a14:imgProps>
              </a:ext>
            </a:extLst>
          </a:blip>
          <a:srcRect l="-399" t="27950" r="51575" b="3801"/>
          <a:stretch/>
        </p:blipFill>
        <p:spPr>
          <a:xfrm rot="16200000">
            <a:off x="4967941" y="497569"/>
            <a:ext cx="3348372" cy="4680522"/>
          </a:xfrm>
          <a:prstGeom prst="rect">
            <a:avLst/>
          </a:prstGeom>
          <a:noFill/>
          <a:ln>
            <a:noFill/>
          </a:ln>
        </p:spPr>
      </p:pic>
      <p:sp>
        <p:nvSpPr>
          <p:cNvPr id="4" name="TextBox 3"/>
          <p:cNvSpPr txBox="1"/>
          <p:nvPr/>
        </p:nvSpPr>
        <p:spPr>
          <a:xfrm>
            <a:off x="395535" y="188640"/>
            <a:ext cx="8568953" cy="923330"/>
          </a:xfrm>
          <a:prstGeom prst="rect">
            <a:avLst/>
          </a:prstGeom>
          <a:noFill/>
        </p:spPr>
        <p:txBody>
          <a:bodyPr wrap="square" rtlCol="0">
            <a:spAutoFit/>
          </a:bodyPr>
          <a:lstStyle/>
          <a:p>
            <a:r>
              <a:rPr lang="en-GB" b="1" dirty="0"/>
              <a:t>Investigating suitability of materials</a:t>
            </a:r>
          </a:p>
          <a:p>
            <a:pPr marL="285750" indent="-285750">
              <a:buFont typeface="Arial" panose="020B0604020202020204" pitchFamily="34" charset="0"/>
              <a:buChar char="•"/>
            </a:pPr>
            <a:r>
              <a:rPr lang="en-GB" dirty="0"/>
              <a:t>Identify and describe the suitability of a variety of everyday materials, including wood, metal, glass, brick, rock, paper and cardboard for particular uses </a:t>
            </a:r>
          </a:p>
        </p:txBody>
      </p:sp>
      <p:sp>
        <p:nvSpPr>
          <p:cNvPr id="5" name="TextBox 4"/>
          <p:cNvSpPr txBox="1"/>
          <p:nvPr/>
        </p:nvSpPr>
        <p:spPr>
          <a:xfrm>
            <a:off x="273888" y="1130414"/>
            <a:ext cx="3722048" cy="1477328"/>
          </a:xfrm>
          <a:prstGeom prst="rect">
            <a:avLst/>
          </a:prstGeom>
          <a:solidFill>
            <a:schemeClr val="bg1"/>
          </a:solidFill>
        </p:spPr>
        <p:txBody>
          <a:bodyPr wrap="square" rtlCol="0">
            <a:spAutoFit/>
          </a:bodyPr>
          <a:lstStyle/>
          <a:p>
            <a:r>
              <a:rPr lang="en-GB" dirty="0"/>
              <a:t>Children decided as a class which properties to test. Flexibility and stretchiness were tested individually, waterproof was an interactive demonstration. </a:t>
            </a:r>
          </a:p>
        </p:txBody>
      </p:sp>
      <p:sp>
        <p:nvSpPr>
          <p:cNvPr id="6" name="TextBox 5"/>
          <p:cNvSpPr txBox="1"/>
          <p:nvPr/>
        </p:nvSpPr>
        <p:spPr>
          <a:xfrm>
            <a:off x="4912002" y="4617627"/>
            <a:ext cx="4032448" cy="2031325"/>
          </a:xfrm>
          <a:prstGeom prst="rect">
            <a:avLst/>
          </a:prstGeom>
          <a:noFill/>
        </p:spPr>
        <p:txBody>
          <a:bodyPr wrap="square" rtlCol="0">
            <a:spAutoFit/>
          </a:bodyPr>
          <a:lstStyle/>
          <a:p>
            <a:r>
              <a:rPr lang="en-GB" dirty="0">
                <a:solidFill>
                  <a:srgbClr val="FF0000"/>
                </a:solidFill>
              </a:rPr>
              <a:t>Glory has identified the most suitable material based on the properties tested, linking them to the purpose of a tent cover. His conclusion is more detailed than his prediction. His findings show that he is not yet secure in his understanding of flexible.</a:t>
            </a:r>
          </a:p>
        </p:txBody>
      </p:sp>
      <p:sp>
        <p:nvSpPr>
          <p:cNvPr id="8" name="TextBox 7"/>
          <p:cNvSpPr txBox="1"/>
          <p:nvPr/>
        </p:nvSpPr>
        <p:spPr>
          <a:xfrm>
            <a:off x="395535" y="5633289"/>
            <a:ext cx="3924437" cy="923330"/>
          </a:xfrm>
          <a:prstGeom prst="rect">
            <a:avLst/>
          </a:prstGeom>
          <a:noFill/>
        </p:spPr>
        <p:txBody>
          <a:bodyPr wrap="square" rtlCol="0">
            <a:spAutoFit/>
          </a:bodyPr>
          <a:lstStyle/>
          <a:p>
            <a:r>
              <a:rPr lang="en-GB" dirty="0">
                <a:solidFill>
                  <a:srgbClr val="0070C0"/>
                </a:solidFill>
              </a:rPr>
              <a:t>Glory can carry out simple tests and has recorded data in a prepared table and used it to answer his question.</a:t>
            </a:r>
          </a:p>
        </p:txBody>
      </p:sp>
      <p:sp>
        <p:nvSpPr>
          <p:cNvPr id="9" name="TextBox 8"/>
          <p:cNvSpPr txBox="1"/>
          <p:nvPr/>
        </p:nvSpPr>
        <p:spPr>
          <a:xfrm>
            <a:off x="107504" y="2863206"/>
            <a:ext cx="1440160" cy="2308324"/>
          </a:xfrm>
          <a:prstGeom prst="rect">
            <a:avLst/>
          </a:prstGeom>
          <a:noFill/>
        </p:spPr>
        <p:txBody>
          <a:bodyPr wrap="square" rtlCol="0">
            <a:spAutoFit/>
          </a:bodyPr>
          <a:lstStyle/>
          <a:p>
            <a:r>
              <a:rPr lang="en-GB" dirty="0">
                <a:solidFill>
                  <a:schemeClr val="accent3"/>
                </a:solidFill>
              </a:rPr>
              <a:t>In discussion the teacher identified that Glory was confusing flexible with elastic.</a:t>
            </a:r>
          </a:p>
        </p:txBody>
      </p:sp>
      <p:cxnSp>
        <p:nvCxnSpPr>
          <p:cNvPr id="10" name="Straight Arrow Connector 9"/>
          <p:cNvCxnSpPr/>
          <p:nvPr/>
        </p:nvCxnSpPr>
        <p:spPr>
          <a:xfrm>
            <a:off x="1259632" y="3717032"/>
            <a:ext cx="1152128"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66787CC5-46B8-4F6C-B22B-556DCBDA86A5}" type="slidenum">
              <a:rPr lang="en-GB" smtClean="0"/>
              <a:pPr/>
              <a:t>17</a:t>
            </a:fld>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8.JPG"/>
          <p:cNvPicPr>
            <a:picLocks noGrp="1" noChangeAspect="1"/>
          </p:cNvPicPr>
          <p:nvPr isPhoto="1"/>
        </p:nvPicPr>
        <p:blipFill rotWithShape="1">
          <a:blip r:embed="rId2" cstate="print">
            <a:lum/>
            <a:extLst>
              <a:ext uri="{BEBA8EAE-BF5A-486C-A8C5-ECC9F3942E4B}">
                <a14:imgProps xmlns:a14="http://schemas.microsoft.com/office/drawing/2010/main">
                  <a14:imgLayer r:embed="rId3">
                    <a14:imgEffect>
                      <a14:sharpenSoften amount="25000"/>
                    </a14:imgEffect>
                  </a14:imgLayer>
                </a14:imgProps>
              </a:ext>
            </a:extLst>
          </a:blip>
          <a:srcRect l="6132" t="31099" r="20876" b="48873"/>
          <a:stretch/>
        </p:blipFill>
        <p:spPr>
          <a:xfrm>
            <a:off x="3352267" y="799677"/>
            <a:ext cx="5718479" cy="1569053"/>
          </a:xfrm>
          <a:prstGeom prst="rect">
            <a:avLst/>
          </a:prstGeom>
          <a:noFill/>
          <a:ln>
            <a:noFill/>
          </a:ln>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3644" t="25890" r="26428" b="36535"/>
          <a:stretch/>
        </p:blipFill>
        <p:spPr>
          <a:xfrm rot="10800000">
            <a:off x="179512" y="3501007"/>
            <a:ext cx="6345512" cy="3168350"/>
          </a:xfrm>
          <a:prstGeom prst="rect">
            <a:avLst/>
          </a:prstGeom>
        </p:spPr>
      </p:pic>
      <p:sp>
        <p:nvSpPr>
          <p:cNvPr id="5" name="Rectangle 4"/>
          <p:cNvSpPr/>
          <p:nvPr/>
        </p:nvSpPr>
        <p:spPr>
          <a:xfrm>
            <a:off x="467544" y="188640"/>
            <a:ext cx="8064896" cy="923330"/>
          </a:xfrm>
          <a:prstGeom prst="rect">
            <a:avLst/>
          </a:prstGeom>
        </p:spPr>
        <p:txBody>
          <a:bodyPr wrap="square">
            <a:spAutoFit/>
          </a:bodyPr>
          <a:lstStyle/>
          <a:p>
            <a:r>
              <a:rPr lang="en-GB" b="1" dirty="0"/>
              <a:t>Materials part 2: Shaping materials</a:t>
            </a:r>
          </a:p>
          <a:p>
            <a:pPr marL="285750" indent="-285750">
              <a:buFont typeface="Arial" panose="020B0604020202020204" pitchFamily="34" charset="0"/>
              <a:buChar char="•"/>
            </a:pPr>
            <a:r>
              <a:rPr lang="en-GB" dirty="0"/>
              <a:t>Find out how the shapes of solid objects can be changed by squashing, bending, twisting and stretching</a:t>
            </a:r>
          </a:p>
        </p:txBody>
      </p:sp>
      <p:sp>
        <p:nvSpPr>
          <p:cNvPr id="6" name="TextBox 5"/>
          <p:cNvSpPr txBox="1"/>
          <p:nvPr/>
        </p:nvSpPr>
        <p:spPr>
          <a:xfrm>
            <a:off x="323528" y="1214040"/>
            <a:ext cx="2880320" cy="1200329"/>
          </a:xfrm>
          <a:prstGeom prst="rect">
            <a:avLst/>
          </a:prstGeom>
          <a:solidFill>
            <a:schemeClr val="bg1">
              <a:lumMod val="85000"/>
            </a:schemeClr>
          </a:solidFill>
        </p:spPr>
        <p:txBody>
          <a:bodyPr wrap="square" rtlCol="0">
            <a:spAutoFit/>
          </a:bodyPr>
          <a:lstStyle/>
          <a:p>
            <a:r>
              <a:rPr lang="en-GB" dirty="0"/>
              <a:t>Glory has completed very little of the activity so has not explored all relevant properties. </a:t>
            </a:r>
          </a:p>
        </p:txBody>
      </p:sp>
      <p:cxnSp>
        <p:nvCxnSpPr>
          <p:cNvPr id="8" name="Straight Arrow Connector 7"/>
          <p:cNvCxnSpPr/>
          <p:nvPr/>
        </p:nvCxnSpPr>
        <p:spPr>
          <a:xfrm>
            <a:off x="2843808" y="1874441"/>
            <a:ext cx="720080" cy="1143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588224" y="3501008"/>
            <a:ext cx="2376264" cy="2585323"/>
          </a:xfrm>
          <a:prstGeom prst="rect">
            <a:avLst/>
          </a:prstGeom>
          <a:solidFill>
            <a:schemeClr val="bg1">
              <a:lumMod val="85000"/>
            </a:schemeClr>
          </a:solidFill>
        </p:spPr>
        <p:txBody>
          <a:bodyPr wrap="square" rtlCol="0">
            <a:spAutoFit/>
          </a:bodyPr>
          <a:lstStyle/>
          <a:p>
            <a:r>
              <a:rPr lang="en-GB" dirty="0"/>
              <a:t>In contrast, Jayden’s work shows that he has explored materials which can bend, twist, squash and stretch and can make comparisons. He understands elasticity although he is not using the word.</a:t>
            </a:r>
          </a:p>
        </p:txBody>
      </p:sp>
      <p:cxnSp>
        <p:nvCxnSpPr>
          <p:cNvPr id="11" name="Straight Arrow Connector 10"/>
          <p:cNvCxnSpPr/>
          <p:nvPr/>
        </p:nvCxnSpPr>
        <p:spPr>
          <a:xfrm flipH="1">
            <a:off x="5148064" y="5733256"/>
            <a:ext cx="1440160" cy="3530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3568" y="2409645"/>
            <a:ext cx="8136905" cy="923330"/>
          </a:xfrm>
          <a:prstGeom prst="rect">
            <a:avLst/>
          </a:prstGeom>
          <a:noFill/>
        </p:spPr>
        <p:txBody>
          <a:bodyPr wrap="square" rtlCol="0">
            <a:spAutoFit/>
          </a:bodyPr>
          <a:lstStyle/>
          <a:p>
            <a:r>
              <a:rPr lang="en-GB" dirty="0">
                <a:solidFill>
                  <a:schemeClr val="accent3"/>
                </a:solidFill>
              </a:rPr>
              <a:t>The metal test tube holder bends a bit but the chair legs don’t because they are stronger and thicker. </a:t>
            </a:r>
          </a:p>
          <a:p>
            <a:r>
              <a:rPr lang="en-GB" dirty="0">
                <a:solidFill>
                  <a:srgbClr val="FF0000"/>
                </a:solidFill>
              </a:rPr>
              <a:t>He recognises that flexibility is a property of the object not the material.</a:t>
            </a:r>
          </a:p>
        </p:txBody>
      </p:sp>
      <p:sp>
        <p:nvSpPr>
          <p:cNvPr id="12" name="Slide Number Placeholder 11"/>
          <p:cNvSpPr>
            <a:spLocks noGrp="1"/>
          </p:cNvSpPr>
          <p:nvPr>
            <p:ph type="sldNum" sz="quarter" idx="12"/>
          </p:nvPr>
        </p:nvSpPr>
        <p:spPr/>
        <p:txBody>
          <a:bodyPr/>
          <a:lstStyle/>
          <a:p>
            <a:fld id="{66787CC5-46B8-4F6C-B22B-556DCBDA86A5}" type="slidenum">
              <a:rPr lang="en-GB" smtClean="0"/>
              <a:pPr/>
              <a:t>18</a:t>
            </a:fld>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9.JPG"/>
          <p:cNvPicPr>
            <a:picLocks noGrp="1" noChangeAspect="1"/>
          </p:cNvPicPr>
          <p:nvPr isPhoto="1"/>
        </p:nvPicPr>
        <p:blipFill rotWithShape="1">
          <a:blip r:embed="rId2" cstate="print">
            <a:lum contrast="10000"/>
            <a:extLst>
              <a:ext uri="{BEBA8EAE-BF5A-486C-A8C5-ECC9F3942E4B}">
                <a14:imgProps xmlns:a14="http://schemas.microsoft.com/office/drawing/2010/main">
                  <a14:imgLayer r:embed="rId3">
                    <a14:imgEffect>
                      <a14:sharpenSoften amount="25000"/>
                    </a14:imgEffect>
                  </a14:imgLayer>
                </a14:imgProps>
              </a:ext>
            </a:extLst>
          </a:blip>
          <a:srcRect l="53440" t="28901" r="8076" b="12863"/>
          <a:stretch/>
        </p:blipFill>
        <p:spPr>
          <a:xfrm rot="16200000">
            <a:off x="1215759" y="1952835"/>
            <a:ext cx="3378561" cy="5112569"/>
          </a:xfrm>
          <a:prstGeom prst="rect">
            <a:avLst/>
          </a:prstGeom>
          <a:noFill/>
          <a:ln>
            <a:noFill/>
          </a:ln>
        </p:spPr>
      </p:pic>
      <p:sp>
        <p:nvSpPr>
          <p:cNvPr id="3" name="TextBox 2"/>
          <p:cNvSpPr txBox="1"/>
          <p:nvPr/>
        </p:nvSpPr>
        <p:spPr>
          <a:xfrm>
            <a:off x="323528" y="116632"/>
            <a:ext cx="8496944" cy="1477328"/>
          </a:xfrm>
          <a:prstGeom prst="rect">
            <a:avLst/>
          </a:prstGeom>
          <a:noFill/>
        </p:spPr>
        <p:txBody>
          <a:bodyPr wrap="square" rtlCol="0">
            <a:spAutoFit/>
          </a:bodyPr>
          <a:lstStyle/>
          <a:p>
            <a:r>
              <a:rPr lang="en-GB" b="1" dirty="0"/>
              <a:t>Investigating how materials can be shaped</a:t>
            </a:r>
          </a:p>
          <a:p>
            <a:pPr marL="285750" indent="-285750">
              <a:buFont typeface="Arial" panose="020B0604020202020204" pitchFamily="34" charset="0"/>
              <a:buChar char="•"/>
            </a:pPr>
            <a:r>
              <a:rPr lang="en-GB" dirty="0"/>
              <a:t>Identify and describe the suitability of a variety of everyday materials, including wood, metal, glass, brick, rock, paper and cardboard for particular uses </a:t>
            </a:r>
          </a:p>
          <a:p>
            <a:pPr marL="285750" indent="-285750">
              <a:buFont typeface="Arial" panose="020B0604020202020204" pitchFamily="34" charset="0"/>
              <a:buChar char="•"/>
            </a:pPr>
            <a:r>
              <a:rPr lang="en-GB" dirty="0"/>
              <a:t>Find out how the shapes of solid objects can be changed by squashing, bending, twisting and stretching</a:t>
            </a:r>
          </a:p>
        </p:txBody>
      </p:sp>
      <p:sp>
        <p:nvSpPr>
          <p:cNvPr id="5" name="TextBox 4"/>
          <p:cNvSpPr txBox="1"/>
          <p:nvPr/>
        </p:nvSpPr>
        <p:spPr>
          <a:xfrm>
            <a:off x="348755" y="1593960"/>
            <a:ext cx="4139952" cy="923330"/>
          </a:xfrm>
          <a:prstGeom prst="rect">
            <a:avLst/>
          </a:prstGeom>
          <a:noFill/>
        </p:spPr>
        <p:txBody>
          <a:bodyPr wrap="square" rtlCol="0">
            <a:spAutoFit/>
          </a:bodyPr>
          <a:lstStyle/>
          <a:p>
            <a:r>
              <a:rPr lang="en-GB" dirty="0">
                <a:solidFill>
                  <a:srgbClr val="FF0000"/>
                </a:solidFill>
              </a:rPr>
              <a:t>Mostly correct identification of properties related to uses – shows understanding of vocabulary. Now secure on flexible.</a:t>
            </a:r>
          </a:p>
        </p:txBody>
      </p:sp>
      <p:cxnSp>
        <p:nvCxnSpPr>
          <p:cNvPr id="6" name="Straight Arrow Connector 5"/>
          <p:cNvCxnSpPr/>
          <p:nvPr/>
        </p:nvCxnSpPr>
        <p:spPr>
          <a:xfrm>
            <a:off x="1475656" y="2517290"/>
            <a:ext cx="792088" cy="14619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724128" y="3399384"/>
            <a:ext cx="2736304" cy="923330"/>
          </a:xfrm>
          <a:prstGeom prst="rect">
            <a:avLst/>
          </a:prstGeom>
          <a:noFill/>
        </p:spPr>
        <p:txBody>
          <a:bodyPr wrap="square" rtlCol="0">
            <a:spAutoFit/>
          </a:bodyPr>
          <a:lstStyle/>
          <a:p>
            <a:r>
              <a:rPr lang="en-GB" dirty="0">
                <a:solidFill>
                  <a:srgbClr val="FF0000"/>
                </a:solidFill>
              </a:rPr>
              <a:t>Mostly suitable materials chosen on the basis of properties.</a:t>
            </a:r>
          </a:p>
        </p:txBody>
      </p:sp>
      <p:cxnSp>
        <p:nvCxnSpPr>
          <p:cNvPr id="14" name="Straight Arrow Connector 13"/>
          <p:cNvCxnSpPr>
            <a:stCxn id="13" idx="1"/>
          </p:cNvCxnSpPr>
          <p:nvPr/>
        </p:nvCxnSpPr>
        <p:spPr>
          <a:xfrm flipH="1">
            <a:off x="4860032" y="3861049"/>
            <a:ext cx="86409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932040" y="3861049"/>
            <a:ext cx="792088" cy="93610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724128" y="1491567"/>
            <a:ext cx="2808312" cy="1754326"/>
          </a:xfrm>
          <a:prstGeom prst="rect">
            <a:avLst/>
          </a:prstGeom>
          <a:noFill/>
        </p:spPr>
        <p:txBody>
          <a:bodyPr wrap="square" rtlCol="0">
            <a:spAutoFit/>
          </a:bodyPr>
          <a:lstStyle/>
          <a:p>
            <a:r>
              <a:rPr lang="en-GB" dirty="0">
                <a:solidFill>
                  <a:schemeClr val="accent3"/>
                </a:solidFill>
              </a:rPr>
              <a:t>Discussion with him about the dog lead showed confusion between stretchy and extendable (at home, he has a dog lead which reels in and out).</a:t>
            </a:r>
          </a:p>
        </p:txBody>
      </p:sp>
      <p:sp>
        <p:nvSpPr>
          <p:cNvPr id="29" name="TextBox 28"/>
          <p:cNvSpPr txBox="1"/>
          <p:nvPr/>
        </p:nvSpPr>
        <p:spPr>
          <a:xfrm>
            <a:off x="5725794" y="4721072"/>
            <a:ext cx="2880320" cy="1477328"/>
          </a:xfrm>
          <a:prstGeom prst="rect">
            <a:avLst/>
          </a:prstGeom>
          <a:noFill/>
        </p:spPr>
        <p:txBody>
          <a:bodyPr wrap="square" rtlCol="0">
            <a:spAutoFit/>
          </a:bodyPr>
          <a:lstStyle/>
          <a:p>
            <a:r>
              <a:rPr lang="en-GB" dirty="0">
                <a:solidFill>
                  <a:srgbClr val="FF0000"/>
                </a:solidFill>
              </a:rPr>
              <a:t>Glory is able to use correct vocabulary for properties relating to changing shape and use these to select materials for purposes.</a:t>
            </a:r>
          </a:p>
        </p:txBody>
      </p:sp>
      <p:sp>
        <p:nvSpPr>
          <p:cNvPr id="11" name="Slide Number Placeholder 10"/>
          <p:cNvSpPr>
            <a:spLocks noGrp="1"/>
          </p:cNvSpPr>
          <p:nvPr>
            <p:ph type="sldNum" sz="quarter" idx="12"/>
          </p:nvPr>
        </p:nvSpPr>
        <p:spPr/>
        <p:txBody>
          <a:bodyPr/>
          <a:lstStyle/>
          <a:p>
            <a:fld id="{66787CC5-46B8-4F6C-B22B-556DCBDA86A5}" type="slidenum">
              <a:rPr lang="en-GB" smtClean="0"/>
              <a:pPr/>
              <a:t>19</a:t>
            </a:fld>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5733"/>
            <a:ext cx="7886700" cy="668867"/>
          </a:xfrm>
          <a:solidFill>
            <a:srgbClr val="009EE0"/>
          </a:solidFill>
        </p:spPr>
        <p:txBody>
          <a:bodyPr>
            <a:normAutofit/>
          </a:bodyPr>
          <a:lstStyle/>
          <a:p>
            <a:pPr algn="ctr"/>
            <a:r>
              <a:rPr lang="en-GB" sz="3200" spc="-150" dirty="0">
                <a:solidFill>
                  <a:schemeClr val="bg1"/>
                </a:solidFill>
              </a:rPr>
              <a:t>PLAN Primary Science - Supporting Assessment</a:t>
            </a:r>
          </a:p>
        </p:txBody>
      </p:sp>
      <p:sp>
        <p:nvSpPr>
          <p:cNvPr id="3" name="Rectangle 2"/>
          <p:cNvSpPr/>
          <p:nvPr/>
        </p:nvSpPr>
        <p:spPr>
          <a:xfrm>
            <a:off x="745067" y="1478600"/>
            <a:ext cx="7747000" cy="4349909"/>
          </a:xfrm>
          <a:prstGeom prst="rect">
            <a:avLst/>
          </a:prstGeom>
        </p:spPr>
        <p:txBody>
          <a:bodyPr wrap="square">
            <a:spAutoFit/>
          </a:bodyPr>
          <a:lstStyle/>
          <a:p>
            <a:pPr>
              <a:spcAft>
                <a:spcPts val="800"/>
              </a:spcAft>
            </a:pPr>
            <a:r>
              <a:rPr lang="en-GB" sz="1600" dirty="0">
                <a:solidFill>
                  <a:srgbClr val="3C3C3C"/>
                </a:solidFill>
                <a:latin typeface="Arial" panose="020B0604020202020204" pitchFamily="34" charset="0"/>
              </a:rPr>
              <a:t>PLAN Primary Science is a set of resources produced to enable teachers to have a clearer understanding of National Curriculum expectations for meeting the standard. Annotated collections of children’s work provide examples of what working at the expected standard for primary science might look like for the knowledge and conceptual understanding statements of the programmes of study (POS). </a:t>
            </a:r>
            <a:endParaRPr lang="en-GB" sz="1600" dirty="0">
              <a:solidFill>
                <a:srgbClr val="3C3C3C"/>
              </a:solidFill>
            </a:endParaRPr>
          </a:p>
          <a:p>
            <a:pPr>
              <a:spcAft>
                <a:spcPts val="800"/>
              </a:spcAft>
            </a:pPr>
            <a:r>
              <a:rPr lang="en-GB" sz="1600" dirty="0">
                <a:solidFill>
                  <a:srgbClr val="3C3C3C"/>
                </a:solidFill>
                <a:latin typeface="Arial" panose="020B0604020202020204" pitchFamily="34" charset="0"/>
              </a:rPr>
              <a:t>It is not the intention of these resources to specifically exemplify the working scientifically statements.  However, aspects of working scientifically have been shown as an integral part of the teaching and learning of the knowledge and concepts.</a:t>
            </a:r>
            <a:endParaRPr lang="en-GB" sz="1600" dirty="0">
              <a:solidFill>
                <a:srgbClr val="3C3C3C"/>
              </a:solidFill>
            </a:endParaRPr>
          </a:p>
          <a:p>
            <a:pPr>
              <a:spcBef>
                <a:spcPts val="1400"/>
              </a:spcBef>
              <a:spcAft>
                <a:spcPts val="1400"/>
              </a:spcAft>
            </a:pPr>
            <a:r>
              <a:rPr lang="en-GB" sz="1600" dirty="0">
                <a:solidFill>
                  <a:srgbClr val="3C3C3C"/>
                </a:solidFill>
                <a:latin typeface="Arial" panose="020B0604020202020204" pitchFamily="34" charset="0"/>
              </a:rPr>
              <a:t>The resources provided have been cross moderated multiple times before publishing so that they can be used with confidence by teachers and subject leaders.</a:t>
            </a:r>
            <a:endParaRPr lang="en-GB" sz="1600" dirty="0">
              <a:solidFill>
                <a:srgbClr val="3C3C3C"/>
              </a:solidFill>
            </a:endParaRPr>
          </a:p>
          <a:p>
            <a:pPr>
              <a:spcAft>
                <a:spcPts val="800"/>
              </a:spcAft>
            </a:pPr>
            <a:r>
              <a:rPr lang="en-GB" sz="1600" dirty="0">
                <a:solidFill>
                  <a:srgbClr val="3C3C3C"/>
                </a:solidFill>
                <a:latin typeface="Arial" panose="020B0604020202020204" pitchFamily="34" charset="0"/>
              </a:rPr>
              <a:t>Each collection of work shows one example of how a pupil has met National Curriculum statements for a particular area of content but these are not intended to be </a:t>
            </a:r>
            <a:r>
              <a:rPr lang="en-GB" sz="1600" i="1" dirty="0">
                <a:solidFill>
                  <a:srgbClr val="3C3C3C"/>
                </a:solidFill>
                <a:latin typeface="Arial" panose="020B0604020202020204" pitchFamily="34" charset="0"/>
              </a:rPr>
              <a:t>the</a:t>
            </a:r>
            <a:r>
              <a:rPr lang="en-GB" sz="1600" dirty="0">
                <a:solidFill>
                  <a:srgbClr val="3C3C3C"/>
                </a:solidFill>
                <a:latin typeface="Arial" panose="020B0604020202020204" pitchFamily="34" charset="0"/>
              </a:rPr>
              <a:t> definitive way of teaching these statements.</a:t>
            </a:r>
            <a:endParaRPr lang="en-GB" sz="1600" dirty="0">
              <a:solidFill>
                <a:srgbClr val="3C3C3C"/>
              </a:solidFill>
            </a:endParaRPr>
          </a:p>
        </p:txBody>
      </p:sp>
      <p:sp>
        <p:nvSpPr>
          <p:cNvPr id="4" name="Slide Number Placeholder 3"/>
          <p:cNvSpPr>
            <a:spLocks noGrp="1"/>
          </p:cNvSpPr>
          <p:nvPr>
            <p:ph type="sldNum" sz="quarter" idx="12"/>
          </p:nvPr>
        </p:nvSpPr>
        <p:spPr/>
        <p:txBody>
          <a:bodyPr/>
          <a:lstStyle/>
          <a:p>
            <a:fld id="{3F5064A2-E6DB-458A-A3DC-F5DE4E9A190C}" type="slidenum">
              <a:rPr lang="en-GB" smtClean="0"/>
              <a:t>2</a:t>
            </a:fld>
            <a:endParaRPr lang="en-GB"/>
          </a:p>
        </p:txBody>
      </p:sp>
    </p:spTree>
    <p:extLst>
      <p:ext uri="{BB962C8B-B14F-4D97-AF65-F5344CB8AC3E}">
        <p14:creationId xmlns:p14="http://schemas.microsoft.com/office/powerpoint/2010/main" val="2906042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662" y="1844824"/>
            <a:ext cx="8353425" cy="3158813"/>
          </a:xfrm>
          <a:prstGeom prst="rect">
            <a:avLst/>
          </a:prstGeom>
        </p:spPr>
        <p:txBody>
          <a:bodyPr>
            <a:spAutoFit/>
          </a:bodyPr>
          <a:lstStyle/>
          <a:p>
            <a:pPr>
              <a:lnSpc>
                <a:spcPct val="107000"/>
              </a:lnSpc>
              <a:spcAft>
                <a:spcPts val="800"/>
              </a:spcAft>
              <a:defRPr/>
            </a:pPr>
            <a:r>
              <a:rPr lang="en-GB" sz="2000" b="1" dirty="0">
                <a:latin typeface="+mn-lt"/>
                <a:ea typeface="Calibri" panose="020F0502020204030204" pitchFamily="34" charset="0"/>
                <a:cs typeface="Times New Roman" panose="02020603050405020304" pitchFamily="18" charset="0"/>
              </a:rPr>
              <a:t>Overall summary – secure</a:t>
            </a:r>
            <a:endParaRPr lang="en-GB" sz="2000" dirty="0">
              <a:latin typeface="+mn-lt"/>
              <a:ea typeface="Calibri" panose="020F0502020204030204" pitchFamily="34" charset="0"/>
              <a:cs typeface="Times New Roman" panose="02020603050405020304" pitchFamily="18" charset="0"/>
            </a:endParaRPr>
          </a:p>
          <a:p>
            <a:pPr>
              <a:lnSpc>
                <a:spcPct val="107000"/>
              </a:lnSpc>
              <a:spcAft>
                <a:spcPts val="800"/>
              </a:spcAft>
              <a:defRPr/>
            </a:pPr>
            <a:r>
              <a:rPr lang="en-GB" sz="2000" dirty="0">
                <a:latin typeface="+mn-lt"/>
                <a:ea typeface="Calibri" panose="020F0502020204030204" pitchFamily="34" charset="0"/>
                <a:cs typeface="Times New Roman" panose="02020603050405020304" pitchFamily="18" charset="0"/>
              </a:rPr>
              <a:t>Glory has shown consistently that he can name the materials from which different objects are made and talk about properties using a wide vocabulary, although his written work does not always reflect this. </a:t>
            </a:r>
            <a:r>
              <a:rPr lang="en-GB" sz="2000" dirty="0">
                <a:ea typeface="Calibri" panose="020F0502020204030204" pitchFamily="34" charset="0"/>
                <a:cs typeface="Times New Roman" panose="02020603050405020304" pitchFamily="18" charset="0"/>
              </a:rPr>
              <a:t>He recognises suitable and unsuitable choices of material. He can identify what properties a material needs for a  particular purpose and is able to test those properties before making his choice. He can change the shape of objects using named actions and can choose different purposes for the same material, showing he recognises that shaping it in a different way affects the rigidity of the object.</a:t>
            </a:r>
            <a:endParaRPr lang="en-GB" sz="2000" dirty="0">
              <a:latin typeface="+mn-lt"/>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66787CC5-46B8-4F6C-B22B-556DCBDA86A5}" type="slidenum">
              <a:rPr lang="en-GB" smtClean="0"/>
              <a:pPr/>
              <a:t>20</a:t>
            </a:fld>
            <a:endParaRPr lang="en-GB"/>
          </a:p>
        </p:txBody>
      </p:sp>
      <p:sp>
        <p:nvSpPr>
          <p:cNvPr id="4" name="Title 1"/>
          <p:cNvSpPr txBox="1">
            <a:spLocks/>
          </p:cNvSpPr>
          <p:nvPr/>
        </p:nvSpPr>
        <p:spPr>
          <a:xfrm>
            <a:off x="252413" y="442384"/>
            <a:ext cx="8543925" cy="668867"/>
          </a:xfrm>
          <a:prstGeom prst="rect">
            <a:avLst/>
          </a:prstGeom>
          <a:solidFill>
            <a:srgbClr val="009EE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spc="-150" dirty="0">
                <a:solidFill>
                  <a:schemeClr val="bg1"/>
                </a:solidFill>
              </a:rPr>
              <a:t>Overall Summary</a:t>
            </a:r>
          </a:p>
        </p:txBody>
      </p:sp>
    </p:spTree>
    <p:extLst>
      <p:ext uri="{BB962C8B-B14F-4D97-AF65-F5344CB8AC3E}">
        <p14:creationId xmlns:p14="http://schemas.microsoft.com/office/powerpoint/2010/main" val="3991491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a:t>
            </a:r>
          </a:p>
        </p:txBody>
      </p:sp>
      <p:sp>
        <p:nvSpPr>
          <p:cNvPr id="3" name="Slide Number Placeholder 2"/>
          <p:cNvSpPr>
            <a:spLocks noGrp="1"/>
          </p:cNvSpPr>
          <p:nvPr>
            <p:ph type="sldNum" sz="quarter" idx="12"/>
          </p:nvPr>
        </p:nvSpPr>
        <p:spPr/>
        <p:txBody>
          <a:bodyPr/>
          <a:lstStyle/>
          <a:p>
            <a:fld id="{3F5064A2-E6DB-458A-A3DC-F5DE4E9A190C}" type="slidenum">
              <a:rPr lang="en-GB" smtClean="0"/>
              <a:t>21</a:t>
            </a:fld>
            <a:endParaRPr lang="en-GB"/>
          </a:p>
        </p:txBody>
      </p:sp>
      <p:sp>
        <p:nvSpPr>
          <p:cNvPr id="4" name="Title 1"/>
          <p:cNvSpPr txBox="1">
            <a:spLocks/>
          </p:cNvSpPr>
          <p:nvPr/>
        </p:nvSpPr>
        <p:spPr>
          <a:xfrm>
            <a:off x="252413" y="442384"/>
            <a:ext cx="8543925" cy="668867"/>
          </a:xfrm>
          <a:prstGeom prst="rect">
            <a:avLst/>
          </a:prstGeom>
          <a:solidFill>
            <a:srgbClr val="009EE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spc="-150">
                <a:solidFill>
                  <a:schemeClr val="bg1"/>
                </a:solidFill>
              </a:rPr>
              <a:t>Acknowledgements</a:t>
            </a:r>
          </a:p>
        </p:txBody>
      </p:sp>
    </p:spTree>
    <p:extLst>
      <p:ext uri="{BB962C8B-B14F-4D97-AF65-F5344CB8AC3E}">
        <p14:creationId xmlns:p14="http://schemas.microsoft.com/office/powerpoint/2010/main" val="11220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24321" y="2811465"/>
          <a:ext cx="7688159" cy="3404078"/>
        </p:xfrm>
        <a:graphic>
          <a:graphicData uri="http://schemas.openxmlformats.org/drawingml/2006/table">
            <a:tbl>
              <a:tblPr/>
              <a:tblGrid>
                <a:gridCol w="843195">
                  <a:extLst>
                    <a:ext uri="{9D8B030D-6E8A-4147-A177-3AD203B41FA5}">
                      <a16:colId xmlns:a16="http://schemas.microsoft.com/office/drawing/2014/main" val="1579964060"/>
                    </a:ext>
                  </a:extLst>
                </a:gridCol>
                <a:gridCol w="1376937">
                  <a:extLst>
                    <a:ext uri="{9D8B030D-6E8A-4147-A177-3AD203B41FA5}">
                      <a16:colId xmlns:a16="http://schemas.microsoft.com/office/drawing/2014/main" val="1785716652"/>
                    </a:ext>
                  </a:extLst>
                </a:gridCol>
                <a:gridCol w="2335351">
                  <a:extLst>
                    <a:ext uri="{9D8B030D-6E8A-4147-A177-3AD203B41FA5}">
                      <a16:colId xmlns:a16="http://schemas.microsoft.com/office/drawing/2014/main" val="1384406269"/>
                    </a:ext>
                  </a:extLst>
                </a:gridCol>
                <a:gridCol w="3132676">
                  <a:extLst>
                    <a:ext uri="{9D8B030D-6E8A-4147-A177-3AD203B41FA5}">
                      <a16:colId xmlns:a16="http://schemas.microsoft.com/office/drawing/2014/main" val="924972394"/>
                    </a:ext>
                  </a:extLst>
                </a:gridCol>
              </a:tblGrid>
              <a:tr h="568913">
                <a:tc>
                  <a:txBody>
                    <a:bodyPr/>
                    <a:lstStyle/>
                    <a:p>
                      <a:pPr fontAlgn="t"/>
                      <a:br>
                        <a:rPr lang="en-GB" sz="1200" dirty="0">
                          <a:solidFill>
                            <a:srgbClr val="3C3C3C"/>
                          </a:solidFill>
                          <a:effectLst/>
                          <a:latin typeface="Arial" panose="020B0604020202020204" pitchFamily="34" charset="0"/>
                          <a:cs typeface="Arial" panose="020B0604020202020204" pitchFamily="34" charset="0"/>
                        </a:rPr>
                      </a:br>
                      <a:br>
                        <a:rPr lang="en-GB" sz="1200" dirty="0">
                          <a:solidFill>
                            <a:srgbClr val="3C3C3C"/>
                          </a:solidFill>
                          <a:effectLst/>
                          <a:latin typeface="Arial" panose="020B0604020202020204" pitchFamily="34" charset="0"/>
                          <a:cs typeface="Arial" panose="020B0604020202020204" pitchFamily="34" charset="0"/>
                        </a:rPr>
                      </a:b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B51D"/>
                    </a:solidFill>
                  </a:tcPr>
                </a:tc>
                <a:tc>
                  <a:txBody>
                    <a:bodyPr/>
                    <a:lstStyle/>
                    <a:p>
                      <a:pPr fontAlgn="t"/>
                      <a:br>
                        <a:rPr lang="en-GB" sz="1200" dirty="0">
                          <a:solidFill>
                            <a:srgbClr val="3C3C3C"/>
                          </a:solidFill>
                          <a:effectLst/>
                          <a:latin typeface="Arial" panose="020B0604020202020204" pitchFamily="34" charset="0"/>
                          <a:cs typeface="Arial" panose="020B0604020202020204" pitchFamily="34" charset="0"/>
                        </a:rPr>
                      </a:b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1" i="0" u="none" strike="noStrike">
                          <a:solidFill>
                            <a:srgbClr val="3C3C3C"/>
                          </a:solidFill>
                          <a:effectLst/>
                          <a:latin typeface="Arial" panose="020B0604020202020204" pitchFamily="34" charset="0"/>
                          <a:cs typeface="Arial" panose="020B0604020202020204" pitchFamily="34" charset="0"/>
                        </a:rPr>
                        <a:t>Key Learning </a:t>
                      </a:r>
                      <a:endParaRPr lang="en-GB" sz="120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1" i="0" u="none" strike="noStrike">
                          <a:solidFill>
                            <a:srgbClr val="3C3C3C"/>
                          </a:solidFill>
                          <a:effectLst/>
                          <a:latin typeface="Arial" panose="020B0604020202020204" pitchFamily="34" charset="0"/>
                          <a:cs typeface="Arial" panose="020B0604020202020204" pitchFamily="34" charset="0"/>
                        </a:rPr>
                        <a:t>Possible Evidence</a:t>
                      </a:r>
                      <a:endParaRPr lang="en-GB" sz="120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4799805"/>
                  </a:ext>
                </a:extLst>
              </a:tr>
              <a:tr h="1349006">
                <a:tc rowSpan="2">
                  <a:txBody>
                    <a:bodyPr/>
                    <a:lstStyle/>
                    <a:p>
                      <a:pPr marL="71755" marR="71755" algn="ctr" rtl="0" fontAlgn="t">
                        <a:spcBef>
                          <a:spcPts val="0"/>
                        </a:spcBef>
                        <a:spcAft>
                          <a:spcPts val="0"/>
                        </a:spcAft>
                      </a:pPr>
                      <a:r>
                        <a:rPr lang="en-GB" sz="1200" b="1" i="0" u="none" strike="noStrike" dirty="0">
                          <a:solidFill>
                            <a:srgbClr val="3C3C3C"/>
                          </a:solidFill>
                          <a:effectLst/>
                          <a:latin typeface="Arial" panose="020B0604020202020204" pitchFamily="34" charset="0"/>
                          <a:cs typeface="Arial" panose="020B0604020202020204" pitchFamily="34" charset="0"/>
                        </a:rPr>
                        <a:t>Secure</a:t>
                      </a: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AB51D"/>
                    </a:solidFill>
                  </a:tcPr>
                </a:tc>
                <a:tc>
                  <a:txBody>
                    <a:bodyPr/>
                    <a:lstStyle/>
                    <a:p>
                      <a:pPr rtl="0" fontAlgn="t">
                        <a:spcBef>
                          <a:spcPts val="0"/>
                        </a:spcBef>
                        <a:spcAft>
                          <a:spcPts val="0"/>
                        </a:spcAft>
                      </a:pPr>
                      <a:r>
                        <a:rPr lang="en-GB" sz="1200" b="0" i="0" u="none" strike="noStrike" dirty="0">
                          <a:solidFill>
                            <a:srgbClr val="3C3C3C"/>
                          </a:solidFill>
                          <a:effectLst/>
                          <a:latin typeface="Arial" panose="020B0604020202020204" pitchFamily="34" charset="0"/>
                          <a:cs typeface="Arial" panose="020B0604020202020204" pitchFamily="34" charset="0"/>
                        </a:rPr>
                        <a:t>Show understanding of a concept by using scientific vocabulary correctly </a:t>
                      </a: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3C3C3C"/>
                          </a:solidFill>
                          <a:effectLst/>
                          <a:latin typeface="Arial" panose="020B0604020202020204" pitchFamily="34" charset="0"/>
                          <a:cs typeface="Arial" panose="020B0604020202020204" pitchFamily="34" charset="0"/>
                        </a:rPr>
                        <a:t>Overview paragraph describing curriculum</a:t>
                      </a:r>
                      <a:endParaRPr lang="en-GB" sz="1200" dirty="0">
                        <a:solidFill>
                          <a:srgbClr val="3C3C3C"/>
                        </a:solidFill>
                        <a:effectLst/>
                        <a:latin typeface="Arial" panose="020B0604020202020204" pitchFamily="34" charset="0"/>
                        <a:cs typeface="Arial" panose="020B0604020202020204" pitchFamily="34" charset="0"/>
                      </a:endParaRPr>
                    </a:p>
                    <a:p>
                      <a:pPr rtl="0" fontAlgn="t">
                        <a:spcBef>
                          <a:spcPts val="0"/>
                        </a:spcBef>
                        <a:spcAft>
                          <a:spcPts val="0"/>
                        </a:spcAft>
                      </a:pPr>
                      <a:br>
                        <a:rPr lang="en-GB" sz="1200" dirty="0">
                          <a:solidFill>
                            <a:srgbClr val="3C3C3C"/>
                          </a:solidFill>
                          <a:effectLst/>
                          <a:latin typeface="Arial" panose="020B0604020202020204" pitchFamily="34" charset="0"/>
                          <a:cs typeface="Arial" panose="020B0604020202020204" pitchFamily="34" charset="0"/>
                        </a:rPr>
                      </a:br>
                      <a:r>
                        <a:rPr lang="en-GB" sz="1200" b="0" i="0" u="none" strike="noStrike" dirty="0">
                          <a:solidFill>
                            <a:srgbClr val="3C3C3C"/>
                          </a:solidFill>
                          <a:effectLst/>
                          <a:latin typeface="Arial" panose="020B0604020202020204" pitchFamily="34" charset="0"/>
                          <a:cs typeface="Arial" panose="020B0604020202020204" pitchFamily="34" charset="0"/>
                        </a:rPr>
                        <a:t>Key vocabulary – list of words</a:t>
                      </a: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3C3C3C"/>
                          </a:solidFill>
                          <a:effectLst/>
                          <a:latin typeface="Arial" panose="020B0604020202020204" pitchFamily="34" charset="0"/>
                          <a:cs typeface="Arial" panose="020B0604020202020204" pitchFamily="34" charset="0"/>
                        </a:rPr>
                        <a:t>Possible ways to demonstrate key learning, particularly correct usage of vocabulary</a:t>
                      </a: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901007"/>
                  </a:ext>
                </a:extLst>
              </a:tr>
              <a:tr h="1452712">
                <a:tc vMerge="1">
                  <a:txBody>
                    <a:bodyPr/>
                    <a:lstStyle/>
                    <a:p>
                      <a:endParaRPr lang="en-GB"/>
                    </a:p>
                  </a:txBody>
                  <a:tcPr/>
                </a:tc>
                <a:tc>
                  <a:txBody>
                    <a:bodyPr/>
                    <a:lstStyle/>
                    <a:p>
                      <a:pPr rtl="0" fontAlgn="t">
                        <a:spcBef>
                          <a:spcPts val="0"/>
                        </a:spcBef>
                        <a:spcAft>
                          <a:spcPts val="0"/>
                        </a:spcAft>
                      </a:pPr>
                      <a:r>
                        <a:rPr lang="en-GB" sz="1200" b="0" i="0" u="none" strike="noStrike" dirty="0">
                          <a:solidFill>
                            <a:srgbClr val="3C3C3C"/>
                          </a:solidFill>
                          <a:effectLst/>
                          <a:latin typeface="Arial" panose="020B0604020202020204" pitchFamily="34" charset="0"/>
                          <a:cs typeface="Arial" panose="020B0604020202020204" pitchFamily="34" charset="0"/>
                        </a:rPr>
                        <a:t>Apply knowledge in familiar related contexts, including a range of enquiries </a:t>
                      </a:r>
                      <a:endParaRPr lang="en-GB" sz="1200" dirty="0">
                        <a:solidFill>
                          <a:srgbClr val="3C3C3C"/>
                        </a:solidFill>
                        <a:effectLst/>
                        <a:latin typeface="Arial" panose="020B0604020202020204" pitchFamily="34" charset="0"/>
                        <a:cs typeface="Arial" panose="020B0604020202020204" pitchFamily="34" charset="0"/>
                      </a:endParaRPr>
                    </a:p>
                    <a:p>
                      <a:pPr fontAlgn="t"/>
                      <a:br>
                        <a:rPr lang="en-GB" sz="1200" dirty="0">
                          <a:solidFill>
                            <a:srgbClr val="3C3C3C"/>
                          </a:solidFill>
                          <a:effectLst/>
                          <a:latin typeface="Arial" panose="020B0604020202020204" pitchFamily="34" charset="0"/>
                          <a:cs typeface="Arial" panose="020B0604020202020204" pitchFamily="34" charset="0"/>
                        </a:rPr>
                      </a:b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3C3C3C"/>
                          </a:solidFill>
                          <a:effectLst/>
                          <a:latin typeface="Arial" panose="020B0604020202020204" pitchFamily="34" charset="0"/>
                          <a:cs typeface="Arial" panose="020B0604020202020204" pitchFamily="34" charset="0"/>
                        </a:rPr>
                        <a:t>Suggestions of contexts to use.</a:t>
                      </a: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GB" sz="1200" b="0" i="0" u="none" strike="noStrike" dirty="0">
                          <a:solidFill>
                            <a:srgbClr val="3C3C3C"/>
                          </a:solidFill>
                          <a:effectLst/>
                          <a:latin typeface="Arial" panose="020B0604020202020204" pitchFamily="34" charset="0"/>
                          <a:cs typeface="Arial" panose="020B0604020202020204" pitchFamily="34" charset="0"/>
                        </a:rPr>
                        <a:t>Possible ways to demonstrate that a pupil has gone beyond recall of facts and can </a:t>
                      </a:r>
                      <a:r>
                        <a:rPr lang="en-GB" sz="1200" b="1" i="0" u="none" strike="noStrike" dirty="0">
                          <a:solidFill>
                            <a:srgbClr val="3C3C3C"/>
                          </a:solidFill>
                          <a:effectLst/>
                          <a:latin typeface="Arial" panose="020B0604020202020204" pitchFamily="34" charset="0"/>
                          <a:cs typeface="Arial" panose="020B0604020202020204" pitchFamily="34" charset="0"/>
                        </a:rPr>
                        <a:t>apply</a:t>
                      </a:r>
                      <a:r>
                        <a:rPr lang="en-GB" sz="1200" b="0" i="0" u="none" strike="noStrike" dirty="0">
                          <a:solidFill>
                            <a:srgbClr val="3C3C3C"/>
                          </a:solidFill>
                          <a:effectLst/>
                          <a:latin typeface="Arial" panose="020B0604020202020204" pitchFamily="34" charset="0"/>
                          <a:cs typeface="Arial" panose="020B0604020202020204" pitchFamily="34" charset="0"/>
                        </a:rPr>
                        <a:t> the key learning, for example using the vocabulary and basic principles to produce explanations, usually within Working Scientifically contexts.</a:t>
                      </a:r>
                      <a:endParaRPr lang="en-GB" sz="1200" dirty="0">
                        <a:solidFill>
                          <a:srgbClr val="3C3C3C"/>
                        </a:solidFill>
                        <a:effectLst/>
                        <a:latin typeface="Arial" panose="020B0604020202020204" pitchFamily="34" charset="0"/>
                        <a:cs typeface="Arial" panose="020B0604020202020204" pitchFamily="34" charset="0"/>
                      </a:endParaRPr>
                    </a:p>
                  </a:txBody>
                  <a:tcPr marL="44767" marR="44767" marT="26860" marB="2686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3863195"/>
                  </a:ext>
                </a:extLst>
              </a:tr>
            </a:tbl>
          </a:graphicData>
        </a:graphic>
      </p:graphicFrame>
      <p:sp>
        <p:nvSpPr>
          <p:cNvPr id="4" name="Rectangle 1"/>
          <p:cNvSpPr>
            <a:spLocks noChangeArrowheads="1"/>
          </p:cNvSpPr>
          <p:nvPr/>
        </p:nvSpPr>
        <p:spPr bwMode="auto">
          <a:xfrm>
            <a:off x="628650" y="1426470"/>
            <a:ext cx="78867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3C3C3C"/>
                </a:solidFill>
                <a:effectLst/>
                <a:latin typeface="Arial" panose="020B0604020202020204" pitchFamily="34" charset="0"/>
                <a:cs typeface="Arial" panose="020B0604020202020204" pitchFamily="34" charset="0"/>
              </a:rPr>
              <a:t>Each resource contains the relevant National Curriculum statements for the unit of work and prior learning, a planning matrix, annotated work and a summary sheet.  The matrix provides an interpretation of the key learning of the National Curriculum statements, and suggestions of key vocabulary.  In order to be meet the expectations pupils must firstly understand the key concept and then be provided with opportunities to apply that knowledge. This is a key planning tool.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i="0" u="none" strike="noStrike" cap="none" normalizeH="0" baseline="0" dirty="0">
              <a:ln>
                <a:noFill/>
              </a:ln>
              <a:solidFill>
                <a:srgbClr val="3C3C3C"/>
              </a:solidFill>
              <a:effectLst/>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3F5064A2-E6DB-458A-A3DC-F5DE4E9A190C}" type="slidenum">
              <a:rPr lang="en-GB" smtClean="0"/>
              <a:t>3</a:t>
            </a:fld>
            <a:endParaRPr lang="en-GB"/>
          </a:p>
        </p:txBody>
      </p:sp>
      <p:sp>
        <p:nvSpPr>
          <p:cNvPr id="6" name="Title 5"/>
          <p:cNvSpPr>
            <a:spLocks noGrp="1"/>
          </p:cNvSpPr>
          <p:nvPr>
            <p:ph type="title"/>
          </p:nvPr>
        </p:nvSpPr>
        <p:spPr/>
        <p:txBody>
          <a:bodyPr/>
          <a:lstStyle/>
          <a:p>
            <a:endParaRPr lang="en-GB" dirty="0"/>
          </a:p>
        </p:txBody>
      </p:sp>
      <p:sp>
        <p:nvSpPr>
          <p:cNvPr id="8" name="Title 1"/>
          <p:cNvSpPr txBox="1">
            <a:spLocks/>
          </p:cNvSpPr>
          <p:nvPr/>
        </p:nvSpPr>
        <p:spPr>
          <a:xfrm>
            <a:off x="628650" y="575733"/>
            <a:ext cx="7886700" cy="668867"/>
          </a:xfrm>
          <a:prstGeom prst="rect">
            <a:avLst/>
          </a:prstGeom>
          <a:solidFill>
            <a:srgbClr val="009EE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spc="-150" dirty="0">
                <a:solidFill>
                  <a:schemeClr val="bg1"/>
                </a:solidFill>
              </a:rPr>
              <a:t>Structure of the resources</a:t>
            </a:r>
          </a:p>
        </p:txBody>
      </p:sp>
    </p:spTree>
    <p:extLst>
      <p:ext uri="{BB962C8B-B14F-4D97-AF65-F5344CB8AC3E}">
        <p14:creationId xmlns:p14="http://schemas.microsoft.com/office/powerpoint/2010/main" val="161243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8650" y="1947086"/>
            <a:ext cx="7886700" cy="4124206"/>
          </a:xfrm>
          <a:prstGeom prst="rect">
            <a:avLst/>
          </a:prstGeom>
        </p:spPr>
        <p:txBody>
          <a:bodyPr wrap="square">
            <a:spAutoFit/>
          </a:bodyPr>
          <a:lstStyle/>
          <a:p>
            <a:pPr>
              <a:spcBef>
                <a:spcPts val="1400"/>
              </a:spcBef>
              <a:spcAft>
                <a:spcPts val="1400"/>
              </a:spcAft>
            </a:pPr>
            <a:r>
              <a:rPr lang="en-GB" sz="1600" b="1" dirty="0">
                <a:solidFill>
                  <a:srgbClr val="3C3C3C"/>
                </a:solidFill>
                <a:latin typeface="Arial" panose="020B0604020202020204" pitchFamily="34" charset="0"/>
              </a:rPr>
              <a:t>Please note</a:t>
            </a:r>
            <a:r>
              <a:rPr lang="en-GB" sz="1600" dirty="0">
                <a:solidFill>
                  <a:srgbClr val="3C3C3C"/>
                </a:solidFill>
                <a:latin typeface="Arial" panose="020B0604020202020204" pitchFamily="34" charset="0"/>
              </a:rPr>
              <a:t>: The NC statements for each topic area for the relevant year group are stated on the slide. Only the </a:t>
            </a:r>
            <a:r>
              <a:rPr lang="en-GB" sz="1600" b="1" dirty="0">
                <a:solidFill>
                  <a:srgbClr val="3C3C3C"/>
                </a:solidFill>
                <a:latin typeface="Arial" panose="020B0604020202020204" pitchFamily="34" charset="0"/>
              </a:rPr>
              <a:t>statements in bold on that </a:t>
            </a:r>
            <a:r>
              <a:rPr lang="en-GB" sz="1600" dirty="0">
                <a:solidFill>
                  <a:srgbClr val="3C3C3C"/>
                </a:solidFill>
                <a:latin typeface="Arial" panose="020B0604020202020204" pitchFamily="34" charset="0"/>
              </a:rPr>
              <a:t>slide have been exemplified. In these cases the teachers have chosen to split the statements within the topic area to teach at different times.</a:t>
            </a:r>
            <a:endParaRPr lang="en-GB" sz="1600" dirty="0">
              <a:solidFill>
                <a:srgbClr val="3C3C3C"/>
              </a:solidFill>
            </a:endParaRPr>
          </a:p>
          <a:p>
            <a:pPr>
              <a:spcAft>
                <a:spcPts val="1400"/>
              </a:spcAft>
            </a:pPr>
            <a:r>
              <a:rPr lang="en-GB" sz="1600" dirty="0">
                <a:solidFill>
                  <a:srgbClr val="3C3C3C"/>
                </a:solidFill>
                <a:latin typeface="Arial" panose="020B0604020202020204" pitchFamily="34" charset="0"/>
              </a:rPr>
              <a:t>The prior NC statements relevant to the topic area are also stated and use to </a:t>
            </a:r>
            <a:r>
              <a:rPr lang="en-GB" sz="1600">
                <a:solidFill>
                  <a:srgbClr val="3C3C3C"/>
                </a:solidFill>
                <a:latin typeface="Arial" panose="020B0604020202020204" pitchFamily="34" charset="0"/>
              </a:rPr>
              <a:t>determine pupils’ </a:t>
            </a:r>
            <a:r>
              <a:rPr lang="en-GB" sz="1600" dirty="0">
                <a:solidFill>
                  <a:srgbClr val="3C3C3C"/>
                </a:solidFill>
                <a:latin typeface="Arial" panose="020B0604020202020204" pitchFamily="34" charset="0"/>
              </a:rPr>
              <a:t>knowledge at the start of the unit.</a:t>
            </a:r>
            <a:endParaRPr lang="en-GB" sz="1600" dirty="0">
              <a:solidFill>
                <a:srgbClr val="3C3C3C"/>
              </a:solidFill>
            </a:endParaRPr>
          </a:p>
          <a:p>
            <a:pPr>
              <a:spcAft>
                <a:spcPts val="1400"/>
              </a:spcAft>
            </a:pPr>
            <a:r>
              <a:rPr lang="en-GB" sz="1600" dirty="0">
                <a:solidFill>
                  <a:srgbClr val="3C3C3C"/>
                </a:solidFill>
                <a:latin typeface="Arial" panose="020B0604020202020204" pitchFamily="34" charset="0"/>
              </a:rPr>
              <a:t>Each slide has been annotated with coloured text. Please see key below:</a:t>
            </a:r>
            <a:endParaRPr lang="en-GB" sz="1600" dirty="0">
              <a:solidFill>
                <a:srgbClr val="3C3C3C"/>
              </a:solidFill>
            </a:endParaRPr>
          </a:p>
          <a:p>
            <a:pPr>
              <a:spcAft>
                <a:spcPts val="1400"/>
              </a:spcAft>
            </a:pPr>
            <a:r>
              <a:rPr lang="en-GB" sz="1600" dirty="0">
                <a:solidFill>
                  <a:srgbClr val="FF0000"/>
                </a:solidFill>
                <a:latin typeface="Arial" panose="020B0604020202020204" pitchFamily="34" charset="0"/>
              </a:rPr>
              <a:t>Red</a:t>
            </a:r>
            <a:r>
              <a:rPr lang="en-GB" sz="1600" dirty="0">
                <a:solidFill>
                  <a:srgbClr val="000000"/>
                </a:solidFill>
                <a:latin typeface="Arial" panose="020B0604020202020204" pitchFamily="34" charset="0"/>
              </a:rPr>
              <a:t> 		</a:t>
            </a:r>
            <a:r>
              <a:rPr lang="en-GB" sz="1600" dirty="0">
                <a:solidFill>
                  <a:srgbClr val="3C3C3C"/>
                </a:solidFill>
                <a:latin typeface="Arial" panose="020B0604020202020204" pitchFamily="34" charset="0"/>
              </a:rPr>
              <a:t>Commentary to explain how evidence meets/does not meet NC statements</a:t>
            </a:r>
            <a:endParaRPr lang="en-GB" sz="1600" dirty="0">
              <a:solidFill>
                <a:srgbClr val="3C3C3C"/>
              </a:solidFill>
            </a:endParaRPr>
          </a:p>
          <a:p>
            <a:pPr>
              <a:spcAft>
                <a:spcPts val="1400"/>
              </a:spcAft>
            </a:pPr>
            <a:r>
              <a:rPr lang="en-GB" sz="1600" dirty="0">
                <a:solidFill>
                  <a:srgbClr val="009EE0"/>
                </a:solidFill>
                <a:latin typeface="Arial" panose="020B0604020202020204" pitchFamily="34" charset="0"/>
              </a:rPr>
              <a:t>Blue</a:t>
            </a:r>
            <a:r>
              <a:rPr lang="en-GB" sz="1600" dirty="0">
                <a:solidFill>
                  <a:srgbClr val="000000"/>
                </a:solidFill>
                <a:latin typeface="Arial" panose="020B0604020202020204" pitchFamily="34" charset="0"/>
              </a:rPr>
              <a:t> 	</a:t>
            </a:r>
            <a:r>
              <a:rPr lang="en-GB" sz="1600" dirty="0">
                <a:solidFill>
                  <a:srgbClr val="3C3C3C"/>
                </a:solidFill>
                <a:latin typeface="Arial" panose="020B0604020202020204" pitchFamily="34" charset="0"/>
              </a:rPr>
              <a:t>Commentary to highlight features of working scientifically</a:t>
            </a:r>
            <a:endParaRPr lang="en-GB" sz="1600" dirty="0">
              <a:solidFill>
                <a:srgbClr val="3C3C3C"/>
              </a:solidFill>
            </a:endParaRPr>
          </a:p>
          <a:p>
            <a:pPr>
              <a:spcAft>
                <a:spcPts val="1400"/>
              </a:spcAft>
            </a:pPr>
            <a:r>
              <a:rPr lang="en-GB" sz="1600" dirty="0">
                <a:solidFill>
                  <a:srgbClr val="7AB51D"/>
                </a:solidFill>
                <a:latin typeface="Arial" panose="020B0604020202020204" pitchFamily="34" charset="0"/>
              </a:rPr>
              <a:t>Green</a:t>
            </a:r>
            <a:r>
              <a:rPr lang="en-GB" sz="1600" dirty="0">
                <a:solidFill>
                  <a:srgbClr val="000000"/>
                </a:solidFill>
                <a:latin typeface="Arial" panose="020B0604020202020204" pitchFamily="34" charset="0"/>
              </a:rPr>
              <a:t>   	</a:t>
            </a:r>
            <a:r>
              <a:rPr lang="en-GB" sz="1600" dirty="0">
                <a:solidFill>
                  <a:srgbClr val="3C3C3C"/>
                </a:solidFill>
                <a:latin typeface="Arial" panose="020B0604020202020204" pitchFamily="34" charset="0"/>
              </a:rPr>
              <a:t>Pupil Speak</a:t>
            </a:r>
            <a:endParaRPr lang="en-GB" sz="1600" dirty="0">
              <a:solidFill>
                <a:srgbClr val="3C3C3C"/>
              </a:solidFill>
            </a:endParaRPr>
          </a:p>
          <a:p>
            <a:pPr>
              <a:spcAft>
                <a:spcPts val="1400"/>
              </a:spcAft>
            </a:pPr>
            <a:r>
              <a:rPr lang="en-GB" sz="1600" dirty="0">
                <a:solidFill>
                  <a:srgbClr val="3C3C3C"/>
                </a:solidFill>
                <a:latin typeface="Arial" panose="020B0604020202020204" pitchFamily="34" charset="0"/>
              </a:rPr>
              <a:t>Grey </a:t>
            </a:r>
            <a:r>
              <a:rPr lang="en-GB" sz="1600" dirty="0">
                <a:solidFill>
                  <a:srgbClr val="000000"/>
                </a:solidFill>
                <a:latin typeface="Arial" panose="020B0604020202020204" pitchFamily="34" charset="0"/>
              </a:rPr>
              <a:t> 	</a:t>
            </a:r>
            <a:r>
              <a:rPr lang="en-GB" sz="1600" dirty="0">
                <a:solidFill>
                  <a:srgbClr val="3C3C3C"/>
                </a:solidFill>
                <a:latin typeface="Arial" panose="020B0604020202020204" pitchFamily="34" charset="0"/>
              </a:rPr>
              <a:t>Other relevant information </a:t>
            </a:r>
            <a:r>
              <a:rPr lang="en-GB" sz="1600" dirty="0" err="1">
                <a:solidFill>
                  <a:srgbClr val="3C3C3C"/>
                </a:solidFill>
                <a:latin typeface="Arial" panose="020B0604020202020204" pitchFamily="34" charset="0"/>
              </a:rPr>
              <a:t>eg</a:t>
            </a:r>
            <a:r>
              <a:rPr lang="en-GB" sz="1600" dirty="0">
                <a:solidFill>
                  <a:srgbClr val="3C3C3C"/>
                </a:solidFill>
                <a:latin typeface="Arial" panose="020B0604020202020204" pitchFamily="34" charset="0"/>
              </a:rPr>
              <a:t>. vocabulary used</a:t>
            </a:r>
            <a:endParaRPr lang="en-GB" sz="1600" dirty="0"/>
          </a:p>
        </p:txBody>
      </p:sp>
      <p:sp>
        <p:nvSpPr>
          <p:cNvPr id="4" name="Slide Number Placeholder 3"/>
          <p:cNvSpPr>
            <a:spLocks noGrp="1"/>
          </p:cNvSpPr>
          <p:nvPr>
            <p:ph type="sldNum" sz="quarter" idx="12"/>
          </p:nvPr>
        </p:nvSpPr>
        <p:spPr/>
        <p:txBody>
          <a:bodyPr/>
          <a:lstStyle/>
          <a:p>
            <a:fld id="{3F5064A2-E6DB-458A-A3DC-F5DE4E9A190C}" type="slidenum">
              <a:rPr lang="en-GB" smtClean="0"/>
              <a:t>4</a:t>
            </a:fld>
            <a:endParaRPr lang="en-GB"/>
          </a:p>
        </p:txBody>
      </p:sp>
      <p:sp>
        <p:nvSpPr>
          <p:cNvPr id="5" name="Title 4"/>
          <p:cNvSpPr>
            <a:spLocks noGrp="1"/>
          </p:cNvSpPr>
          <p:nvPr>
            <p:ph type="title"/>
          </p:nvPr>
        </p:nvSpPr>
        <p:spPr/>
        <p:txBody>
          <a:bodyPr/>
          <a:lstStyle/>
          <a:p>
            <a:endParaRPr lang="en-GB"/>
          </a:p>
        </p:txBody>
      </p:sp>
      <p:sp>
        <p:nvSpPr>
          <p:cNvPr id="6" name="Title 1"/>
          <p:cNvSpPr txBox="1">
            <a:spLocks/>
          </p:cNvSpPr>
          <p:nvPr/>
        </p:nvSpPr>
        <p:spPr>
          <a:xfrm>
            <a:off x="628650" y="575733"/>
            <a:ext cx="7886700" cy="668867"/>
          </a:xfrm>
          <a:prstGeom prst="rect">
            <a:avLst/>
          </a:prstGeom>
          <a:solidFill>
            <a:srgbClr val="009EE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spc="-150" dirty="0">
                <a:solidFill>
                  <a:schemeClr val="bg1"/>
                </a:solidFill>
              </a:rPr>
              <a:t>Contents of the materials</a:t>
            </a:r>
          </a:p>
        </p:txBody>
      </p:sp>
    </p:spTree>
    <p:extLst>
      <p:ext uri="{BB962C8B-B14F-4D97-AF65-F5344CB8AC3E}">
        <p14:creationId xmlns:p14="http://schemas.microsoft.com/office/powerpoint/2010/main" val="1170062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1 statements – prior learning</a:t>
            </a:r>
          </a:p>
        </p:txBody>
      </p:sp>
      <p:sp>
        <p:nvSpPr>
          <p:cNvPr id="3" name="Content Placeholder 2"/>
          <p:cNvSpPr>
            <a:spLocks noGrp="1"/>
          </p:cNvSpPr>
          <p:nvPr>
            <p:ph idx="1"/>
          </p:nvPr>
        </p:nvSpPr>
        <p:spPr/>
        <p:txBody>
          <a:bodyPr>
            <a:normAutofit fontScale="77500" lnSpcReduction="20000"/>
          </a:bodyPr>
          <a:lstStyle/>
          <a:p>
            <a:pPr marL="0" indent="0">
              <a:buNone/>
            </a:pPr>
            <a:r>
              <a:rPr lang="en-GB" dirty="0"/>
              <a:t>Pupils should be taught to: </a:t>
            </a:r>
          </a:p>
          <a:p>
            <a:r>
              <a:rPr lang="en-GB" dirty="0"/>
              <a:t>distinguish between an object and the material from which it is made </a:t>
            </a:r>
            <a:r>
              <a:rPr lang="en-GB" sz="1700" u="sng" dirty="0"/>
              <a:t>(1-Everyday materials)</a:t>
            </a:r>
          </a:p>
          <a:p>
            <a:r>
              <a:rPr lang="en-GB" dirty="0"/>
              <a:t>identify and name a variety of everyday materials, including wood, plastic, glass, metal, water, and rock</a:t>
            </a:r>
            <a:r>
              <a:rPr lang="en-GB" sz="1900" dirty="0"/>
              <a:t> </a:t>
            </a:r>
            <a:r>
              <a:rPr lang="en-GB" sz="1900" u="sng" dirty="0"/>
              <a:t>(1-Everyday materials)</a:t>
            </a:r>
            <a:r>
              <a:rPr lang="en-GB" sz="1900" dirty="0"/>
              <a:t> </a:t>
            </a:r>
          </a:p>
          <a:p>
            <a:r>
              <a:rPr lang="en-GB" dirty="0"/>
              <a:t>describe the simple physical properties of a variety of everyday materials </a:t>
            </a:r>
            <a:r>
              <a:rPr lang="en-GB" sz="1900" u="sng" dirty="0"/>
              <a:t>(1-Everyday materials)</a:t>
            </a:r>
            <a:endParaRPr lang="en-GB" sz="1900" dirty="0"/>
          </a:p>
          <a:p>
            <a:r>
              <a:rPr lang="en-GB" dirty="0"/>
              <a:t>compare and group together a variety of everyday materials on the basis of their simple physical properties. </a:t>
            </a:r>
            <a:r>
              <a:rPr lang="en-GB" sz="1900" u="sng" dirty="0"/>
              <a:t>(1-Everyday materials)</a:t>
            </a:r>
            <a:endParaRPr lang="en-GB" sz="1900" dirty="0"/>
          </a:p>
          <a:p>
            <a:pPr marL="0" indent="0">
              <a:buNone/>
            </a:pPr>
            <a:r>
              <a:rPr lang="en-GB" dirty="0"/>
              <a:t>	</a:t>
            </a:r>
          </a:p>
          <a:p>
            <a:pPr marL="0" indent="0">
              <a:buNone/>
            </a:pPr>
            <a:r>
              <a:rPr lang="en-GB" dirty="0"/>
              <a:t>	</a:t>
            </a:r>
          </a:p>
          <a:p>
            <a:endParaRPr lang="en-GB" dirty="0"/>
          </a:p>
        </p:txBody>
      </p:sp>
      <p:sp>
        <p:nvSpPr>
          <p:cNvPr id="4" name="Title 1"/>
          <p:cNvSpPr txBox="1">
            <a:spLocks/>
          </p:cNvSpPr>
          <p:nvPr/>
        </p:nvSpPr>
        <p:spPr>
          <a:xfrm>
            <a:off x="628650" y="575733"/>
            <a:ext cx="7886700" cy="668867"/>
          </a:xfrm>
          <a:prstGeom prst="rect">
            <a:avLst/>
          </a:prstGeom>
          <a:solidFill>
            <a:srgbClr val="009EE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spc="-150" dirty="0">
                <a:solidFill>
                  <a:schemeClr val="bg1"/>
                </a:solidFill>
              </a:rPr>
              <a:t>Year 1 Statement – Prior learning</a:t>
            </a:r>
          </a:p>
        </p:txBody>
      </p:sp>
    </p:spTree>
    <p:extLst>
      <p:ext uri="{BB962C8B-B14F-4D97-AF65-F5344CB8AC3E}">
        <p14:creationId xmlns:p14="http://schemas.microsoft.com/office/powerpoint/2010/main" val="2996354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Year 2 statements</a:t>
            </a:r>
          </a:p>
        </p:txBody>
      </p:sp>
      <p:sp>
        <p:nvSpPr>
          <p:cNvPr id="3" name="Content Placeholder 2"/>
          <p:cNvSpPr>
            <a:spLocks noGrp="1"/>
          </p:cNvSpPr>
          <p:nvPr>
            <p:ph idx="1"/>
          </p:nvPr>
        </p:nvSpPr>
        <p:spPr/>
        <p:txBody>
          <a:bodyPr>
            <a:normAutofit fontScale="92500" lnSpcReduction="10000"/>
          </a:bodyPr>
          <a:lstStyle/>
          <a:p>
            <a:pPr marL="0" indent="0">
              <a:buNone/>
            </a:pPr>
            <a:r>
              <a:rPr lang="en-GB" dirty="0"/>
              <a:t>Pupils should be taught to: </a:t>
            </a:r>
          </a:p>
          <a:p>
            <a:r>
              <a:rPr lang="en-GB" dirty="0"/>
              <a:t>identify and compare the suitability of a variety of everyday materials, including wood, metal, plastic, glass, brick, rock, paper and cardboard for particular uses </a:t>
            </a:r>
            <a:r>
              <a:rPr lang="en-GB" sz="1600" u="sng" dirty="0"/>
              <a:t>(2-Everyday materials)</a:t>
            </a:r>
            <a:endParaRPr lang="en-GB" sz="1600" dirty="0"/>
          </a:p>
          <a:p>
            <a:r>
              <a:rPr lang="en-GB" dirty="0"/>
              <a:t>find out how the shapes of solid objects made from some materials can be changed by squashing, bending, twisting and stretching. </a:t>
            </a:r>
            <a:r>
              <a:rPr lang="en-GB" sz="1600" u="sng" dirty="0"/>
              <a:t>(2-Everyday materials)</a:t>
            </a:r>
            <a:endParaRPr lang="en-GB" sz="1600" dirty="0"/>
          </a:p>
          <a:p>
            <a:pPr marL="0" indent="0">
              <a:buNone/>
            </a:pPr>
            <a:r>
              <a:rPr lang="en-GB" dirty="0"/>
              <a:t>	</a:t>
            </a:r>
          </a:p>
        </p:txBody>
      </p:sp>
      <p:sp>
        <p:nvSpPr>
          <p:cNvPr id="4" name="Title 1"/>
          <p:cNvSpPr txBox="1">
            <a:spLocks/>
          </p:cNvSpPr>
          <p:nvPr/>
        </p:nvSpPr>
        <p:spPr>
          <a:xfrm>
            <a:off x="628650" y="575733"/>
            <a:ext cx="7886700" cy="668867"/>
          </a:xfrm>
          <a:prstGeom prst="rect">
            <a:avLst/>
          </a:prstGeom>
          <a:solidFill>
            <a:srgbClr val="009EE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spc="-150" dirty="0">
                <a:solidFill>
                  <a:schemeClr val="bg1"/>
                </a:solidFill>
              </a:rPr>
              <a:t>Year 2 Statement</a:t>
            </a:r>
          </a:p>
        </p:txBody>
      </p:sp>
    </p:spTree>
    <p:extLst>
      <p:ext uri="{BB962C8B-B14F-4D97-AF65-F5344CB8AC3E}">
        <p14:creationId xmlns:p14="http://schemas.microsoft.com/office/powerpoint/2010/main" val="943979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81640"/>
            <a:ext cx="7886700" cy="5464547"/>
          </a:xfrm>
        </p:spPr>
        <p:txBody>
          <a:bodyPr>
            <a:noAutofit/>
          </a:bodyPr>
          <a:lstStyle/>
          <a:p>
            <a:pPr marL="0" indent="0">
              <a:buNone/>
            </a:pPr>
            <a:r>
              <a:rPr lang="en-GB" sz="2300" dirty="0"/>
              <a:t>Pupils </a:t>
            </a:r>
            <a:r>
              <a:rPr lang="en-GB" sz="2300" b="1" dirty="0"/>
              <a:t>do not </a:t>
            </a:r>
            <a:r>
              <a:rPr lang="en-GB" sz="2300" dirty="0"/>
              <a:t>need to be taught content they will learn in later year groups. They can be challenged by applying the content for their year group in broader contexts.</a:t>
            </a:r>
          </a:p>
          <a:p>
            <a:pPr marL="0" indent="0">
              <a:buNone/>
            </a:pPr>
            <a:r>
              <a:rPr lang="en-GB" sz="2300" dirty="0"/>
              <a:t>In Year 3 pupils will be taught to:</a:t>
            </a:r>
          </a:p>
          <a:p>
            <a:r>
              <a:rPr lang="en-GB" sz="2300" dirty="0"/>
              <a:t>compare and group together different kinds of rocks on the basis of their appearance and simple physical properties. </a:t>
            </a:r>
            <a:r>
              <a:rPr lang="en-GB" sz="1600" u="sng" dirty="0"/>
              <a:t>(3-Rocks)</a:t>
            </a:r>
          </a:p>
          <a:p>
            <a:r>
              <a:rPr lang="en-GB" sz="2300" dirty="0"/>
              <a:t>notice that some forces need contact between 2 objects, but magnetic forces can act at a distance. </a:t>
            </a:r>
            <a:r>
              <a:rPr lang="en-GB" sz="1600" u="sng" dirty="0"/>
              <a:t>(3-Forces)</a:t>
            </a:r>
          </a:p>
          <a:p>
            <a:pPr marL="0" indent="0">
              <a:buNone/>
            </a:pPr>
            <a:r>
              <a:rPr lang="en-GB" sz="2300" dirty="0"/>
              <a:t>In Year 5 pupils will be taught to:</a:t>
            </a:r>
          </a:p>
          <a:p>
            <a:r>
              <a:rPr lang="en-GB" sz="2300" dirty="0"/>
              <a:t>compare and group together everyday materials on the basis of their properties, including their hardness, solubility, transparency, conductivity (electrical and thermal), and response to magnets </a:t>
            </a:r>
            <a:r>
              <a:rPr lang="en-GB" sz="1600" u="sng" dirty="0"/>
              <a:t>(5-Properties of everyday materials)</a:t>
            </a:r>
          </a:p>
          <a:p>
            <a:r>
              <a:rPr lang="en-GB" sz="2300" dirty="0"/>
              <a:t>give reasons, based on evidence from comparative and fair tests, for the particular uses of everyday materials, including metals, wood and plastic. </a:t>
            </a:r>
            <a:r>
              <a:rPr lang="en-GB" sz="1600" u="sng" dirty="0"/>
              <a:t>(6-Properties of everyday materials)</a:t>
            </a:r>
          </a:p>
          <a:p>
            <a:pPr marL="0" indent="0">
              <a:buNone/>
            </a:pPr>
            <a:endParaRPr lang="en-GB" sz="2400" dirty="0"/>
          </a:p>
          <a:p>
            <a:pPr marL="0" indent="0">
              <a:buNone/>
            </a:pPr>
            <a:endParaRPr lang="en-GB" sz="2400" dirty="0"/>
          </a:p>
          <a:p>
            <a:pPr marL="0" indent="0" fontAlgn="base">
              <a:buNone/>
            </a:pPr>
            <a:br>
              <a:rPr lang="en-GB" dirty="0"/>
            </a:br>
            <a:endParaRPr lang="en-GB" dirty="0"/>
          </a:p>
          <a:p>
            <a:pPr marL="0" indent="0">
              <a:buNone/>
            </a:pPr>
            <a:endParaRPr lang="en-GB" sz="2400" dirty="0"/>
          </a:p>
          <a:p>
            <a:pPr marL="0" indent="0">
              <a:buNone/>
            </a:pPr>
            <a:endParaRPr lang="en-GB" sz="2400" dirty="0"/>
          </a:p>
          <a:p>
            <a:pPr marL="0" lvl="0" indent="0">
              <a:buNone/>
            </a:pPr>
            <a:endParaRPr lang="en-GB" sz="2400" dirty="0"/>
          </a:p>
          <a:p>
            <a:pPr marL="0" indent="0">
              <a:buNone/>
            </a:pPr>
            <a:r>
              <a:rPr lang="en-GB" dirty="0"/>
              <a:t> </a:t>
            </a:r>
          </a:p>
        </p:txBody>
      </p:sp>
      <p:sp>
        <p:nvSpPr>
          <p:cNvPr id="5" name="Title 1">
            <a:extLst>
              <a:ext uri="{FF2B5EF4-FFF2-40B4-BE49-F238E27FC236}">
                <a16:creationId xmlns:a16="http://schemas.microsoft.com/office/drawing/2014/main" id="{2E02EC82-402C-4EA3-9999-CB602A244B9C}"/>
              </a:ext>
            </a:extLst>
          </p:cNvPr>
          <p:cNvSpPr txBox="1">
            <a:spLocks/>
          </p:cNvSpPr>
          <p:nvPr/>
        </p:nvSpPr>
        <p:spPr>
          <a:xfrm>
            <a:off x="628650" y="113303"/>
            <a:ext cx="7886700" cy="668337"/>
          </a:xfrm>
          <a:prstGeom prst="rect">
            <a:avLst/>
          </a:prstGeom>
          <a:solidFill>
            <a:srgbClr val="FF0000"/>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GB" sz="3200" spc="-150" dirty="0">
                <a:solidFill>
                  <a:schemeClr val="bg1"/>
                </a:solidFill>
              </a:rPr>
              <a:t>Later Statements</a:t>
            </a:r>
          </a:p>
        </p:txBody>
      </p:sp>
    </p:spTree>
    <p:extLst>
      <p:ext uri="{BB962C8B-B14F-4D97-AF65-F5344CB8AC3E}">
        <p14:creationId xmlns:p14="http://schemas.microsoft.com/office/powerpoint/2010/main" val="1455325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08720"/>
            <a:ext cx="8229600" cy="5112568"/>
          </a:xfrm>
        </p:spPr>
        <p:txBody>
          <a:bodyPr>
            <a:noAutofit/>
          </a:bodyPr>
          <a:lstStyle/>
          <a:p>
            <a:pPr marL="0" indent="0">
              <a:buNone/>
            </a:pPr>
            <a:r>
              <a:rPr lang="en-GB" sz="2400" dirty="0"/>
              <a:t>This work on materials was taught in 2 units, one in the autumn term, the other in spring. The focus for the autumn term was particularly on the first curriculum statement, revisiting and extending properties of materials (from Y1) and linking them to uses, although properties relating to shaping materials were introduced. Some of the work was related to the class theme of pirates.</a:t>
            </a:r>
          </a:p>
          <a:p>
            <a:pPr marL="0" indent="0">
              <a:buNone/>
            </a:pPr>
            <a:endParaRPr lang="en-GB" sz="2400" dirty="0"/>
          </a:p>
          <a:p>
            <a:pPr marL="0" indent="0">
              <a:buNone/>
            </a:pPr>
            <a:r>
              <a:rPr lang="en-GB" sz="2400" dirty="0"/>
              <a:t>At the end of the first unit the teacher identified that, in addition to more teaching relating to the second curriculum statement, the children needed further experiences of testing properties to provide contexts for embedding new vocabulary and to develop aspects of working scientifically. </a:t>
            </a:r>
          </a:p>
        </p:txBody>
      </p:sp>
      <p:sp>
        <p:nvSpPr>
          <p:cNvPr id="4" name="Slide Number Placeholder 3"/>
          <p:cNvSpPr>
            <a:spLocks noGrp="1"/>
          </p:cNvSpPr>
          <p:nvPr>
            <p:ph type="sldNum" sz="quarter" idx="12"/>
          </p:nvPr>
        </p:nvSpPr>
        <p:spPr/>
        <p:txBody>
          <a:bodyPr/>
          <a:lstStyle/>
          <a:p>
            <a:fld id="{66787CC5-46B8-4F6C-B22B-556DCBDA86A5}" type="slidenum">
              <a:rPr lang="en-GB" smtClean="0"/>
              <a:pPr/>
              <a:t>8</a:t>
            </a:fld>
            <a:endParaRPr lang="en-GB"/>
          </a:p>
        </p:txBody>
      </p:sp>
    </p:spTree>
    <p:extLst>
      <p:ext uri="{BB962C8B-B14F-4D97-AF65-F5344CB8AC3E}">
        <p14:creationId xmlns:p14="http://schemas.microsoft.com/office/powerpoint/2010/main" val="3391479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87168439"/>
              </p:ext>
            </p:extLst>
          </p:nvPr>
        </p:nvGraphicFramePr>
        <p:xfrm>
          <a:off x="14389" y="116632"/>
          <a:ext cx="9036495" cy="6399403"/>
        </p:xfrm>
        <a:graphic>
          <a:graphicData uri="http://schemas.openxmlformats.org/drawingml/2006/table">
            <a:tbl>
              <a:tblPr firstRow="1" firstCol="1" bandRow="1"/>
              <a:tblGrid>
                <a:gridCol w="453155">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816424">
                  <a:extLst>
                    <a:ext uri="{9D8B030D-6E8A-4147-A177-3AD203B41FA5}">
                      <a16:colId xmlns:a16="http://schemas.microsoft.com/office/drawing/2014/main" val="20002"/>
                    </a:ext>
                  </a:extLst>
                </a:gridCol>
                <a:gridCol w="3614788">
                  <a:extLst>
                    <a:ext uri="{9D8B030D-6E8A-4147-A177-3AD203B41FA5}">
                      <a16:colId xmlns:a16="http://schemas.microsoft.com/office/drawing/2014/main" val="20003"/>
                    </a:ext>
                  </a:extLst>
                </a:gridCol>
              </a:tblGrid>
              <a:tr h="293497">
                <a:tc>
                  <a:txBody>
                    <a:bodyPr/>
                    <a:lstStyle/>
                    <a:p>
                      <a:pPr marL="71755" marR="71755" algn="ctr">
                        <a:lnSpc>
                          <a:spcPct val="107000"/>
                        </a:lnSpc>
                        <a:spcAft>
                          <a:spcPts val="0"/>
                        </a:spcAft>
                      </a:pPr>
                      <a:r>
                        <a:rPr lang="en-GB" sz="900" b="1" dirty="0">
                          <a:effectLst/>
                          <a:latin typeface="Century Gothic"/>
                          <a:ea typeface="Calibri"/>
                          <a:cs typeface="Times New Roman"/>
                        </a:rPr>
                        <a:t> </a:t>
                      </a:r>
                      <a:endParaRPr lang="en-GB" sz="700" dirty="0">
                        <a:effectLst/>
                        <a:latin typeface="Calibri"/>
                        <a:ea typeface="Calibri"/>
                        <a:cs typeface="Times New Roman"/>
                      </a:endParaRPr>
                    </a:p>
                  </a:txBody>
                  <a:tcPr marL="42741" marR="4274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GB" sz="1400" b="1">
                          <a:solidFill>
                            <a:srgbClr val="000000"/>
                          </a:solidFill>
                          <a:effectLst/>
                          <a:latin typeface="+mn-lt"/>
                          <a:ea typeface="Calibri"/>
                        </a:rPr>
                        <a:t> </a:t>
                      </a:r>
                      <a:endParaRPr lang="en-GB" sz="1400">
                        <a:solidFill>
                          <a:srgbClr val="000000"/>
                        </a:solidFill>
                        <a:effectLst/>
                        <a:latin typeface="+mn-lt"/>
                        <a:ea typeface="Calibri"/>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800" b="1" dirty="0">
                          <a:solidFill>
                            <a:srgbClr val="000000"/>
                          </a:solidFill>
                          <a:effectLst/>
                          <a:latin typeface="+mn-lt"/>
                          <a:ea typeface="Calibri"/>
                        </a:rPr>
                        <a:t>Key Learning </a:t>
                      </a:r>
                      <a:endParaRPr lang="en-GB" sz="1800" dirty="0">
                        <a:solidFill>
                          <a:srgbClr val="000000"/>
                        </a:solidFill>
                        <a:effectLst/>
                        <a:latin typeface="+mn-lt"/>
                        <a:ea typeface="Calibri"/>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effectLst/>
                          <a:latin typeface="+mn-lt"/>
                          <a:ea typeface="Calibri"/>
                          <a:cs typeface="Times New Roman"/>
                        </a:rPr>
                        <a:t>Evidence</a:t>
                      </a:r>
                      <a:endParaRPr lang="en-GB" sz="1800" dirty="0">
                        <a:effectLst/>
                        <a:latin typeface="+mn-lt"/>
                        <a:ea typeface="Calibri"/>
                        <a:cs typeface="Times New Roman"/>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52266">
                <a:tc rowSpan="2">
                  <a:txBody>
                    <a:bodyPr/>
                    <a:lstStyle/>
                    <a:p>
                      <a:pPr marL="71755" marR="71755" algn="ctr">
                        <a:lnSpc>
                          <a:spcPct val="107000"/>
                        </a:lnSpc>
                        <a:spcAft>
                          <a:spcPts val="0"/>
                        </a:spcAft>
                      </a:pPr>
                      <a:r>
                        <a:rPr lang="en-GB" sz="2400" b="0" dirty="0">
                          <a:effectLst/>
                          <a:latin typeface="Calibri" panose="020F0502020204030204" pitchFamily="34" charset="0"/>
                          <a:ea typeface="Calibri"/>
                          <a:cs typeface="Times New Roman"/>
                        </a:rPr>
                        <a:t>Secure</a:t>
                      </a:r>
                    </a:p>
                  </a:txBody>
                  <a:tcPr marL="42741" marR="42741"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spcAft>
                          <a:spcPts val="0"/>
                        </a:spcAft>
                      </a:pPr>
                      <a:r>
                        <a:rPr lang="en-GB" sz="1400" dirty="0">
                          <a:solidFill>
                            <a:srgbClr val="000000"/>
                          </a:solidFill>
                          <a:effectLst/>
                          <a:latin typeface="+mn-lt"/>
                          <a:ea typeface="Calibri"/>
                        </a:rPr>
                        <a:t>Show understanding of a concept by using scientific vocabulary correctly </a:t>
                      </a:r>
                    </a:p>
                    <a:p>
                      <a:pPr>
                        <a:spcAft>
                          <a:spcPts val="0"/>
                        </a:spcAft>
                      </a:pPr>
                      <a:r>
                        <a:rPr lang="en-GB" sz="1400" dirty="0">
                          <a:solidFill>
                            <a:srgbClr val="000000"/>
                          </a:solidFill>
                          <a:effectLst/>
                          <a:latin typeface="+mn-lt"/>
                          <a:ea typeface="Calibri"/>
                        </a:rPr>
                        <a:t> </a:t>
                      </a: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50" dirty="0">
                          <a:effectLst/>
                          <a:latin typeface="Century Gothic"/>
                          <a:ea typeface="Calibri"/>
                          <a:cs typeface="Arial"/>
                        </a:rPr>
                        <a:t>The properties of materials (prior learning from Y1) make them suitable or unsuitable for particular purposes. When choosing what to make an object from, the properties needed are compared with the properties of the possible materials, identified through simple tests and classifying activities. More than one material may be suitable. A material can be suitable for different purposes. Some objects can be bent, stretched, squashed and twisted. This can be a property of the material or depend on how the material has been processed e.g. thickness</a:t>
                      </a:r>
                      <a:endParaRPr lang="en-GB" sz="1150" dirty="0">
                        <a:effectLst/>
                        <a:latin typeface="Calibri"/>
                        <a:ea typeface="Calibri"/>
                        <a:cs typeface="Times New Roman"/>
                      </a:endParaRPr>
                    </a:p>
                    <a:p>
                      <a:pPr>
                        <a:lnSpc>
                          <a:spcPct val="107000"/>
                        </a:lnSpc>
                        <a:spcAft>
                          <a:spcPts val="0"/>
                        </a:spcAft>
                      </a:pPr>
                      <a:r>
                        <a:rPr lang="en-GB" sz="1150" b="1" dirty="0">
                          <a:effectLst/>
                          <a:latin typeface="Century Gothic"/>
                          <a:ea typeface="Calibri"/>
                          <a:cs typeface="Arial"/>
                        </a:rPr>
                        <a:t>Key vocabulary</a:t>
                      </a:r>
                      <a:endParaRPr lang="en-GB" sz="1150" dirty="0">
                        <a:effectLst/>
                        <a:latin typeface="Calibri"/>
                        <a:ea typeface="Calibri"/>
                        <a:cs typeface="Times New Roman"/>
                      </a:endParaRPr>
                    </a:p>
                    <a:p>
                      <a:pPr>
                        <a:spcAft>
                          <a:spcPts val="0"/>
                        </a:spcAft>
                      </a:pPr>
                      <a:r>
                        <a:rPr lang="en-GB" sz="1150" dirty="0">
                          <a:solidFill>
                            <a:srgbClr val="000000"/>
                          </a:solidFill>
                          <a:effectLst/>
                          <a:latin typeface="Century Gothic"/>
                          <a:ea typeface="Calibri"/>
                        </a:rPr>
                        <a:t>Names of materials: wood. Plastic, glass, metal, water, rock, brick, paper, fabric, card, rubber; </a:t>
                      </a:r>
                      <a:r>
                        <a:rPr lang="en-GB" sz="1150" dirty="0">
                          <a:solidFill>
                            <a:srgbClr val="000000"/>
                          </a:solidFill>
                          <a:effectLst/>
                          <a:latin typeface="Century Gothic"/>
                          <a:ea typeface="Times New Roman"/>
                        </a:rPr>
                        <a:t>suitable/unsuitable, use/useful, hard/soft, stretchy/stiff, rigid/flexible, waterproof/absorbent, strong/weak, rough/smooth, transparent/opaque, shape, push/pushing, pull/pulling, twist/twisting, squash/squashing, bend/bending, stretch/stretching.</a:t>
                      </a:r>
                      <a:endParaRPr lang="en-GB" sz="1150" dirty="0">
                        <a:solidFill>
                          <a:srgbClr val="000000"/>
                        </a:solidFill>
                        <a:effectLst/>
                        <a:latin typeface="Arial"/>
                        <a:ea typeface="Calibri"/>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150" dirty="0">
                          <a:effectLst/>
                          <a:latin typeface="Century Gothic"/>
                          <a:ea typeface="Calibri"/>
                          <a:cs typeface="Times New Roman"/>
                        </a:rPr>
                        <a:t>Can name an object, say what material it is made from, identify its properties and make a link between the properties and this particular use.</a:t>
                      </a:r>
                      <a:endParaRPr lang="en-GB" sz="1150" dirty="0">
                        <a:effectLst/>
                        <a:latin typeface="Calibri"/>
                        <a:ea typeface="Calibri"/>
                        <a:cs typeface="Times New Roman"/>
                      </a:endParaRPr>
                    </a:p>
                    <a:p>
                      <a:pPr>
                        <a:lnSpc>
                          <a:spcPct val="107000"/>
                        </a:lnSpc>
                        <a:spcAft>
                          <a:spcPts val="0"/>
                        </a:spcAft>
                      </a:pPr>
                      <a:r>
                        <a:rPr lang="en-GB" sz="1150" dirty="0">
                          <a:effectLst/>
                          <a:latin typeface="Century Gothic"/>
                          <a:ea typeface="Calibri"/>
                          <a:cs typeface="Times New Roman"/>
                        </a:rPr>
                        <a:t> </a:t>
                      </a:r>
                      <a:endParaRPr lang="en-GB" sz="1150" dirty="0">
                        <a:effectLst/>
                        <a:latin typeface="Calibri"/>
                        <a:ea typeface="Calibri"/>
                        <a:cs typeface="Times New Roman"/>
                      </a:endParaRPr>
                    </a:p>
                    <a:p>
                      <a:pPr>
                        <a:lnSpc>
                          <a:spcPct val="107000"/>
                        </a:lnSpc>
                        <a:spcAft>
                          <a:spcPts val="0"/>
                        </a:spcAft>
                      </a:pPr>
                      <a:r>
                        <a:rPr lang="en-GB" sz="1150" dirty="0">
                          <a:effectLst/>
                          <a:latin typeface="Century Gothic"/>
                          <a:ea typeface="Calibri"/>
                          <a:cs typeface="Times New Roman"/>
                        </a:rPr>
                        <a:t>For a given object can identify what properties a suitable material needs to have </a:t>
                      </a:r>
                      <a:endParaRPr lang="en-GB" sz="1150" dirty="0">
                        <a:effectLst/>
                        <a:latin typeface="Calibri"/>
                        <a:ea typeface="Calibri"/>
                        <a:cs typeface="Times New Roman"/>
                      </a:endParaRPr>
                    </a:p>
                    <a:p>
                      <a:pPr>
                        <a:lnSpc>
                          <a:spcPct val="107000"/>
                        </a:lnSpc>
                        <a:spcAft>
                          <a:spcPts val="0"/>
                        </a:spcAft>
                      </a:pPr>
                      <a:r>
                        <a:rPr lang="en-GB" sz="1150" dirty="0">
                          <a:effectLst/>
                          <a:latin typeface="Century Gothic"/>
                          <a:ea typeface="Calibri"/>
                          <a:cs typeface="Times New Roman"/>
                        </a:rPr>
                        <a:t> </a:t>
                      </a:r>
                      <a:endParaRPr lang="en-GB" sz="1150" dirty="0">
                        <a:effectLst/>
                        <a:latin typeface="Calibri"/>
                        <a:ea typeface="Calibri"/>
                        <a:cs typeface="Times New Roman"/>
                      </a:endParaRPr>
                    </a:p>
                    <a:p>
                      <a:pPr>
                        <a:lnSpc>
                          <a:spcPct val="107000"/>
                        </a:lnSpc>
                        <a:spcAft>
                          <a:spcPts val="0"/>
                        </a:spcAft>
                      </a:pPr>
                      <a:r>
                        <a:rPr lang="en-US" sz="1150" dirty="0">
                          <a:effectLst/>
                          <a:latin typeface="Century Gothic"/>
                          <a:ea typeface="Calibri"/>
                          <a:cs typeface="Times New Roman"/>
                        </a:rPr>
                        <a:t>Whilst changing the shape of an object can describe the actions used.</a:t>
                      </a:r>
                      <a:endParaRPr lang="en-GB" sz="1150" dirty="0">
                        <a:effectLst/>
                        <a:latin typeface="Calibri"/>
                        <a:ea typeface="Calibri"/>
                        <a:cs typeface="Times New Roman"/>
                      </a:endParaRPr>
                    </a:p>
                    <a:p>
                      <a:pPr>
                        <a:lnSpc>
                          <a:spcPct val="107000"/>
                        </a:lnSpc>
                        <a:spcAft>
                          <a:spcPts val="0"/>
                        </a:spcAft>
                      </a:pPr>
                      <a:r>
                        <a:rPr lang="en-US" sz="1150" dirty="0">
                          <a:effectLst/>
                          <a:latin typeface="Century Gothic"/>
                          <a:ea typeface="Calibri"/>
                          <a:cs typeface="Times New Roman"/>
                        </a:rPr>
                        <a:t> </a:t>
                      </a:r>
                      <a:endParaRPr lang="en-GB" sz="1150" dirty="0">
                        <a:effectLst/>
                        <a:latin typeface="Calibri"/>
                        <a:ea typeface="Calibri"/>
                        <a:cs typeface="Times New Roman"/>
                      </a:endParaRPr>
                    </a:p>
                    <a:p>
                      <a:pPr>
                        <a:lnSpc>
                          <a:spcPct val="107000"/>
                        </a:lnSpc>
                        <a:spcAft>
                          <a:spcPts val="0"/>
                        </a:spcAft>
                      </a:pPr>
                      <a:r>
                        <a:rPr lang="en-US" sz="1150" dirty="0">
                          <a:effectLst/>
                          <a:latin typeface="Century Gothic"/>
                          <a:ea typeface="Calibri"/>
                          <a:cs typeface="Times New Roman"/>
                        </a:rPr>
                        <a:t>Can use the words flexible and/or stretchy to describe materials that can be changed in shape and stiff and/or rigid for those that cannot.</a:t>
                      </a:r>
                      <a:endParaRPr lang="en-GB" sz="1150" dirty="0">
                        <a:effectLst/>
                        <a:latin typeface="Calibri"/>
                        <a:ea typeface="Calibri"/>
                        <a:cs typeface="Times New Roman"/>
                      </a:endParaRPr>
                    </a:p>
                    <a:p>
                      <a:pPr>
                        <a:spcAft>
                          <a:spcPts val="0"/>
                        </a:spcAft>
                      </a:pPr>
                      <a:r>
                        <a:rPr lang="en-GB" sz="1150" dirty="0">
                          <a:effectLst/>
                          <a:latin typeface="Century Gothic"/>
                          <a:ea typeface="Times New Roman"/>
                        </a:rPr>
                        <a:t> </a:t>
                      </a:r>
                      <a:endParaRPr lang="en-GB" sz="1150" dirty="0">
                        <a:effectLst/>
                        <a:latin typeface="Calibri"/>
                        <a:ea typeface="Times New Roman"/>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3640">
                <a:tc vMerge="1">
                  <a:txBody>
                    <a:bodyPr/>
                    <a:lstStyle/>
                    <a:p>
                      <a:endParaRPr lang="en-GB"/>
                    </a:p>
                  </a:txBody>
                  <a:tcPr/>
                </a:tc>
                <a:tc>
                  <a:txBody>
                    <a:bodyPr/>
                    <a:lstStyle/>
                    <a:p>
                      <a:pPr>
                        <a:spcAft>
                          <a:spcPts val="0"/>
                        </a:spcAft>
                      </a:pPr>
                      <a:r>
                        <a:rPr lang="en-GB" sz="1400" dirty="0">
                          <a:solidFill>
                            <a:srgbClr val="000000"/>
                          </a:solidFill>
                          <a:effectLst/>
                          <a:latin typeface="+mn-lt"/>
                          <a:ea typeface="Calibri"/>
                        </a:rPr>
                        <a:t>Apply knowledge in familiar related contexts </a:t>
                      </a:r>
                    </a:p>
                    <a:p>
                      <a:pPr>
                        <a:spcAft>
                          <a:spcPts val="0"/>
                        </a:spcAft>
                      </a:pPr>
                      <a:r>
                        <a:rPr lang="en-GB" sz="1400" dirty="0">
                          <a:solidFill>
                            <a:srgbClr val="000000"/>
                          </a:solidFill>
                          <a:effectLst/>
                          <a:latin typeface="+mn-lt"/>
                          <a:ea typeface="Calibri"/>
                        </a:rPr>
                        <a:t> </a:t>
                      </a: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50" kern="1200" dirty="0">
                          <a:solidFill>
                            <a:srgbClr val="000000"/>
                          </a:solidFill>
                          <a:effectLst/>
                          <a:latin typeface="Century Gothic"/>
                          <a:ea typeface="Times New Roman"/>
                          <a:cs typeface="Times New Roman"/>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Explain why a material is suitable  or unsuitable for a particular purpose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 </a:t>
                      </a:r>
                    </a:p>
                    <a:p>
                      <a:pPr>
                        <a:spcAft>
                          <a:spcPts val="0"/>
                        </a:spcAft>
                      </a:pPr>
                      <a:r>
                        <a:rPr lang="en-US" sz="1150" kern="1200" dirty="0">
                          <a:solidFill>
                            <a:srgbClr val="000000"/>
                          </a:solidFill>
                          <a:effectLst/>
                          <a:latin typeface="Century Gothic"/>
                          <a:ea typeface="Times New Roman"/>
                          <a:cs typeface="Times New Roman"/>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Carry out simple tests to determine the properties of materials</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 Identify, with reasons, possible uses for a given material</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Times New Roman"/>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Recognise that a material may come in different forms which have different properties.</a:t>
                      </a:r>
                      <a:endParaRPr lang="en-GB" sz="1150" dirty="0">
                        <a:effectLst/>
                        <a:latin typeface="Calibri"/>
                        <a:ea typeface="Times New Roman"/>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150" kern="1200" dirty="0">
                          <a:solidFill>
                            <a:srgbClr val="000000"/>
                          </a:solidFill>
                          <a:effectLst/>
                          <a:latin typeface="Century Gothic"/>
                          <a:ea typeface="Times New Roman"/>
                          <a:cs typeface="Arial"/>
                        </a:rPr>
                        <a:t>Can explain using the key properties why they chose a particular material for a purpose.</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For unusual combinations of material and object can explain, using key properties, why the material is suitable or unsuitable</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Can justify their choice of a material for a purpose by referring to the results of simple tests they have carried out on relevant properties.</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Can describe more than one use for a given material</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 </a:t>
                      </a:r>
                      <a:endParaRPr lang="en-GB" sz="1150" dirty="0">
                        <a:effectLst/>
                        <a:latin typeface="Calibri"/>
                        <a:ea typeface="Times New Roman"/>
                      </a:endParaRPr>
                    </a:p>
                    <a:p>
                      <a:pPr>
                        <a:spcAft>
                          <a:spcPts val="0"/>
                        </a:spcAft>
                      </a:pPr>
                      <a:r>
                        <a:rPr lang="en-US" sz="1150" kern="1200" dirty="0">
                          <a:solidFill>
                            <a:srgbClr val="000000"/>
                          </a:solidFill>
                          <a:effectLst/>
                          <a:latin typeface="Century Gothic"/>
                          <a:ea typeface="Times New Roman"/>
                          <a:cs typeface="Arial"/>
                        </a:rPr>
                        <a:t>Can describe differences in the properties of objects made from the same material</a:t>
                      </a:r>
                      <a:endParaRPr lang="en-GB" sz="1150" dirty="0">
                        <a:effectLst/>
                        <a:latin typeface="Calibri"/>
                        <a:ea typeface="Times New Roman"/>
                      </a:endParaRPr>
                    </a:p>
                  </a:txBody>
                  <a:tcPr marL="42741" marR="42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6787CC5-46B8-4F6C-B22B-556DCBDA86A5}" type="slidenum">
              <a:rPr lang="en-GB" smtClean="0"/>
              <a:pPr/>
              <a:t>9</a:t>
            </a:fld>
            <a:endParaRPr lang="en-GB"/>
          </a:p>
        </p:txBody>
      </p:sp>
    </p:spTree>
    <p:extLst>
      <p:ext uri="{BB962C8B-B14F-4D97-AF65-F5344CB8AC3E}">
        <p14:creationId xmlns:p14="http://schemas.microsoft.com/office/powerpoint/2010/main" val="3095501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472</TotalTime>
  <Words>2423</Words>
  <Application>Microsoft Office PowerPoint</Application>
  <PresentationFormat>On-screen Show (4:3)</PresentationFormat>
  <Paragraphs>192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Narrow</vt:lpstr>
      <vt:lpstr>Calibri</vt:lpstr>
      <vt:lpstr>Century Gothic</vt:lpstr>
      <vt:lpstr>Times New Roman</vt:lpstr>
      <vt:lpstr>Office Theme</vt:lpstr>
      <vt:lpstr>PowerPoint Presentation</vt:lpstr>
      <vt:lpstr>PLAN Primary Science - Supporting Assessment</vt:lpstr>
      <vt:lpstr>PowerPoint Presentation</vt:lpstr>
      <vt:lpstr>PowerPoint Presentation</vt:lpstr>
      <vt:lpstr>Year 1 statements – prior learning</vt:lpstr>
      <vt:lpstr>Year 2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LBBD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Liz Lawrence</dc:creator>
  <cp:lastModifiedBy>Marshall, Steve (Education)</cp:lastModifiedBy>
  <cp:revision>79</cp:revision>
  <dcterms:created xsi:type="dcterms:W3CDTF">2016-04-26T14:43:26Z</dcterms:created>
  <dcterms:modified xsi:type="dcterms:W3CDTF">2019-07-29T07:53:46Z</dcterms:modified>
</cp:coreProperties>
</file>