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81" r:id="rId2"/>
    <p:sldId id="352" r:id="rId3"/>
    <p:sldId id="357" r:id="rId4"/>
    <p:sldId id="358" r:id="rId5"/>
    <p:sldId id="339" r:id="rId6"/>
    <p:sldId id="340" r:id="rId7"/>
    <p:sldId id="359" r:id="rId8"/>
    <p:sldId id="356" r:id="rId9"/>
    <p:sldId id="298" r:id="rId10"/>
    <p:sldId id="303" r:id="rId11"/>
    <p:sldId id="304" r:id="rId12"/>
    <p:sldId id="342" r:id="rId13"/>
    <p:sldId id="305" r:id="rId14"/>
    <p:sldId id="306" r:id="rId15"/>
    <p:sldId id="307" r:id="rId16"/>
    <p:sldId id="308" r:id="rId17"/>
    <p:sldId id="309" r:id="rId18"/>
    <p:sldId id="343" r:id="rId19"/>
    <p:sldId id="310" r:id="rId20"/>
    <p:sldId id="311" r:id="rId21"/>
    <p:sldId id="312" r:id="rId22"/>
    <p:sldId id="313" r:id="rId23"/>
    <p:sldId id="302" r:id="rId24"/>
    <p:sldId id="348" r:id="rId25"/>
    <p:sldId id="355" r:id="rId26"/>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C"/>
    <a:srgbClr val="7AB51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162" autoAdjust="0"/>
  </p:normalViewPr>
  <p:slideViewPr>
    <p:cSldViewPr snapToGrid="0">
      <p:cViewPr varScale="1">
        <p:scale>
          <a:sx n="68" d="100"/>
          <a:sy n="68" d="100"/>
        </p:scale>
        <p:origin x="1308" y="66"/>
      </p:cViewPr>
      <p:guideLst>
        <p:guide orient="horz" pos="2160"/>
        <p:guide pos="312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6A8424F-1C9A-46FC-9B6D-28766BA347A7}" type="datetimeFigureOut">
              <a:rPr lang="en-GB" smtClean="0"/>
              <a:pPr/>
              <a:t>29/07/2019</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FA44D40-546E-4296-8849-5D3100B7F088}" type="slidenum">
              <a:rPr lang="en-GB" smtClean="0"/>
              <a:pPr/>
              <a:t>‹#›</a:t>
            </a:fld>
            <a:endParaRPr lang="en-GB"/>
          </a:p>
        </p:txBody>
      </p:sp>
    </p:spTree>
    <p:extLst>
      <p:ext uri="{BB962C8B-B14F-4D97-AF65-F5344CB8AC3E}">
        <p14:creationId xmlns:p14="http://schemas.microsoft.com/office/powerpoint/2010/main" val="3153640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9052FA-FD08-4AA2-8F4F-388B6C6620BB}" type="slidenum">
              <a:rPr lang="en-GB" smtClean="0"/>
              <a:t>1</a:t>
            </a:fld>
            <a:endParaRPr lang="en-GB"/>
          </a:p>
        </p:txBody>
      </p:sp>
    </p:spTree>
    <p:extLst>
      <p:ext uri="{BB962C8B-B14F-4D97-AF65-F5344CB8AC3E}">
        <p14:creationId xmlns:p14="http://schemas.microsoft.com/office/powerpoint/2010/main" val="154980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A44D40-546E-4296-8849-5D3100B7F088}" type="slidenum">
              <a:rPr lang="en-GB" smtClean="0"/>
              <a:pPr/>
              <a:t>11</a:t>
            </a:fld>
            <a:endParaRPr lang="en-GB"/>
          </a:p>
        </p:txBody>
      </p:sp>
    </p:spTree>
    <p:extLst>
      <p:ext uri="{BB962C8B-B14F-4D97-AF65-F5344CB8AC3E}">
        <p14:creationId xmlns:p14="http://schemas.microsoft.com/office/powerpoint/2010/main" val="244947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ECB6F1B-90DB-4522-B359-7D200812053A}" type="datetime1">
              <a:rPr lang="en-GB" smtClean="0"/>
              <a:t>29/07/2019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62B17-29F0-4377-BAFC-EA6EE1B34AEA}" type="slidenum">
              <a:rPr lang="en-GB" smtClean="0"/>
              <a:pPr/>
              <a:t>‹#›</a:t>
            </a:fld>
            <a:endParaRPr lang="en-GB"/>
          </a:p>
        </p:txBody>
      </p:sp>
    </p:spTree>
    <p:extLst>
      <p:ext uri="{BB962C8B-B14F-4D97-AF65-F5344CB8AC3E}">
        <p14:creationId xmlns:p14="http://schemas.microsoft.com/office/powerpoint/2010/main" val="900936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734FB3-A099-4D8E-834D-F203CCA18DB7}" type="datetime1">
              <a:rPr lang="en-GB" smtClean="0"/>
              <a:t>29/07/2019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62B17-29F0-4377-BAFC-EA6EE1B34AEA}" type="slidenum">
              <a:rPr lang="en-GB" smtClean="0"/>
              <a:pPr/>
              <a:t>‹#›</a:t>
            </a:fld>
            <a:endParaRPr lang="en-GB"/>
          </a:p>
        </p:txBody>
      </p:sp>
    </p:spTree>
    <p:extLst>
      <p:ext uri="{BB962C8B-B14F-4D97-AF65-F5344CB8AC3E}">
        <p14:creationId xmlns:p14="http://schemas.microsoft.com/office/powerpoint/2010/main" val="423216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74642"/>
            <a:ext cx="29718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0400" y="274642"/>
            <a:ext cx="87503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D0B4BF-3101-4EC0-A15A-B2E5CC6EC0F1}" type="datetime1">
              <a:rPr lang="en-GB" smtClean="0"/>
              <a:t>29/07/2019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62B17-29F0-4377-BAFC-EA6EE1B34AEA}" type="slidenum">
              <a:rPr lang="en-GB" smtClean="0"/>
              <a:pPr/>
              <a:t>‹#›</a:t>
            </a:fld>
            <a:endParaRPr lang="en-GB"/>
          </a:p>
        </p:txBody>
      </p:sp>
    </p:spTree>
    <p:extLst>
      <p:ext uri="{BB962C8B-B14F-4D97-AF65-F5344CB8AC3E}">
        <p14:creationId xmlns:p14="http://schemas.microsoft.com/office/powerpoint/2010/main" val="327824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F79D6A-FCF4-4DA9-A962-D269FE17EA1F}" type="datetime1">
              <a:rPr lang="en-GB" smtClean="0"/>
              <a:t>29/07/2019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62B17-29F0-4377-BAFC-EA6EE1B34AEA}" type="slidenum">
              <a:rPr lang="en-GB" smtClean="0"/>
              <a:pPr/>
              <a:t>‹#›</a:t>
            </a:fld>
            <a:endParaRPr lang="en-GB"/>
          </a:p>
        </p:txBody>
      </p:sp>
    </p:spTree>
    <p:extLst>
      <p:ext uri="{BB962C8B-B14F-4D97-AF65-F5344CB8AC3E}">
        <p14:creationId xmlns:p14="http://schemas.microsoft.com/office/powerpoint/2010/main" val="2676667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4"/>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BC7500-23F9-4790-A94C-F93D7E433DE6}" type="datetime1">
              <a:rPr lang="en-GB" smtClean="0"/>
              <a:t>29/07/2019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62B17-29F0-4377-BAFC-EA6EE1B34AEA}" type="slidenum">
              <a:rPr lang="en-GB" smtClean="0"/>
              <a:pPr/>
              <a:t>‹#›</a:t>
            </a:fld>
            <a:endParaRPr lang="en-GB"/>
          </a:p>
        </p:txBody>
      </p:sp>
    </p:spTree>
    <p:extLst>
      <p:ext uri="{BB962C8B-B14F-4D97-AF65-F5344CB8AC3E}">
        <p14:creationId xmlns:p14="http://schemas.microsoft.com/office/powerpoint/2010/main" val="260418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60400" y="1600204"/>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686550" y="1600204"/>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C29E8F8-FD4A-4AC5-BB5E-056528AE3CE4}" type="datetime1">
              <a:rPr lang="en-GB" smtClean="0"/>
              <a:t>29/07/2019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662B17-29F0-4377-BAFC-EA6EE1B34AEA}" type="slidenum">
              <a:rPr lang="en-GB" smtClean="0"/>
              <a:pPr/>
              <a:t>‹#›</a:t>
            </a:fld>
            <a:endParaRPr lang="en-GB"/>
          </a:p>
        </p:txBody>
      </p:sp>
    </p:spTree>
    <p:extLst>
      <p:ext uri="{BB962C8B-B14F-4D97-AF65-F5344CB8AC3E}">
        <p14:creationId xmlns:p14="http://schemas.microsoft.com/office/powerpoint/2010/main" val="197987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3"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B6DBC5-3608-4D26-8B5F-1E52B5A08BD2}" type="datetime1">
              <a:rPr lang="en-GB" smtClean="0"/>
              <a:t>29/07/2019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662B17-29F0-4377-BAFC-EA6EE1B34AEA}" type="slidenum">
              <a:rPr lang="en-GB" smtClean="0"/>
              <a:pPr/>
              <a:t>‹#›</a:t>
            </a:fld>
            <a:endParaRPr lang="en-GB"/>
          </a:p>
        </p:txBody>
      </p:sp>
    </p:spTree>
    <p:extLst>
      <p:ext uri="{BB962C8B-B14F-4D97-AF65-F5344CB8AC3E}">
        <p14:creationId xmlns:p14="http://schemas.microsoft.com/office/powerpoint/2010/main" val="3849565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E0069B8-EDE6-439E-87CC-1522DF1B1C8C}" type="datetime1">
              <a:rPr lang="en-GB" smtClean="0"/>
              <a:t>29/07/2019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662B17-29F0-4377-BAFC-EA6EE1B34AEA}" type="slidenum">
              <a:rPr lang="en-GB" smtClean="0"/>
              <a:pPr/>
              <a:t>‹#›</a:t>
            </a:fld>
            <a:endParaRPr lang="en-GB"/>
          </a:p>
        </p:txBody>
      </p:sp>
    </p:spTree>
    <p:extLst>
      <p:ext uri="{BB962C8B-B14F-4D97-AF65-F5344CB8AC3E}">
        <p14:creationId xmlns:p14="http://schemas.microsoft.com/office/powerpoint/2010/main" val="340172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5E3D1-E45F-4ED4-AF34-61B2C9F204F6}" type="datetime1">
              <a:rPr lang="en-GB" smtClean="0"/>
              <a:t>29/07/2019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662B17-29F0-4377-BAFC-EA6EE1B34AEA}" type="slidenum">
              <a:rPr lang="en-GB" smtClean="0"/>
              <a:pPr/>
              <a:t>‹#›</a:t>
            </a:fld>
            <a:endParaRPr lang="en-GB"/>
          </a:p>
        </p:txBody>
      </p:sp>
    </p:spTree>
    <p:extLst>
      <p:ext uri="{BB962C8B-B14F-4D97-AF65-F5344CB8AC3E}">
        <p14:creationId xmlns:p14="http://schemas.microsoft.com/office/powerpoint/2010/main" val="265150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2"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765920-F052-4EC7-AE46-7B4810564F7F}" type="datetime1">
              <a:rPr lang="en-GB" smtClean="0"/>
              <a:t>29/07/2019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662B17-29F0-4377-BAFC-EA6EE1B34AEA}" type="slidenum">
              <a:rPr lang="en-GB" smtClean="0"/>
              <a:pPr/>
              <a:t>‹#›</a:t>
            </a:fld>
            <a:endParaRPr lang="en-GB"/>
          </a:p>
        </p:txBody>
      </p:sp>
    </p:spTree>
    <p:extLst>
      <p:ext uri="{BB962C8B-B14F-4D97-AF65-F5344CB8AC3E}">
        <p14:creationId xmlns:p14="http://schemas.microsoft.com/office/powerpoint/2010/main" val="172866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372604-B2F2-440A-BD6E-329C243491E2}" type="datetime1">
              <a:rPr lang="en-GB" smtClean="0"/>
              <a:t>29/07/2019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662B17-29F0-4377-BAFC-EA6EE1B34AEA}" type="slidenum">
              <a:rPr lang="en-GB" smtClean="0"/>
              <a:pPr/>
              <a:t>‹#›</a:t>
            </a:fld>
            <a:endParaRPr lang="en-GB"/>
          </a:p>
        </p:txBody>
      </p:sp>
    </p:spTree>
    <p:extLst>
      <p:ext uri="{BB962C8B-B14F-4D97-AF65-F5344CB8AC3E}">
        <p14:creationId xmlns:p14="http://schemas.microsoft.com/office/powerpoint/2010/main" val="247082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4"/>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8E7A6-FECA-43FB-874A-CF75ED0B623C}" type="datetime1">
              <a:rPr lang="en-GB" smtClean="0"/>
              <a:t>29/07/2019</a:t>
            </a:fld>
            <a:endParaRPr lang="en-GB"/>
          </a:p>
        </p:txBody>
      </p:sp>
      <p:sp>
        <p:nvSpPr>
          <p:cNvPr id="5" name="Footer Placeholder 4"/>
          <p:cNvSpPr>
            <a:spLocks noGrp="1"/>
          </p:cNvSpPr>
          <p:nvPr>
            <p:ph type="ftr" sz="quarter" idx="3"/>
          </p:nvPr>
        </p:nvSpPr>
        <p:spPr>
          <a:xfrm>
            <a:off x="3384550" y="6356354"/>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4"/>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62B17-29F0-4377-BAFC-EA6EE1B34AEA}" type="slidenum">
              <a:rPr lang="en-GB" smtClean="0"/>
              <a:pPr/>
              <a:t>‹#›</a:t>
            </a:fld>
            <a:endParaRPr lang="en-GB"/>
          </a:p>
        </p:txBody>
      </p:sp>
    </p:spTree>
    <p:extLst>
      <p:ext uri="{BB962C8B-B14F-4D97-AF65-F5344CB8AC3E}">
        <p14:creationId xmlns:p14="http://schemas.microsoft.com/office/powerpoint/2010/main" val="30895541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0" name="Picture 3109">
            <a:extLst>
              <a:ext uri="{FF2B5EF4-FFF2-40B4-BE49-F238E27FC236}">
                <a16:creationId xmlns:a16="http://schemas.microsoft.com/office/drawing/2014/main" id="{A1DCF381-7C68-4C23-888C-337E4437B1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0"/>
            <a:ext cx="9144000" cy="3959622"/>
          </a:xfrm>
          <a:prstGeom prst="rect">
            <a:avLst/>
          </a:prstGeom>
        </p:spPr>
      </p:pic>
      <p:sp>
        <p:nvSpPr>
          <p:cNvPr id="3076" name="Slide Number Placeholder 1">
            <a:extLst>
              <a:ext uri="{FF2B5EF4-FFF2-40B4-BE49-F238E27FC236}">
                <a16:creationId xmlns:a16="http://schemas.microsoft.com/office/drawing/2014/main" id="{044991A0-E77A-4012-8AA0-FD905B1997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A549A76-A52D-4E6D-8B48-81DE94E32107}" type="slidenum">
              <a:rPr lang="en-US" altLang="en-US" sz="1200">
                <a:solidFill>
                  <a:srgbClr val="898989"/>
                </a:solidFill>
              </a:rPr>
              <a:pPr>
                <a:spcBef>
                  <a:spcPct val="0"/>
                </a:spcBef>
                <a:buFontTx/>
                <a:buNone/>
              </a:pPr>
              <a:t>1</a:t>
            </a:fld>
            <a:endParaRPr lang="en-US" altLang="en-US" sz="1200">
              <a:solidFill>
                <a:srgbClr val="898989"/>
              </a:solidFill>
            </a:endParaRPr>
          </a:p>
        </p:txBody>
      </p:sp>
      <p:sp>
        <p:nvSpPr>
          <p:cNvPr id="4" name="Rectangle 3"/>
          <p:cNvSpPr/>
          <p:nvPr/>
        </p:nvSpPr>
        <p:spPr>
          <a:xfrm>
            <a:off x="381000" y="3429001"/>
            <a:ext cx="9144000" cy="3429001"/>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045370" y="3807619"/>
            <a:ext cx="7993855" cy="369332"/>
          </a:xfrm>
          <a:prstGeom prst="rect">
            <a:avLst/>
          </a:prstGeom>
          <a:noFill/>
        </p:spPr>
        <p:txBody>
          <a:bodyPr wrap="square" rtlCol="0">
            <a:spAutoFit/>
          </a:bodyPr>
          <a:lstStyle/>
          <a:p>
            <a:pPr algn="ctr"/>
            <a:r>
              <a:rPr lang="en-GB" b="1" kern="1900" spc="150" dirty="0">
                <a:solidFill>
                  <a:schemeClr val="bg1"/>
                </a:solidFill>
                <a:latin typeface="Arial Narrow" panose="020B0606020202030204" pitchFamily="34" charset="0"/>
              </a:rPr>
              <a:t>PLAN Primary Science – Supporting Assessment</a:t>
            </a:r>
          </a:p>
        </p:txBody>
      </p:sp>
      <p:sp>
        <p:nvSpPr>
          <p:cNvPr id="9" name="TextBox 8"/>
          <p:cNvSpPr txBox="1"/>
          <p:nvPr/>
        </p:nvSpPr>
        <p:spPr>
          <a:xfrm>
            <a:off x="381000" y="4395787"/>
            <a:ext cx="9144000" cy="523220"/>
          </a:xfrm>
          <a:prstGeom prst="rect">
            <a:avLst/>
          </a:prstGeom>
          <a:noFill/>
        </p:spPr>
        <p:txBody>
          <a:bodyPr wrap="square" rtlCol="0">
            <a:spAutoFit/>
          </a:bodyPr>
          <a:lstStyle/>
          <a:p>
            <a:pPr algn="ctr"/>
            <a:r>
              <a:rPr lang="en-GB" sz="2800" b="1" kern="1900" spc="100" dirty="0">
                <a:solidFill>
                  <a:schemeClr val="bg1"/>
                </a:solidFill>
                <a:latin typeface="Arial Narrow" panose="020B0606020202030204" pitchFamily="34" charset="0"/>
              </a:rPr>
              <a:t>Light Year 6-Muharem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531" y="5355173"/>
            <a:ext cx="4832348" cy="795597"/>
          </a:xfrm>
          <a:prstGeom prst="rect">
            <a:avLst/>
          </a:prstGeom>
        </p:spPr>
      </p:pic>
      <p:sp>
        <p:nvSpPr>
          <p:cNvPr id="7" name="TextBox 6"/>
          <p:cNvSpPr txBox="1"/>
          <p:nvPr/>
        </p:nvSpPr>
        <p:spPr>
          <a:xfrm>
            <a:off x="1202531" y="6262591"/>
            <a:ext cx="7836692" cy="666849"/>
          </a:xfrm>
          <a:prstGeom prst="rect">
            <a:avLst/>
          </a:prstGeom>
          <a:noFill/>
        </p:spPr>
        <p:txBody>
          <a:bodyPr wrap="square" rtlCol="0">
            <a:spAutoFit/>
          </a:bodyPr>
          <a:lstStyle/>
          <a:p>
            <a:r>
              <a:rPr lang="en-GB" sz="1600" baseline="30000" dirty="0">
                <a:solidFill>
                  <a:schemeClr val="bg1"/>
                </a:solidFill>
                <a:latin typeface="Arial Narrow" panose="020B0606020202030204" pitchFamily="34" charset="0"/>
              </a:rPr>
              <a:t>© Pan London Assessment Network (PLAN) </a:t>
            </a:r>
            <a:r>
              <a:rPr lang="en-GB" sz="1600" baseline="30000" dirty="0">
                <a:solidFill>
                  <a:srgbClr val="FFFF00"/>
                </a:solidFill>
                <a:latin typeface="Arial Narrow" panose="020B0606020202030204" pitchFamily="34" charset="0"/>
              </a:rPr>
              <a:t> July </a:t>
            </a:r>
            <a:r>
              <a:rPr lang="en-GB" sz="1600" baseline="30000" dirty="0">
                <a:solidFill>
                  <a:schemeClr val="bg1"/>
                </a:solidFill>
                <a:latin typeface="Arial Narrow" panose="020B0606020202030204" pitchFamily="34" charset="0"/>
              </a:rPr>
              <a:t>2019</a:t>
            </a:r>
          </a:p>
          <a:p>
            <a:r>
              <a:rPr lang="en-GB" sz="1600" baseline="30000" dirty="0">
                <a:solidFill>
                  <a:schemeClr val="bg1"/>
                </a:solidFill>
                <a:latin typeface="Arial Narrow" panose="020B0606020202030204" pitchFamily="34" charset="0"/>
              </a:rPr>
              <a:t>This resource has been developed by the Pan London Assessment Network and is supported by the Association for Science Education.</a:t>
            </a:r>
          </a:p>
          <a:p>
            <a:endParaRPr lang="en-GB"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83561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rot="16200000">
            <a:off x="5074444" y="301785"/>
            <a:ext cx="3832416" cy="5291698"/>
          </a:xfrm>
          <a:prstGeom prst="rect">
            <a:avLst/>
          </a:prstGeom>
        </p:spPr>
      </p:pic>
      <p:pic>
        <p:nvPicPr>
          <p:cNvPr id="3" name="Picture 2"/>
          <p:cNvPicPr>
            <a:picLocks noChangeAspect="1"/>
          </p:cNvPicPr>
          <p:nvPr/>
        </p:nvPicPr>
        <p:blipFill rotWithShape="1">
          <a:blip r:embed="rId3" cstate="screen"/>
          <a:srcRect/>
          <a:stretch/>
        </p:blipFill>
        <p:spPr>
          <a:xfrm>
            <a:off x="152960" y="814974"/>
            <a:ext cx="4182734" cy="3740729"/>
          </a:xfrm>
          <a:prstGeom prst="rect">
            <a:avLst/>
          </a:prstGeom>
        </p:spPr>
      </p:pic>
      <p:sp>
        <p:nvSpPr>
          <p:cNvPr id="4" name="TextBox 3"/>
          <p:cNvSpPr txBox="1"/>
          <p:nvPr/>
        </p:nvSpPr>
        <p:spPr>
          <a:xfrm>
            <a:off x="4927507" y="4967273"/>
            <a:ext cx="4348442" cy="1815882"/>
          </a:xfrm>
          <a:prstGeom prst="rect">
            <a:avLst/>
          </a:prstGeom>
          <a:noFill/>
        </p:spPr>
        <p:txBody>
          <a:bodyPr wrap="square" rtlCol="0">
            <a:spAutoFit/>
          </a:bodyPr>
          <a:lstStyle/>
          <a:p>
            <a:r>
              <a:rPr lang="en-GB" sz="1600" dirty="0">
                <a:solidFill>
                  <a:srgbClr val="FF0000"/>
                </a:solidFill>
                <a:latin typeface="Arial" panose="020B0604020202020204" pitchFamily="34" charset="0"/>
                <a:cs typeface="Arial" panose="020B0604020202020204" pitchFamily="34" charset="0"/>
              </a:rPr>
              <a:t>This writing shows that Muharem is secure on the year 3 statement that light is required in order to see things. It was not essential for the child to record in writing as the teacher had been able to listen to the discussion and judged Muharem to be secure in his understanding.</a:t>
            </a:r>
          </a:p>
        </p:txBody>
      </p:sp>
      <p:sp>
        <p:nvSpPr>
          <p:cNvPr id="5" name="TextBox 4"/>
          <p:cNvSpPr txBox="1"/>
          <p:nvPr/>
        </p:nvSpPr>
        <p:spPr>
          <a:xfrm>
            <a:off x="76480" y="234608"/>
            <a:ext cx="5768788" cy="584775"/>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Initial assessment activity – to check on previous learning from year 3</a:t>
            </a:r>
          </a:p>
        </p:txBody>
      </p:sp>
      <p:sp>
        <p:nvSpPr>
          <p:cNvPr id="6" name="TextBox 5"/>
          <p:cNvSpPr txBox="1"/>
          <p:nvPr/>
        </p:nvSpPr>
        <p:spPr>
          <a:xfrm>
            <a:off x="0" y="4643447"/>
            <a:ext cx="4304872" cy="1815882"/>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The children discussed this Concept Cartoon which addresses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recognise that they need light in order to see things and that dark is the absence of light  (Year 3)</a:t>
            </a:r>
          </a:p>
          <a:p>
            <a:r>
              <a:rPr lang="en-GB" sz="1400" dirty="0">
                <a:latin typeface="Arial" panose="020B0604020202020204" pitchFamily="34" charset="0"/>
                <a:cs typeface="Arial" panose="020B0604020202020204" pitchFamily="34" charset="0"/>
              </a:rPr>
              <a:t>The teacher asked Muharem to record in writing what he had shared during the discussion, as he had demonstrated a good understanding verbally</a:t>
            </a:r>
            <a:endParaRPr lang="en-GB" sz="16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EF662B17-29F0-4377-BAFC-EA6EE1B34AEA}" type="slidenum">
              <a:rPr lang="en-GB" sz="1100" smtClean="0">
                <a:latin typeface="Arial" panose="020B0604020202020204" pitchFamily="34" charset="0"/>
                <a:cs typeface="Arial" panose="020B0604020202020204" pitchFamily="34" charset="0"/>
              </a:rPr>
              <a:pPr/>
              <a:t>10</a:t>
            </a:fld>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617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rot="10800000">
            <a:off x="2866489" y="974124"/>
            <a:ext cx="6504677" cy="5558856"/>
          </a:xfrm>
          <a:prstGeom prst="rect">
            <a:avLst/>
          </a:prstGeom>
        </p:spPr>
      </p:pic>
      <p:sp>
        <p:nvSpPr>
          <p:cNvPr id="3" name="TextBox 2"/>
          <p:cNvSpPr txBox="1"/>
          <p:nvPr/>
        </p:nvSpPr>
        <p:spPr>
          <a:xfrm>
            <a:off x="2573009" y="1440370"/>
            <a:ext cx="1802746" cy="738664"/>
          </a:xfrm>
          <a:prstGeom prst="rect">
            <a:avLst/>
          </a:prstGeom>
          <a:solidFill>
            <a:schemeClr val="bg1">
              <a:lumMod val="95000"/>
            </a:schemeClr>
          </a:solidFill>
        </p:spPr>
        <p:txBody>
          <a:bodyPr wrap="square" rtlCol="0">
            <a:spAutoFit/>
          </a:bodyPr>
          <a:lstStyle/>
          <a:p>
            <a:r>
              <a:rPr lang="en-GB" sz="1400" dirty="0">
                <a:latin typeface="Arial" panose="020B0604020202020204" pitchFamily="34" charset="0"/>
                <a:cs typeface="Arial" panose="020B0604020202020204" pitchFamily="34" charset="0"/>
              </a:rPr>
              <a:t>Straight line arrows are drawn to show light.</a:t>
            </a:r>
          </a:p>
        </p:txBody>
      </p:sp>
      <p:sp>
        <p:nvSpPr>
          <p:cNvPr id="4" name="TextBox 3"/>
          <p:cNvSpPr txBox="1"/>
          <p:nvPr/>
        </p:nvSpPr>
        <p:spPr>
          <a:xfrm>
            <a:off x="7493095" y="1488694"/>
            <a:ext cx="1857375" cy="2462213"/>
          </a:xfrm>
          <a:prstGeom prst="rect">
            <a:avLst/>
          </a:prstGeom>
          <a:solidFill>
            <a:schemeClr val="bg1">
              <a:lumMod val="95000"/>
            </a:schemeClr>
          </a:solidFill>
        </p:spPr>
        <p:txBody>
          <a:bodyPr wrap="square" rtlCol="0">
            <a:spAutoFit/>
          </a:bodyPr>
          <a:lstStyle/>
          <a:p>
            <a:r>
              <a:rPr lang="en-GB" sz="1400" dirty="0">
                <a:latin typeface="Arial" panose="020B0604020202020204" pitchFamily="34" charset="0"/>
                <a:cs typeface="Arial" panose="020B0604020202020204" pitchFamily="34" charset="0"/>
              </a:rPr>
              <a:t>This shows an understanding that light is reflected off objects and then into our eyes which is how we see them. However reflection is not shown accurately because the arrows do not touch the object.</a:t>
            </a:r>
          </a:p>
        </p:txBody>
      </p:sp>
      <p:sp>
        <p:nvSpPr>
          <p:cNvPr id="5" name="TextBox 4"/>
          <p:cNvSpPr txBox="1"/>
          <p:nvPr/>
        </p:nvSpPr>
        <p:spPr>
          <a:xfrm>
            <a:off x="8356879" y="4713491"/>
            <a:ext cx="1398499" cy="523220"/>
          </a:xfrm>
          <a:prstGeom prst="rect">
            <a:avLst/>
          </a:prstGeom>
          <a:solidFill>
            <a:schemeClr val="bg1">
              <a:lumMod val="95000"/>
            </a:schemeClr>
          </a:solidFill>
        </p:spPr>
        <p:txBody>
          <a:bodyPr wrap="square" rtlCol="0">
            <a:spAutoFit/>
          </a:bodyPr>
          <a:lstStyle/>
          <a:p>
            <a:r>
              <a:rPr lang="en-GB" sz="1400" dirty="0">
                <a:latin typeface="Arial" panose="020B0604020202020204" pitchFamily="34" charset="0"/>
                <a:cs typeface="Arial" panose="020B0604020202020204" pitchFamily="34" charset="0"/>
              </a:rPr>
              <a:t>Not clearly expressed</a:t>
            </a:r>
          </a:p>
        </p:txBody>
      </p:sp>
      <p:sp>
        <p:nvSpPr>
          <p:cNvPr id="6" name="TextBox 5"/>
          <p:cNvSpPr txBox="1"/>
          <p:nvPr/>
        </p:nvSpPr>
        <p:spPr>
          <a:xfrm>
            <a:off x="7157502" y="5534561"/>
            <a:ext cx="2748498" cy="954107"/>
          </a:xfrm>
          <a:prstGeom prst="rect">
            <a:avLst/>
          </a:prstGeom>
          <a:solidFill>
            <a:schemeClr val="bg1">
              <a:lumMod val="95000"/>
            </a:schemeClr>
          </a:solidFill>
        </p:spPr>
        <p:txBody>
          <a:bodyPr wrap="square" rtlCol="0">
            <a:spAutoFit/>
          </a:bodyPr>
          <a:lstStyle/>
          <a:p>
            <a:r>
              <a:rPr lang="en-GB" sz="1400" dirty="0">
                <a:latin typeface="Arial" panose="020B0604020202020204" pitchFamily="34" charset="0"/>
                <a:cs typeface="Arial" panose="020B0604020202020204" pitchFamily="34" charset="0"/>
              </a:rPr>
              <a:t>This drawing shows understanding that there is a link between our eyes and our brain (beyond year 6 curriculum)</a:t>
            </a:r>
          </a:p>
        </p:txBody>
      </p:sp>
      <p:sp>
        <p:nvSpPr>
          <p:cNvPr id="7" name="TextBox 6"/>
          <p:cNvSpPr txBox="1"/>
          <p:nvPr/>
        </p:nvSpPr>
        <p:spPr>
          <a:xfrm>
            <a:off x="152963" y="948690"/>
            <a:ext cx="2278018" cy="2893100"/>
          </a:xfrm>
          <a:prstGeom prst="rect">
            <a:avLst/>
          </a:prstGeom>
          <a:noFill/>
        </p:spPr>
        <p:txBody>
          <a:bodyPr wrap="square" rtlCol="0">
            <a:spAutoFit/>
          </a:bodyPr>
          <a:lstStyle/>
          <a:p>
            <a:r>
              <a:rPr lang="en-GB" sz="1400" dirty="0">
                <a:solidFill>
                  <a:srgbClr val="FF0000"/>
                </a:solidFill>
                <a:latin typeface="Arial" panose="020B0604020202020204" pitchFamily="34" charset="0"/>
                <a:cs typeface="Arial" panose="020B0604020202020204" pitchFamily="34" charset="0"/>
              </a:rPr>
              <a:t>This evidence shows that </a:t>
            </a:r>
            <a:r>
              <a:rPr lang="en-GB" sz="1400" dirty="0" err="1">
                <a:solidFill>
                  <a:srgbClr val="FF0000"/>
                </a:solidFill>
                <a:latin typeface="Arial" panose="020B0604020202020204" pitchFamily="34" charset="0"/>
                <a:cs typeface="Arial" panose="020B0604020202020204" pitchFamily="34" charset="0"/>
              </a:rPr>
              <a:t>Muharem</a:t>
            </a:r>
            <a:r>
              <a:rPr lang="en-GB" sz="1400" dirty="0">
                <a:solidFill>
                  <a:srgbClr val="FF0000"/>
                </a:solidFill>
                <a:latin typeface="Arial" panose="020B0604020202020204" pitchFamily="34" charset="0"/>
                <a:cs typeface="Arial" panose="020B0604020202020204" pitchFamily="34" charset="0"/>
              </a:rPr>
              <a:t> has some understanding of light travelling in straight lines and how we see objects. </a:t>
            </a:r>
          </a:p>
          <a:p>
            <a:r>
              <a:rPr lang="en-GB" sz="1400" dirty="0">
                <a:solidFill>
                  <a:srgbClr val="FF0000"/>
                </a:solidFill>
                <a:latin typeface="Arial" panose="020B0604020202020204" pitchFamily="34" charset="0"/>
                <a:cs typeface="Arial" panose="020B0604020202020204" pitchFamily="34" charset="0"/>
              </a:rPr>
              <a:t>He is drawing straight lines to represent the light  but at the moment they do not show the path of the light clearly. This needs further work. At present his understanding is not secure.</a:t>
            </a:r>
          </a:p>
        </p:txBody>
      </p:sp>
      <p:cxnSp>
        <p:nvCxnSpPr>
          <p:cNvPr id="9" name="Straight Arrow Connector 8"/>
          <p:cNvCxnSpPr/>
          <p:nvPr/>
        </p:nvCxnSpPr>
        <p:spPr>
          <a:xfrm>
            <a:off x="4356243" y="2044557"/>
            <a:ext cx="767922" cy="2886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7930777" y="4641574"/>
            <a:ext cx="426102" cy="2923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771998" y="1895883"/>
            <a:ext cx="706759" cy="3027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054100" y="6151994"/>
            <a:ext cx="1103499" cy="605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80245"/>
            <a:ext cx="9494457" cy="1107996"/>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Initial assessment activity – to gauge starting point of new learning in year 6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explain that we see things because light travels from light sources to our eyes or from light sources to objects and then to our eyes </a:t>
            </a:r>
          </a:p>
          <a:p>
            <a:endParaRPr lang="en-GB" sz="1600" b="1" dirty="0">
              <a:latin typeface="Arial" panose="020B0604020202020204" pitchFamily="34" charset="0"/>
              <a:cs typeface="Arial" panose="020B0604020202020204" pitchFamily="34" charset="0"/>
            </a:endParaRPr>
          </a:p>
        </p:txBody>
      </p:sp>
      <p:sp>
        <p:nvSpPr>
          <p:cNvPr id="8" name="TextBox 7"/>
          <p:cNvSpPr txBox="1"/>
          <p:nvPr/>
        </p:nvSpPr>
        <p:spPr>
          <a:xfrm>
            <a:off x="152962" y="4365011"/>
            <a:ext cx="2163296" cy="2031325"/>
          </a:xfrm>
          <a:prstGeom prst="rect">
            <a:avLst/>
          </a:prstGeom>
          <a:noFill/>
        </p:spPr>
        <p:txBody>
          <a:bodyPr wrap="square" rtlCol="0">
            <a:spAutoFit/>
          </a:bodyPr>
          <a:lstStyle/>
          <a:p>
            <a:r>
              <a:rPr lang="en-GB" sz="1400" dirty="0">
                <a:solidFill>
                  <a:srgbClr val="00B050"/>
                </a:solidFill>
                <a:latin typeface="Arial" panose="020B0604020202020204" pitchFamily="34" charset="0"/>
                <a:cs typeface="Arial" panose="020B0604020202020204" pitchFamily="34" charset="0"/>
              </a:rPr>
              <a:t>When asked how he knew this, he said that he had read it in a book and could not give any evidence to support this thinking. He needs to gather evidence so that he can use this as part of his explanation.</a:t>
            </a:r>
            <a:endParaRPr lang="en-GB" sz="1600" dirty="0">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p:txBody>
          <a:bodyPr/>
          <a:lstStyle/>
          <a:p>
            <a:fld id="{EF662B17-29F0-4377-BAFC-EA6EE1B34AEA}" type="slidenum">
              <a:rPr lang="en-GB" sz="1100" smtClean="0">
                <a:latin typeface="Arial" panose="020B0604020202020204" pitchFamily="34" charset="0"/>
                <a:cs typeface="Arial" panose="020B0604020202020204" pitchFamily="34" charset="0"/>
              </a:rPr>
              <a:pPr/>
              <a:t>11</a:t>
            </a:fld>
            <a:endParaRPr lang="en-GB"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520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 y="80244"/>
            <a:ext cx="6304149" cy="120032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Using a hose pipe to show that light travels in a straight line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recognise that light appears to travel in straight lines </a:t>
            </a:r>
          </a:p>
          <a:p>
            <a:endParaRPr lang="en-GB" b="1" dirty="0">
              <a:latin typeface="Arial" panose="020B0604020202020204" pitchFamily="34" charset="0"/>
              <a:cs typeface="Arial" panose="020B0604020202020204" pitchFamily="34" charset="0"/>
            </a:endParaRPr>
          </a:p>
        </p:txBody>
      </p:sp>
      <p:sp>
        <p:nvSpPr>
          <p:cNvPr id="8" name="TextBox 7"/>
          <p:cNvSpPr txBox="1"/>
          <p:nvPr/>
        </p:nvSpPr>
        <p:spPr>
          <a:xfrm>
            <a:off x="5487039" y="1253856"/>
            <a:ext cx="3947615" cy="369331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 length of hose pipe has a piece of coloured acetate over one end acting as a filter. Light from a torch is shone down the hose pipe onto a table.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When the hose pipe is bent no coloured light comes out of the end of the hose pipe.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When the hose pipe is straight, coloured light is seen on the table, which has travelled through the hose pipe.</a:t>
            </a:r>
          </a:p>
        </p:txBody>
      </p:sp>
      <p:sp>
        <p:nvSpPr>
          <p:cNvPr id="2" name="TextBox 1"/>
          <p:cNvSpPr txBox="1"/>
          <p:nvPr/>
        </p:nvSpPr>
        <p:spPr>
          <a:xfrm>
            <a:off x="5487039" y="5000625"/>
            <a:ext cx="3947615" cy="923330"/>
          </a:xfrm>
          <a:prstGeom prst="rect">
            <a:avLst/>
          </a:prstGeom>
          <a:noFill/>
        </p:spPr>
        <p:txBody>
          <a:bodyPr wrap="square" rtlCol="0">
            <a:spAutoFit/>
          </a:bodyPr>
          <a:lstStyle/>
          <a:p>
            <a:r>
              <a:rPr lang="en-GB" dirty="0" err="1">
                <a:solidFill>
                  <a:srgbClr val="FF0000"/>
                </a:solidFill>
                <a:latin typeface="Arial" panose="020B0604020202020204" pitchFamily="34" charset="0"/>
                <a:cs typeface="Arial" panose="020B0604020202020204" pitchFamily="34" charset="0"/>
              </a:rPr>
              <a:t>Muharem</a:t>
            </a:r>
            <a:r>
              <a:rPr lang="en-GB" dirty="0">
                <a:solidFill>
                  <a:srgbClr val="FF0000"/>
                </a:solidFill>
                <a:latin typeface="Arial" panose="020B0604020202020204" pitchFamily="34" charset="0"/>
                <a:cs typeface="Arial" panose="020B0604020202020204" pitchFamily="34" charset="0"/>
              </a:rPr>
              <a:t> is able to demonstrate that light travels in a straight line, as shown in video clip.</a:t>
            </a:r>
          </a:p>
        </p:txBody>
      </p:sp>
      <p:sp>
        <p:nvSpPr>
          <p:cNvPr id="4" name="Slide Number Placeholder 3"/>
          <p:cNvSpPr>
            <a:spLocks noGrp="1"/>
          </p:cNvSpPr>
          <p:nvPr>
            <p:ph type="sldNum" sz="quarter" idx="12"/>
          </p:nvPr>
        </p:nvSpPr>
        <p:spPr/>
        <p:txBody>
          <a:bodyPr/>
          <a:lstStyle/>
          <a:p>
            <a:fld id="{EF662B17-29F0-4377-BAFC-EA6EE1B34AEA}" type="slidenum">
              <a:rPr lang="en-GB" smtClean="0">
                <a:latin typeface="Arial" panose="020B0604020202020204" pitchFamily="34" charset="0"/>
                <a:cs typeface="Arial" panose="020B0604020202020204" pitchFamily="34" charset="0"/>
              </a:rPr>
              <a:pPr/>
              <a:t>12</a:t>
            </a:fld>
            <a:endParaRPr lang="en-GB">
              <a:latin typeface="Arial" panose="020B0604020202020204" pitchFamily="34" charset="0"/>
              <a:cs typeface="Arial" panose="020B0604020202020204" pitchFamily="34" charset="0"/>
            </a:endParaRPr>
          </a:p>
        </p:txBody>
      </p:sp>
      <p:pic>
        <p:nvPicPr>
          <p:cNvPr id="6" name="Y6 light 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48757" y="2196392"/>
            <a:ext cx="4666168" cy="2628827"/>
          </a:xfrm>
          <a:prstGeom prst="rect">
            <a:avLst/>
          </a:prstGeom>
        </p:spPr>
      </p:pic>
    </p:spTree>
    <p:extLst>
      <p:ext uri="{BB962C8B-B14F-4D97-AF65-F5344CB8AC3E}">
        <p14:creationId xmlns:p14="http://schemas.microsoft.com/office/powerpoint/2010/main" val="42122320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rot="10800000">
            <a:off x="1687610" y="1137382"/>
            <a:ext cx="6139824" cy="5105677"/>
          </a:xfrm>
          <a:prstGeom prst="rect">
            <a:avLst/>
          </a:prstGeom>
        </p:spPr>
      </p:pic>
      <p:sp>
        <p:nvSpPr>
          <p:cNvPr id="4" name="TextBox 3"/>
          <p:cNvSpPr txBox="1"/>
          <p:nvPr/>
        </p:nvSpPr>
        <p:spPr>
          <a:xfrm>
            <a:off x="0" y="4272677"/>
            <a:ext cx="1759043" cy="2308324"/>
          </a:xfrm>
          <a:prstGeom prst="rect">
            <a:avLst/>
          </a:prstGeom>
          <a:solidFill>
            <a:schemeClr val="bg1">
              <a:lumMod val="95000"/>
            </a:schemeClr>
          </a:solidFill>
        </p:spPr>
        <p:txBody>
          <a:bodyPr wrap="square" rtlCol="0">
            <a:spAutoFit/>
          </a:bodyPr>
          <a:lstStyle/>
          <a:p>
            <a:r>
              <a:rPr lang="en-GB" sz="1600" dirty="0">
                <a:latin typeface="Arial" panose="020B0604020202020204" pitchFamily="34" charset="0"/>
                <a:cs typeface="Arial" panose="020B0604020202020204" pitchFamily="34" charset="0"/>
              </a:rPr>
              <a:t>These two diagrams show what he means in the text above but the light is drawn outside of the hose and again is not a continuous line.</a:t>
            </a:r>
          </a:p>
        </p:txBody>
      </p:sp>
      <p:cxnSp>
        <p:nvCxnSpPr>
          <p:cNvPr id="5" name="Straight Arrow Connector 4"/>
          <p:cNvCxnSpPr/>
          <p:nvPr/>
        </p:nvCxnSpPr>
        <p:spPr>
          <a:xfrm flipV="1">
            <a:off x="1753762" y="4746811"/>
            <a:ext cx="562494" cy="7862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6653772" y="4861519"/>
            <a:ext cx="1145495" cy="1147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55603" y="3914993"/>
            <a:ext cx="1894572" cy="2308324"/>
          </a:xfrm>
          <a:prstGeom prst="rect">
            <a:avLst/>
          </a:prstGeom>
          <a:solidFill>
            <a:schemeClr val="bg1">
              <a:lumMod val="95000"/>
            </a:schemeClr>
          </a:solidFill>
        </p:spPr>
        <p:txBody>
          <a:bodyPr wrap="square" rtlCol="0">
            <a:spAutoFit/>
          </a:bodyPr>
          <a:lstStyle/>
          <a:p>
            <a:r>
              <a:rPr lang="en-GB" sz="1600" dirty="0">
                <a:latin typeface="Arial" panose="020B0604020202020204" pitchFamily="34" charset="0"/>
                <a:cs typeface="Arial" panose="020B0604020202020204" pitchFamily="34" charset="0"/>
              </a:rPr>
              <a:t>This is the first time Muharem has drawn the light as a continuous line. It also shows clearly how it is reflected off the surface at a single point</a:t>
            </a:r>
          </a:p>
        </p:txBody>
      </p:sp>
      <p:sp>
        <p:nvSpPr>
          <p:cNvPr id="10" name="TextBox 9"/>
          <p:cNvSpPr txBox="1"/>
          <p:nvPr/>
        </p:nvSpPr>
        <p:spPr>
          <a:xfrm>
            <a:off x="91599" y="1063192"/>
            <a:ext cx="1567843" cy="2554545"/>
          </a:xfrm>
          <a:prstGeom prst="rect">
            <a:avLst/>
          </a:prstGeom>
          <a:noFill/>
        </p:spPr>
        <p:txBody>
          <a:bodyPr wrap="square" rtlCol="0">
            <a:spAutoFit/>
          </a:bodyPr>
          <a:lstStyle/>
          <a:p>
            <a:r>
              <a:rPr lang="en-GB" sz="1600" dirty="0">
                <a:solidFill>
                  <a:srgbClr val="FF0000"/>
                </a:solidFill>
                <a:latin typeface="Arial" panose="020B0604020202020204" pitchFamily="34" charset="0"/>
                <a:cs typeface="Arial" panose="020B0604020202020204" pitchFamily="34" charset="0"/>
              </a:rPr>
              <a:t>Through practical enquiry Muharem has used his observations as evidence for light travelling in a straight line.</a:t>
            </a:r>
          </a:p>
        </p:txBody>
      </p:sp>
      <p:cxnSp>
        <p:nvCxnSpPr>
          <p:cNvPr id="15" name="Straight Arrow Connector 14"/>
          <p:cNvCxnSpPr/>
          <p:nvPr/>
        </p:nvCxnSpPr>
        <p:spPr>
          <a:xfrm flipH="1">
            <a:off x="5456104" y="3349915"/>
            <a:ext cx="380694" cy="6024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40707" y="2971497"/>
            <a:ext cx="1769968" cy="584775"/>
          </a:xfrm>
          <a:prstGeom prst="rect">
            <a:avLst/>
          </a:prstGeom>
          <a:solidFill>
            <a:schemeClr val="bg1">
              <a:lumMod val="85000"/>
            </a:schemeClr>
          </a:solidFill>
        </p:spPr>
        <p:txBody>
          <a:bodyPr wrap="square" rtlCol="0">
            <a:spAutoFit/>
          </a:bodyPr>
          <a:lstStyle/>
          <a:p>
            <a:r>
              <a:rPr lang="en-GB" sz="1600" dirty="0">
                <a:latin typeface="Arial" panose="020B0604020202020204" pitchFamily="34" charset="0"/>
                <a:cs typeface="Arial" panose="020B0604020202020204" pitchFamily="34" charset="0"/>
              </a:rPr>
              <a:t>Key vocabulary: reflected</a:t>
            </a:r>
          </a:p>
        </p:txBody>
      </p:sp>
      <p:sp>
        <p:nvSpPr>
          <p:cNvPr id="18" name="TextBox 17"/>
          <p:cNvSpPr txBox="1"/>
          <p:nvPr/>
        </p:nvSpPr>
        <p:spPr>
          <a:xfrm>
            <a:off x="1" y="80244"/>
            <a:ext cx="6304149" cy="1077218"/>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Using a hose pipe and a mirror to show that light travels in a straight line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recognise that light appears to travel in straight lines </a:t>
            </a:r>
          </a:p>
          <a:p>
            <a:endParaRPr lang="en-GB" sz="1600" b="1" dirty="0">
              <a:latin typeface="Arial" panose="020B0604020202020204" pitchFamily="34" charset="0"/>
              <a:cs typeface="Arial" panose="020B0604020202020204" pitchFamily="34" charset="0"/>
            </a:endParaRPr>
          </a:p>
        </p:txBody>
      </p:sp>
      <p:sp>
        <p:nvSpPr>
          <p:cNvPr id="11" name="TextBox 10"/>
          <p:cNvSpPr txBox="1"/>
          <p:nvPr/>
        </p:nvSpPr>
        <p:spPr>
          <a:xfrm>
            <a:off x="7939585" y="971138"/>
            <a:ext cx="1774209" cy="255454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The children explore using lasers and mirrors. This allows them to see clearly that the light travels in straight lines and is reflected off the mirror.</a:t>
            </a:r>
          </a:p>
        </p:txBody>
      </p:sp>
      <p:sp>
        <p:nvSpPr>
          <p:cNvPr id="3" name="Slide Number Placeholder 2"/>
          <p:cNvSpPr>
            <a:spLocks noGrp="1"/>
          </p:cNvSpPr>
          <p:nvPr>
            <p:ph type="sldNum" sz="quarter" idx="12"/>
          </p:nvPr>
        </p:nvSpPr>
        <p:spPr/>
        <p:txBody>
          <a:bodyPr/>
          <a:lstStyle/>
          <a:p>
            <a:fld id="{EF662B17-29F0-4377-BAFC-EA6EE1B34AEA}" type="slidenum">
              <a:rPr lang="en-GB" sz="1100" smtClean="0">
                <a:latin typeface="Arial" panose="020B0604020202020204" pitchFamily="34" charset="0"/>
                <a:cs typeface="Arial" panose="020B0604020202020204" pitchFamily="34" charset="0"/>
              </a:rPr>
              <a:pPr/>
              <a:t>13</a:t>
            </a:fld>
            <a:endParaRPr lang="en-GB"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351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rot="10800000">
            <a:off x="2780520" y="753035"/>
            <a:ext cx="6402480" cy="4961965"/>
          </a:xfrm>
          <a:prstGeom prst="rect">
            <a:avLst/>
          </a:prstGeom>
        </p:spPr>
      </p:pic>
      <p:cxnSp>
        <p:nvCxnSpPr>
          <p:cNvPr id="3" name="Straight Arrow Connector 2"/>
          <p:cNvCxnSpPr/>
          <p:nvPr/>
        </p:nvCxnSpPr>
        <p:spPr>
          <a:xfrm flipH="1" flipV="1">
            <a:off x="6575662" y="1748118"/>
            <a:ext cx="1064063" cy="4138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85802" y="488295"/>
            <a:ext cx="2012196" cy="3539430"/>
          </a:xfrm>
          <a:prstGeom prst="rect">
            <a:avLst/>
          </a:prstGeom>
          <a:solidFill>
            <a:schemeClr val="bg1">
              <a:lumMod val="95000"/>
            </a:schemeClr>
          </a:solidFill>
        </p:spPr>
        <p:txBody>
          <a:bodyPr wrap="square" rtlCol="0">
            <a:spAutoFit/>
          </a:bodyPr>
          <a:lstStyle/>
          <a:p>
            <a:r>
              <a:rPr lang="en-GB" sz="1600" dirty="0">
                <a:latin typeface="Arial" panose="020B0604020202020204" pitchFamily="34" charset="0"/>
                <a:cs typeface="Arial" panose="020B0604020202020204" pitchFamily="34" charset="0"/>
              </a:rPr>
              <a:t>Again. Muharem is drawing the light as a continuous straight line reflecting off the surface at a single point, now with an arrow to indicate direction.</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He still feels the need to add additional arrows around the outside.</a:t>
            </a:r>
          </a:p>
        </p:txBody>
      </p:sp>
      <p:cxnSp>
        <p:nvCxnSpPr>
          <p:cNvPr id="6" name="Straight Arrow Connector 5"/>
          <p:cNvCxnSpPr/>
          <p:nvPr/>
        </p:nvCxnSpPr>
        <p:spPr>
          <a:xfrm flipH="1" flipV="1">
            <a:off x="6719330" y="2661956"/>
            <a:ext cx="966472" cy="12813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84936" y="5970494"/>
            <a:ext cx="1890152" cy="584775"/>
          </a:xfrm>
          <a:prstGeom prst="rect">
            <a:avLst/>
          </a:prstGeom>
          <a:solidFill>
            <a:schemeClr val="bg1">
              <a:lumMod val="95000"/>
            </a:schemeClr>
          </a:solidFill>
        </p:spPr>
        <p:txBody>
          <a:bodyPr wrap="square" rtlCol="0">
            <a:spAutoFit/>
          </a:bodyPr>
          <a:lstStyle/>
          <a:p>
            <a:r>
              <a:rPr lang="en-GB" sz="1600" dirty="0">
                <a:latin typeface="Arial" panose="020B0604020202020204" pitchFamily="34" charset="0"/>
                <a:cs typeface="Arial" panose="020B0604020202020204" pitchFamily="34" charset="0"/>
              </a:rPr>
              <a:t>Key vocabulary: reflect</a:t>
            </a:r>
          </a:p>
        </p:txBody>
      </p:sp>
      <p:cxnSp>
        <p:nvCxnSpPr>
          <p:cNvPr id="12" name="Straight Arrow Connector 11"/>
          <p:cNvCxnSpPr/>
          <p:nvPr/>
        </p:nvCxnSpPr>
        <p:spPr>
          <a:xfrm flipV="1">
            <a:off x="4812708" y="5449216"/>
            <a:ext cx="134290" cy="5212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80244"/>
            <a:ext cx="9744075" cy="86177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Using mirrors to show that light travels in a straight line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recognise that light appears to travel in straight lines </a:t>
            </a:r>
          </a:p>
          <a:p>
            <a:r>
              <a:rPr lang="en-GB" sz="1600" b="1" dirty="0">
                <a:latin typeface="Arial" panose="020B0604020202020204" pitchFamily="34" charset="0"/>
                <a:cs typeface="Arial" panose="020B0604020202020204" pitchFamily="34" charset="0"/>
              </a:rPr>
              <a:t> </a:t>
            </a:r>
          </a:p>
        </p:txBody>
      </p:sp>
      <p:sp>
        <p:nvSpPr>
          <p:cNvPr id="4" name="TextBox 3"/>
          <p:cNvSpPr txBox="1"/>
          <p:nvPr/>
        </p:nvSpPr>
        <p:spPr>
          <a:xfrm>
            <a:off x="143508" y="3733687"/>
            <a:ext cx="2476500" cy="2308324"/>
          </a:xfrm>
          <a:prstGeom prst="rect">
            <a:avLst/>
          </a:prstGeom>
          <a:noFill/>
        </p:spPr>
        <p:txBody>
          <a:bodyPr wrap="square" rtlCol="0">
            <a:spAutoFit/>
          </a:bodyPr>
          <a:lstStyle/>
          <a:p>
            <a:r>
              <a:rPr lang="en-GB" sz="1600" dirty="0" err="1">
                <a:solidFill>
                  <a:srgbClr val="FF0000"/>
                </a:solidFill>
                <a:latin typeface="Arial" panose="020B0604020202020204" pitchFamily="34" charset="0"/>
                <a:cs typeface="Arial" panose="020B0604020202020204" pitchFamily="34" charset="0"/>
              </a:rPr>
              <a:t>Muharem</a:t>
            </a:r>
            <a:r>
              <a:rPr lang="en-GB" sz="1600" dirty="0">
                <a:solidFill>
                  <a:srgbClr val="FF0000"/>
                </a:solidFill>
                <a:latin typeface="Arial" panose="020B0604020202020204" pitchFamily="34" charset="0"/>
                <a:cs typeface="Arial" panose="020B0604020202020204" pitchFamily="34" charset="0"/>
              </a:rPr>
              <a:t> knows that because light travels in a straight line he can reflect light in a predictable direction using mirrors. He is securely demonstrating that light travels in straight lines.</a:t>
            </a:r>
          </a:p>
        </p:txBody>
      </p:sp>
      <p:sp>
        <p:nvSpPr>
          <p:cNvPr id="7" name="TextBox 6"/>
          <p:cNvSpPr txBox="1"/>
          <p:nvPr/>
        </p:nvSpPr>
        <p:spPr>
          <a:xfrm>
            <a:off x="210688" y="1424953"/>
            <a:ext cx="2347677" cy="1323439"/>
          </a:xfrm>
          <a:prstGeom prst="rect">
            <a:avLst/>
          </a:prstGeom>
          <a:noFill/>
        </p:spPr>
        <p:txBody>
          <a:bodyPr wrap="square" rtlCol="0">
            <a:spAutoFit/>
          </a:bodyPr>
          <a:lstStyle/>
          <a:p>
            <a:r>
              <a:rPr lang="en-GB" sz="1600" dirty="0">
                <a:solidFill>
                  <a:srgbClr val="00B050"/>
                </a:solidFill>
                <a:latin typeface="Arial" panose="020B0604020202020204" pitchFamily="34" charset="0"/>
                <a:cs typeface="Arial" panose="020B0604020202020204" pitchFamily="34" charset="0"/>
              </a:rPr>
              <a:t>The teacher needs to have a conversation with </a:t>
            </a:r>
            <a:r>
              <a:rPr lang="en-GB" sz="1600" dirty="0" err="1">
                <a:solidFill>
                  <a:srgbClr val="00B050"/>
                </a:solidFill>
                <a:latin typeface="Arial" panose="020B0604020202020204" pitchFamily="34" charset="0"/>
                <a:cs typeface="Arial" panose="020B0604020202020204" pitchFamily="34" charset="0"/>
              </a:rPr>
              <a:t>Muharem</a:t>
            </a:r>
            <a:r>
              <a:rPr lang="en-GB" sz="1600" dirty="0">
                <a:solidFill>
                  <a:srgbClr val="00B050"/>
                </a:solidFill>
                <a:latin typeface="Arial" panose="020B0604020202020204" pitchFamily="34" charset="0"/>
                <a:cs typeface="Arial" panose="020B0604020202020204" pitchFamily="34" charset="0"/>
              </a:rPr>
              <a:t> to find out why he is adding the extra arrows.</a:t>
            </a:r>
          </a:p>
        </p:txBody>
      </p:sp>
      <p:sp>
        <p:nvSpPr>
          <p:cNvPr id="8" name="Slide Number Placeholder 7"/>
          <p:cNvSpPr>
            <a:spLocks noGrp="1"/>
          </p:cNvSpPr>
          <p:nvPr>
            <p:ph type="sldNum" sz="quarter" idx="12"/>
          </p:nvPr>
        </p:nvSpPr>
        <p:spPr/>
        <p:txBody>
          <a:bodyPr/>
          <a:lstStyle/>
          <a:p>
            <a:fld id="{EF662B17-29F0-4377-BAFC-EA6EE1B34AEA}" type="slidenum">
              <a:rPr lang="en-GB" sz="1100" smtClean="0">
                <a:latin typeface="Arial" panose="020B0604020202020204" pitchFamily="34" charset="0"/>
                <a:cs typeface="Arial" panose="020B0604020202020204" pitchFamily="34" charset="0"/>
              </a:rPr>
              <a:pPr/>
              <a:t>14</a:t>
            </a:fld>
            <a:endParaRPr lang="en-GB"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475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126093" y="2485859"/>
            <a:ext cx="5932674" cy="1709973"/>
          </a:xfrm>
          <a:prstGeom prst="rect">
            <a:avLst/>
          </a:prstGeom>
        </p:spPr>
      </p:pic>
      <p:sp>
        <p:nvSpPr>
          <p:cNvPr id="4" name="TextBox 3"/>
          <p:cNvSpPr txBox="1"/>
          <p:nvPr/>
        </p:nvSpPr>
        <p:spPr>
          <a:xfrm>
            <a:off x="994242" y="5411584"/>
            <a:ext cx="2687731" cy="923330"/>
          </a:xfrm>
          <a:prstGeom prst="rect">
            <a:avLst/>
          </a:prstGeom>
          <a:solidFill>
            <a:schemeClr val="bg1">
              <a:lumMod val="95000"/>
            </a:schemeClr>
          </a:solidFill>
        </p:spPr>
        <p:txBody>
          <a:bodyPr wrap="square" rtlCol="0">
            <a:spAutoFit/>
          </a:bodyPr>
          <a:lstStyle/>
          <a:p>
            <a:r>
              <a:rPr lang="en-GB" dirty="0">
                <a:latin typeface="Arial" panose="020B0604020202020204" pitchFamily="34" charset="0"/>
                <a:cs typeface="Arial" panose="020B0604020202020204" pitchFamily="34" charset="0"/>
              </a:rPr>
              <a:t>Rays of light are drawn coming from the light source to the eye</a:t>
            </a:r>
          </a:p>
        </p:txBody>
      </p:sp>
      <p:sp>
        <p:nvSpPr>
          <p:cNvPr id="5" name="TextBox 4"/>
          <p:cNvSpPr txBox="1"/>
          <p:nvPr/>
        </p:nvSpPr>
        <p:spPr>
          <a:xfrm>
            <a:off x="202623" y="2161307"/>
            <a:ext cx="1593965" cy="2862322"/>
          </a:xfrm>
          <a:prstGeom prst="rect">
            <a:avLst/>
          </a:prstGeom>
          <a:noFill/>
        </p:spPr>
        <p:txBody>
          <a:bodyPr wrap="square" rtlCol="0">
            <a:spAutoFit/>
          </a:bodyPr>
          <a:lstStyle/>
          <a:p>
            <a:r>
              <a:rPr lang="en-GB" dirty="0">
                <a:solidFill>
                  <a:srgbClr val="FF0000"/>
                </a:solidFill>
                <a:latin typeface="Arial" panose="020B0604020202020204" pitchFamily="34" charset="0"/>
                <a:cs typeface="Arial" panose="020B0604020202020204" pitchFamily="34" charset="0"/>
              </a:rPr>
              <a:t>This shows that </a:t>
            </a:r>
            <a:r>
              <a:rPr lang="en-GB" dirty="0" err="1">
                <a:solidFill>
                  <a:srgbClr val="FF0000"/>
                </a:solidFill>
                <a:latin typeface="Arial" panose="020B0604020202020204" pitchFamily="34" charset="0"/>
                <a:cs typeface="Arial" panose="020B0604020202020204" pitchFamily="34" charset="0"/>
              </a:rPr>
              <a:t>Muharem</a:t>
            </a:r>
            <a:r>
              <a:rPr lang="en-GB" dirty="0">
                <a:solidFill>
                  <a:srgbClr val="FF0000"/>
                </a:solidFill>
                <a:latin typeface="Arial" panose="020B0604020202020204" pitchFamily="34" charset="0"/>
                <a:cs typeface="Arial" panose="020B0604020202020204" pitchFamily="34" charset="0"/>
              </a:rPr>
              <a:t> understands that we see a light source because light  travels from it in a straight line into our eyes.</a:t>
            </a:r>
          </a:p>
        </p:txBody>
      </p:sp>
      <p:sp>
        <p:nvSpPr>
          <p:cNvPr id="6" name="TextBox 5"/>
          <p:cNvSpPr txBox="1"/>
          <p:nvPr/>
        </p:nvSpPr>
        <p:spPr>
          <a:xfrm>
            <a:off x="0" y="296002"/>
            <a:ext cx="9752907" cy="120032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Assessment activity - How do you think we see light sources?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use the idea that light travels in straight lines to explain that objects are seen because they give out [or reflect] light into the eye </a:t>
            </a:r>
          </a:p>
          <a:p>
            <a:r>
              <a:rPr lang="en-GB" b="1" dirty="0">
                <a:latin typeface="Arial" panose="020B0604020202020204" pitchFamily="34" charset="0"/>
                <a:cs typeface="Arial" panose="020B0604020202020204" pitchFamily="34" charset="0"/>
              </a:rPr>
              <a:t> </a:t>
            </a:r>
          </a:p>
        </p:txBody>
      </p:sp>
      <p:sp>
        <p:nvSpPr>
          <p:cNvPr id="7" name="TextBox 6"/>
          <p:cNvSpPr txBox="1"/>
          <p:nvPr/>
        </p:nvSpPr>
        <p:spPr>
          <a:xfrm>
            <a:off x="4700847" y="4469631"/>
            <a:ext cx="4025439" cy="1754326"/>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children were shown a light source (a candle) and asked to draw how they think they see light sources using their learning about light and how it travels. </a:t>
            </a:r>
            <a:r>
              <a:rPr lang="en-GB" dirty="0" err="1">
                <a:latin typeface="Arial" panose="020B0604020202020204" pitchFamily="34" charset="0"/>
                <a:cs typeface="Arial" panose="020B0604020202020204" pitchFamily="34" charset="0"/>
              </a:rPr>
              <a:t>Muharem</a:t>
            </a:r>
            <a:r>
              <a:rPr lang="en-GB" dirty="0">
                <a:latin typeface="Arial" panose="020B0604020202020204" pitchFamily="34" charset="0"/>
                <a:cs typeface="Arial" panose="020B0604020202020204" pitchFamily="34" charset="0"/>
              </a:rPr>
              <a:t> chose to use the sun as his light source.</a:t>
            </a:r>
          </a:p>
        </p:txBody>
      </p:sp>
      <p:cxnSp>
        <p:nvCxnSpPr>
          <p:cNvPr id="8" name="Straight Arrow Connector 7"/>
          <p:cNvCxnSpPr/>
          <p:nvPr/>
        </p:nvCxnSpPr>
        <p:spPr>
          <a:xfrm flipV="1">
            <a:off x="2716757" y="3767021"/>
            <a:ext cx="810871" cy="16445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EF662B17-29F0-4377-BAFC-EA6EE1B34AEA}" type="slidenum">
              <a:rPr lang="en-GB" smtClean="0">
                <a:latin typeface="Arial" panose="020B0604020202020204" pitchFamily="34" charset="0"/>
                <a:cs typeface="Arial" panose="020B0604020202020204" pitchFamily="34" charset="0"/>
              </a:rPr>
              <a:pPr/>
              <a:t>15</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8801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3052737" y="766906"/>
            <a:ext cx="5746937" cy="5916706"/>
          </a:xfrm>
          <a:prstGeom prst="rect">
            <a:avLst/>
          </a:prstGeom>
          <a:solidFill>
            <a:schemeClr val="bg1">
              <a:lumMod val="95000"/>
            </a:schemeClr>
          </a:solidFill>
        </p:spPr>
      </p:pic>
      <p:sp>
        <p:nvSpPr>
          <p:cNvPr id="3" name="TextBox 2"/>
          <p:cNvSpPr txBox="1"/>
          <p:nvPr/>
        </p:nvSpPr>
        <p:spPr>
          <a:xfrm>
            <a:off x="0" y="66798"/>
            <a:ext cx="9906000" cy="1107996"/>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Exploring how we see non light sources using a black cylinder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use the idea that light travels in straight lines to explain that objects are seen because they give out or reflect light into the eye</a:t>
            </a:r>
            <a:endParaRPr lang="en-GB" sz="1600" b="1" dirty="0">
              <a:latin typeface="Arial" panose="020B0604020202020204" pitchFamily="34" charset="0"/>
              <a:cs typeface="Arial" panose="020B0604020202020204" pitchFamily="34" charset="0"/>
            </a:endParaRPr>
          </a:p>
          <a:p>
            <a:endParaRPr lang="en-GB" sz="1600" b="1" dirty="0">
              <a:latin typeface="Arial" panose="020B0604020202020204" pitchFamily="34" charset="0"/>
              <a:cs typeface="Arial" panose="020B0604020202020204" pitchFamily="34" charset="0"/>
            </a:endParaRPr>
          </a:p>
        </p:txBody>
      </p:sp>
      <p:sp>
        <p:nvSpPr>
          <p:cNvPr id="4" name="TextBox 3"/>
          <p:cNvSpPr txBox="1"/>
          <p:nvPr/>
        </p:nvSpPr>
        <p:spPr>
          <a:xfrm>
            <a:off x="7806083" y="1941483"/>
            <a:ext cx="1933855" cy="2062103"/>
          </a:xfrm>
          <a:prstGeom prst="rect">
            <a:avLst/>
          </a:prstGeom>
          <a:solidFill>
            <a:schemeClr val="bg1">
              <a:lumMod val="95000"/>
            </a:schemeClr>
          </a:solidFill>
        </p:spPr>
        <p:txBody>
          <a:bodyPr wrap="square" rtlCol="0">
            <a:spAutoFit/>
          </a:bodyPr>
          <a:lstStyle/>
          <a:p>
            <a:r>
              <a:rPr lang="en-GB" sz="1600" dirty="0">
                <a:latin typeface="Arial" panose="020B0604020202020204" pitchFamily="34" charset="0"/>
                <a:cs typeface="Arial" panose="020B0604020202020204" pitchFamily="34" charset="0"/>
              </a:rPr>
              <a:t>Muharem’s diagram now shows only one continuous straight line for the light which is reflected on a surface at a point.</a:t>
            </a:r>
          </a:p>
        </p:txBody>
      </p:sp>
      <p:cxnSp>
        <p:nvCxnSpPr>
          <p:cNvPr id="5" name="Straight Arrow Connector 4"/>
          <p:cNvCxnSpPr/>
          <p:nvPr/>
        </p:nvCxnSpPr>
        <p:spPr>
          <a:xfrm flipV="1">
            <a:off x="2291137" y="1981921"/>
            <a:ext cx="1273919" cy="17475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62320" y="4778370"/>
            <a:ext cx="2665879" cy="584775"/>
          </a:xfrm>
          <a:prstGeom prst="rect">
            <a:avLst/>
          </a:prstGeom>
          <a:solidFill>
            <a:schemeClr val="bg1">
              <a:lumMod val="95000"/>
            </a:schemeClr>
          </a:solidFill>
        </p:spPr>
        <p:txBody>
          <a:bodyPr wrap="square" rtlCol="0">
            <a:spAutoFit/>
          </a:bodyPr>
          <a:lstStyle/>
          <a:p>
            <a:r>
              <a:rPr lang="en-GB" sz="1600" dirty="0">
                <a:latin typeface="Arial" panose="020B0604020202020204" pitchFamily="34" charset="0"/>
                <a:cs typeface="Arial" panose="020B0604020202020204" pitchFamily="34" charset="0"/>
              </a:rPr>
              <a:t>Key vocabulary: light sources, reflect</a:t>
            </a:r>
          </a:p>
        </p:txBody>
      </p:sp>
      <p:cxnSp>
        <p:nvCxnSpPr>
          <p:cNvPr id="8" name="Straight Arrow Connector 7"/>
          <p:cNvCxnSpPr/>
          <p:nvPr/>
        </p:nvCxnSpPr>
        <p:spPr>
          <a:xfrm flipH="1" flipV="1">
            <a:off x="6865359" y="4481477"/>
            <a:ext cx="229900" cy="3482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153862" y="5424701"/>
            <a:ext cx="148193" cy="3995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3290" y="1147158"/>
            <a:ext cx="2527443" cy="2893100"/>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The children were given a black cylinder to look into with the base on the table. They could see nothing inside. When they shone a torch in a small hole on the side they could see the table.</a:t>
            </a:r>
          </a:p>
          <a:p>
            <a:endParaRPr lang="en-GB" sz="1600" dirty="0">
              <a:solidFill>
                <a:schemeClr val="accent6"/>
              </a:solidFill>
              <a:latin typeface="Arial" panose="020B0604020202020204" pitchFamily="34" charset="0"/>
              <a:cs typeface="Arial" panose="020B0604020202020204" pitchFamily="34" charset="0"/>
            </a:endParaRPr>
          </a:p>
          <a:p>
            <a:r>
              <a:rPr lang="en-GB" sz="1600" dirty="0">
                <a:solidFill>
                  <a:srgbClr val="00B050"/>
                </a:solidFill>
                <a:latin typeface="Arial" panose="020B0604020202020204" pitchFamily="34" charset="0"/>
                <a:cs typeface="Arial" panose="020B0604020202020204" pitchFamily="34" charset="0"/>
              </a:rPr>
              <a:t>T: What is this arrow?</a:t>
            </a:r>
          </a:p>
          <a:p>
            <a:r>
              <a:rPr lang="en-GB" sz="1600" dirty="0">
                <a:solidFill>
                  <a:srgbClr val="00B050"/>
                </a:solidFill>
                <a:latin typeface="Arial" panose="020B0604020202020204" pitchFamily="34" charset="0"/>
                <a:cs typeface="Arial" panose="020B0604020202020204" pitchFamily="34" charset="0"/>
              </a:rPr>
              <a:t>M: Me, looking.</a:t>
            </a:r>
          </a:p>
        </p:txBody>
      </p:sp>
      <p:sp>
        <p:nvSpPr>
          <p:cNvPr id="15" name="TextBox 14"/>
          <p:cNvSpPr txBox="1"/>
          <p:nvPr/>
        </p:nvSpPr>
        <p:spPr>
          <a:xfrm>
            <a:off x="143838" y="4457612"/>
            <a:ext cx="2589088" cy="2062103"/>
          </a:xfrm>
          <a:prstGeom prst="rect">
            <a:avLst/>
          </a:prstGeom>
          <a:noFill/>
        </p:spPr>
        <p:txBody>
          <a:bodyPr wrap="square" rtlCol="0">
            <a:spAutoFit/>
          </a:bodyPr>
          <a:lstStyle/>
          <a:p>
            <a:r>
              <a:rPr lang="en-GB" sz="1600" dirty="0">
                <a:solidFill>
                  <a:srgbClr val="FF0000"/>
                </a:solidFill>
                <a:latin typeface="Arial" panose="020B0604020202020204" pitchFamily="34" charset="0"/>
                <a:cs typeface="Arial" panose="020B0604020202020204" pitchFamily="34" charset="0"/>
              </a:rPr>
              <a:t>The right hand diagram again demonstrates that Muharem understands that light travels in a straight line and is reflected from surfaces into the eye so he can see them.</a:t>
            </a:r>
          </a:p>
        </p:txBody>
      </p:sp>
      <p:sp>
        <p:nvSpPr>
          <p:cNvPr id="9" name="Slide Number Placeholder 8"/>
          <p:cNvSpPr>
            <a:spLocks noGrp="1"/>
          </p:cNvSpPr>
          <p:nvPr>
            <p:ph type="sldNum" sz="quarter" idx="12"/>
          </p:nvPr>
        </p:nvSpPr>
        <p:spPr/>
        <p:txBody>
          <a:bodyPr/>
          <a:lstStyle/>
          <a:p>
            <a:fld id="{EF662B17-29F0-4377-BAFC-EA6EE1B34AEA}" type="slidenum">
              <a:rPr lang="en-GB" sz="1100" smtClean="0">
                <a:latin typeface="Arial" panose="020B0604020202020204" pitchFamily="34" charset="0"/>
                <a:cs typeface="Arial" panose="020B0604020202020204" pitchFamily="34" charset="0"/>
              </a:rPr>
              <a:pPr/>
              <a:t>16</a:t>
            </a:fld>
            <a:endParaRPr lang="en-GB"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341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994" y="1459040"/>
            <a:ext cx="4068964" cy="5289654"/>
          </a:xfrm>
          <a:prstGeom prst="rect">
            <a:avLst/>
          </a:prstGeom>
          <a:noFill/>
          <a:ln>
            <a:noFill/>
          </a:ln>
        </p:spPr>
      </p:pic>
      <p:sp>
        <p:nvSpPr>
          <p:cNvPr id="3" name="TextBox 2"/>
          <p:cNvSpPr txBox="1"/>
          <p:nvPr/>
        </p:nvSpPr>
        <p:spPr>
          <a:xfrm>
            <a:off x="7171389" y="3213812"/>
            <a:ext cx="2436440" cy="646331"/>
          </a:xfrm>
          <a:prstGeom prst="rect">
            <a:avLst/>
          </a:prstGeom>
          <a:solidFill>
            <a:schemeClr val="bg1">
              <a:lumMod val="95000"/>
            </a:schemeClr>
          </a:solidFill>
        </p:spPr>
        <p:txBody>
          <a:bodyPr wrap="square" rtlCol="0">
            <a:spAutoFit/>
          </a:bodyPr>
          <a:lstStyle/>
          <a:p>
            <a:r>
              <a:rPr lang="en-GB" dirty="0"/>
              <a:t>Key vocabulary: light source and light rays</a:t>
            </a:r>
          </a:p>
        </p:txBody>
      </p:sp>
      <p:cxnSp>
        <p:nvCxnSpPr>
          <p:cNvPr id="4" name="Straight Arrow Connector 3"/>
          <p:cNvCxnSpPr/>
          <p:nvPr/>
        </p:nvCxnSpPr>
        <p:spPr>
          <a:xfrm flipH="1" flipV="1">
            <a:off x="5986011" y="3185604"/>
            <a:ext cx="1205900" cy="1843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6380252" y="3781546"/>
            <a:ext cx="801413" cy="1637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284378" y="4163371"/>
            <a:ext cx="2370884" cy="2585323"/>
          </a:xfrm>
          <a:prstGeom prst="rect">
            <a:avLst/>
          </a:prstGeom>
          <a:solidFill>
            <a:schemeClr val="bg1">
              <a:lumMod val="95000"/>
            </a:schemeClr>
          </a:solidFill>
        </p:spPr>
        <p:txBody>
          <a:bodyPr wrap="square" rtlCol="0">
            <a:spAutoFit/>
          </a:bodyPr>
          <a:lstStyle/>
          <a:p>
            <a:r>
              <a:rPr lang="en-GB" dirty="0"/>
              <a:t>The lines are not continuous here but when asked he stated that he couldn’t join them on the computer. He has however demonstrated this more than once in his own drawings</a:t>
            </a:r>
          </a:p>
        </p:txBody>
      </p:sp>
      <p:sp>
        <p:nvSpPr>
          <p:cNvPr id="9" name="TextBox 8"/>
          <p:cNvSpPr txBox="1"/>
          <p:nvPr/>
        </p:nvSpPr>
        <p:spPr>
          <a:xfrm>
            <a:off x="0" y="5624678"/>
            <a:ext cx="2640388" cy="923330"/>
          </a:xfrm>
          <a:prstGeom prst="rect">
            <a:avLst/>
          </a:prstGeom>
          <a:solidFill>
            <a:schemeClr val="bg1">
              <a:lumMod val="95000"/>
            </a:schemeClr>
          </a:solidFill>
        </p:spPr>
        <p:txBody>
          <a:bodyPr wrap="square" rtlCol="0">
            <a:spAutoFit/>
          </a:bodyPr>
          <a:lstStyle/>
          <a:p>
            <a:r>
              <a:rPr lang="en-GB" dirty="0"/>
              <a:t>Additional learning beyond the KS2 curriculum</a:t>
            </a:r>
          </a:p>
        </p:txBody>
      </p:sp>
      <p:cxnSp>
        <p:nvCxnSpPr>
          <p:cNvPr id="10" name="Straight Arrow Connector 9"/>
          <p:cNvCxnSpPr/>
          <p:nvPr/>
        </p:nvCxnSpPr>
        <p:spPr>
          <a:xfrm flipV="1">
            <a:off x="2630184" y="6128996"/>
            <a:ext cx="412919" cy="971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030932" y="4613098"/>
            <a:ext cx="1253446" cy="6061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66797"/>
            <a:ext cx="9906000" cy="1754326"/>
          </a:xfrm>
          <a:prstGeom prst="rect">
            <a:avLst/>
          </a:prstGeom>
          <a:noFill/>
        </p:spPr>
        <p:txBody>
          <a:bodyPr wrap="square" rtlCol="0">
            <a:spAutoFit/>
          </a:bodyPr>
          <a:lstStyle/>
          <a:p>
            <a:r>
              <a:rPr lang="en-GB" b="1" dirty="0"/>
              <a:t>Consolidating and assessing learning in a piece of writing linked to ICT</a:t>
            </a:r>
          </a:p>
          <a:p>
            <a:pPr marL="285750" indent="-285750">
              <a:buFont typeface="Arial" panose="020B0604020202020204" pitchFamily="34" charset="0"/>
              <a:buChar char="•"/>
            </a:pPr>
            <a:r>
              <a:rPr lang="en-GB" dirty="0"/>
              <a:t>use the idea that light travels in straight lines to explain that objects are seen because they give out or reflect light into the eye </a:t>
            </a:r>
          </a:p>
          <a:p>
            <a:pPr marL="285750" indent="-285750">
              <a:buFont typeface="Arial" panose="020B0604020202020204" pitchFamily="34" charset="0"/>
              <a:buChar char="•"/>
            </a:pPr>
            <a:r>
              <a:rPr lang="en-GB" dirty="0"/>
              <a:t>explain that we see things because light travels from light sources to our eyes or from light sources to objects and then to our eyes </a:t>
            </a:r>
          </a:p>
          <a:p>
            <a:endParaRPr lang="en-GB" b="1" dirty="0"/>
          </a:p>
        </p:txBody>
      </p:sp>
      <p:sp>
        <p:nvSpPr>
          <p:cNvPr id="16" name="TextBox 15"/>
          <p:cNvSpPr txBox="1"/>
          <p:nvPr/>
        </p:nvSpPr>
        <p:spPr>
          <a:xfrm>
            <a:off x="98332" y="1868324"/>
            <a:ext cx="2589399" cy="1477328"/>
          </a:xfrm>
          <a:prstGeom prst="rect">
            <a:avLst/>
          </a:prstGeom>
          <a:noFill/>
        </p:spPr>
        <p:txBody>
          <a:bodyPr wrap="square" rtlCol="0">
            <a:spAutoFit/>
          </a:bodyPr>
          <a:lstStyle/>
          <a:p>
            <a:r>
              <a:rPr lang="en-GB" dirty="0">
                <a:solidFill>
                  <a:srgbClr val="FF0000"/>
                </a:solidFill>
              </a:rPr>
              <a:t>Muharem expressed clearly in words and diagrams how we see light sources and non light sources.</a:t>
            </a:r>
          </a:p>
        </p:txBody>
      </p:sp>
      <p:sp>
        <p:nvSpPr>
          <p:cNvPr id="6" name="Slide Number Placeholder 5"/>
          <p:cNvSpPr>
            <a:spLocks noGrp="1"/>
          </p:cNvSpPr>
          <p:nvPr>
            <p:ph type="sldNum" sz="quarter" idx="12"/>
          </p:nvPr>
        </p:nvSpPr>
        <p:spPr/>
        <p:txBody>
          <a:bodyPr/>
          <a:lstStyle/>
          <a:p>
            <a:fld id="{EF662B17-29F0-4377-BAFC-EA6EE1B34AEA}" type="slidenum">
              <a:rPr lang="en-GB" smtClean="0"/>
              <a:pPr/>
              <a:t>17</a:t>
            </a:fld>
            <a:endParaRPr lang="en-GB"/>
          </a:p>
        </p:txBody>
      </p:sp>
    </p:spTree>
    <p:extLst>
      <p:ext uri="{BB962C8B-B14F-4D97-AF65-F5344CB8AC3E}">
        <p14:creationId xmlns:p14="http://schemas.microsoft.com/office/powerpoint/2010/main" val="2074521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stretch>
            <a:fillRect/>
          </a:stretch>
        </p:blipFill>
        <p:spPr>
          <a:xfrm>
            <a:off x="2097286" y="1229479"/>
            <a:ext cx="7808714" cy="5199897"/>
          </a:xfrm>
          <a:prstGeom prst="rect">
            <a:avLst/>
          </a:prstGeom>
        </p:spPr>
      </p:pic>
      <p:sp>
        <p:nvSpPr>
          <p:cNvPr id="3" name="TextBox 2"/>
          <p:cNvSpPr txBox="1"/>
          <p:nvPr/>
        </p:nvSpPr>
        <p:spPr>
          <a:xfrm>
            <a:off x="0" y="66797"/>
            <a:ext cx="10041434" cy="1477328"/>
          </a:xfrm>
          <a:prstGeom prst="rect">
            <a:avLst/>
          </a:prstGeom>
          <a:noFill/>
        </p:spPr>
        <p:txBody>
          <a:bodyPr wrap="square" rtlCol="0">
            <a:spAutoFit/>
          </a:bodyPr>
          <a:lstStyle/>
          <a:p>
            <a:r>
              <a:rPr lang="en-GB" b="1" dirty="0"/>
              <a:t>Investigating how shadow size can be changed</a:t>
            </a:r>
          </a:p>
          <a:p>
            <a:pPr marL="285750" indent="-285750">
              <a:buFont typeface="Arial" panose="020B0604020202020204" pitchFamily="34" charset="0"/>
              <a:buChar char="•"/>
            </a:pPr>
            <a:r>
              <a:rPr lang="en-GB" dirty="0"/>
              <a:t>recording data and results of increasing complexity using scientific diagrams and labels, classification keys, tables, scatter graphs, bar and line graphs </a:t>
            </a:r>
          </a:p>
          <a:p>
            <a:r>
              <a:rPr lang="en-GB" dirty="0"/>
              <a:t>	</a:t>
            </a:r>
          </a:p>
          <a:p>
            <a:r>
              <a:rPr lang="en-GB" b="1" dirty="0"/>
              <a:t> </a:t>
            </a:r>
          </a:p>
        </p:txBody>
      </p:sp>
      <p:sp>
        <p:nvSpPr>
          <p:cNvPr id="4" name="TextBox 3"/>
          <p:cNvSpPr txBox="1"/>
          <p:nvPr/>
        </p:nvSpPr>
        <p:spPr>
          <a:xfrm>
            <a:off x="61913" y="1544125"/>
            <a:ext cx="1973461" cy="5078313"/>
          </a:xfrm>
          <a:prstGeom prst="rect">
            <a:avLst/>
          </a:prstGeom>
          <a:noFill/>
        </p:spPr>
        <p:txBody>
          <a:bodyPr wrap="square" rtlCol="0">
            <a:spAutoFit/>
          </a:bodyPr>
          <a:lstStyle/>
          <a:p>
            <a:r>
              <a:rPr lang="en-GB" dirty="0"/>
              <a:t>This activity was planned to provide an opportunity for children to develop their working scientifically skills whilst revisiting changing shadows which was covered in year 3.</a:t>
            </a:r>
          </a:p>
          <a:p>
            <a:r>
              <a:rPr lang="en-GB" dirty="0"/>
              <a:t>The children discussed the Concept Cartoon and decided how to gather evidence to justify their prediction.</a:t>
            </a:r>
          </a:p>
        </p:txBody>
      </p:sp>
      <p:sp>
        <p:nvSpPr>
          <p:cNvPr id="5" name="Slide Number Placeholder 4"/>
          <p:cNvSpPr>
            <a:spLocks noGrp="1"/>
          </p:cNvSpPr>
          <p:nvPr>
            <p:ph type="sldNum" sz="quarter" idx="12"/>
          </p:nvPr>
        </p:nvSpPr>
        <p:spPr/>
        <p:txBody>
          <a:bodyPr/>
          <a:lstStyle/>
          <a:p>
            <a:fld id="{EF662B17-29F0-4377-BAFC-EA6EE1B34AEA}" type="slidenum">
              <a:rPr lang="en-GB" smtClean="0"/>
              <a:pPr/>
              <a:t>18</a:t>
            </a:fld>
            <a:endParaRPr lang="en-GB"/>
          </a:p>
        </p:txBody>
      </p:sp>
    </p:spTree>
    <p:extLst>
      <p:ext uri="{BB962C8B-B14F-4D97-AF65-F5344CB8AC3E}">
        <p14:creationId xmlns:p14="http://schemas.microsoft.com/office/powerpoint/2010/main" val="1036428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rot="16200000">
            <a:off x="528143" y="2027186"/>
            <a:ext cx="4049245" cy="4468626"/>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rot="10800000">
            <a:off x="5528422" y="4316642"/>
            <a:ext cx="4228260" cy="2379991"/>
          </a:xfrm>
          <a:prstGeom prst="rect">
            <a:avLst/>
          </a:prstGeom>
        </p:spPr>
      </p:pic>
      <p:sp>
        <p:nvSpPr>
          <p:cNvPr id="4" name="TextBox 3"/>
          <p:cNvSpPr txBox="1"/>
          <p:nvPr/>
        </p:nvSpPr>
        <p:spPr>
          <a:xfrm>
            <a:off x="5528423" y="3468236"/>
            <a:ext cx="4020670" cy="923330"/>
          </a:xfrm>
          <a:prstGeom prst="rect">
            <a:avLst/>
          </a:prstGeom>
          <a:solidFill>
            <a:schemeClr val="bg1">
              <a:lumMod val="95000"/>
            </a:schemeClr>
          </a:solidFill>
        </p:spPr>
        <p:txBody>
          <a:bodyPr wrap="square" rtlCol="0">
            <a:spAutoFit/>
          </a:bodyPr>
          <a:lstStyle/>
          <a:p>
            <a:r>
              <a:rPr lang="en-GB" dirty="0"/>
              <a:t>Table produced by a different child showing that they chose to measure and record the data in a different way</a:t>
            </a:r>
          </a:p>
        </p:txBody>
      </p:sp>
      <p:sp>
        <p:nvSpPr>
          <p:cNvPr id="6" name="TextBox 5"/>
          <p:cNvSpPr txBox="1"/>
          <p:nvPr/>
        </p:nvSpPr>
        <p:spPr>
          <a:xfrm>
            <a:off x="1" y="66797"/>
            <a:ext cx="6304149" cy="1754326"/>
          </a:xfrm>
          <a:prstGeom prst="rect">
            <a:avLst/>
          </a:prstGeom>
          <a:noFill/>
        </p:spPr>
        <p:txBody>
          <a:bodyPr wrap="square" rtlCol="0">
            <a:spAutoFit/>
          </a:bodyPr>
          <a:lstStyle/>
          <a:p>
            <a:r>
              <a:rPr lang="en-GB" b="1" dirty="0"/>
              <a:t>Investigating how shadow size can be changed</a:t>
            </a:r>
          </a:p>
          <a:p>
            <a:pPr marL="285750" indent="-285750">
              <a:buFont typeface="Arial" panose="020B0604020202020204" pitchFamily="34" charset="0"/>
              <a:buChar char="•"/>
            </a:pPr>
            <a:r>
              <a:rPr lang="en-GB" dirty="0"/>
              <a:t>recording data and results of increasing complexity using scientific diagrams and labels, classification keys, tables, scatter graphs, bar and line graphs </a:t>
            </a:r>
          </a:p>
          <a:p>
            <a:r>
              <a:rPr lang="en-GB" dirty="0"/>
              <a:t>	</a:t>
            </a:r>
          </a:p>
          <a:p>
            <a:r>
              <a:rPr lang="en-GB" b="1" dirty="0"/>
              <a:t> </a:t>
            </a:r>
          </a:p>
        </p:txBody>
      </p:sp>
      <p:sp>
        <p:nvSpPr>
          <p:cNvPr id="7" name="TextBox 6"/>
          <p:cNvSpPr txBox="1"/>
          <p:nvPr/>
        </p:nvSpPr>
        <p:spPr>
          <a:xfrm>
            <a:off x="6595417" y="285269"/>
            <a:ext cx="2980097" cy="3139321"/>
          </a:xfrm>
          <a:prstGeom prst="rect">
            <a:avLst/>
          </a:prstGeom>
          <a:noFill/>
        </p:spPr>
        <p:txBody>
          <a:bodyPr wrap="square" rtlCol="0">
            <a:spAutoFit/>
          </a:bodyPr>
          <a:lstStyle/>
          <a:p>
            <a:r>
              <a:rPr lang="en-GB" dirty="0"/>
              <a:t>The aim of this part of the lesson was for children to decide for themselves how to record their data. In groups the children discussed how to carry out the investigation in order to gather sufficient data. This did not need to be formally recorded as it was not the objective of the lesson.</a:t>
            </a:r>
          </a:p>
        </p:txBody>
      </p:sp>
      <p:sp>
        <p:nvSpPr>
          <p:cNvPr id="8" name="TextBox 7"/>
          <p:cNvSpPr txBox="1"/>
          <p:nvPr/>
        </p:nvSpPr>
        <p:spPr>
          <a:xfrm>
            <a:off x="313433" y="1359459"/>
            <a:ext cx="5311775" cy="369332"/>
          </a:xfrm>
          <a:prstGeom prst="rect">
            <a:avLst/>
          </a:prstGeom>
          <a:noFill/>
        </p:spPr>
        <p:txBody>
          <a:bodyPr wrap="none" rtlCol="0">
            <a:spAutoFit/>
          </a:bodyPr>
          <a:lstStyle/>
          <a:p>
            <a:r>
              <a:rPr lang="en-GB" dirty="0">
                <a:solidFill>
                  <a:srgbClr val="0000FF"/>
                </a:solidFill>
              </a:rPr>
              <a:t>Children collected and recorded data in different ways.</a:t>
            </a:r>
          </a:p>
        </p:txBody>
      </p:sp>
      <p:sp>
        <p:nvSpPr>
          <p:cNvPr id="11" name="TextBox 10"/>
          <p:cNvSpPr txBox="1"/>
          <p:nvPr/>
        </p:nvSpPr>
        <p:spPr>
          <a:xfrm>
            <a:off x="4954664" y="1792541"/>
            <a:ext cx="1376983" cy="1477328"/>
          </a:xfrm>
          <a:prstGeom prst="rect">
            <a:avLst/>
          </a:prstGeom>
          <a:solidFill>
            <a:schemeClr val="bg1">
              <a:lumMod val="95000"/>
            </a:schemeClr>
          </a:solidFill>
        </p:spPr>
        <p:txBody>
          <a:bodyPr wrap="square" rtlCol="0">
            <a:spAutoFit/>
          </a:bodyPr>
          <a:lstStyle/>
          <a:p>
            <a:r>
              <a:rPr lang="en-GB" dirty="0"/>
              <a:t>This is how Muharem decided to record the data.</a:t>
            </a:r>
          </a:p>
        </p:txBody>
      </p:sp>
      <p:cxnSp>
        <p:nvCxnSpPr>
          <p:cNvPr id="9" name="Straight Arrow Connector 8"/>
          <p:cNvCxnSpPr/>
          <p:nvPr/>
        </p:nvCxnSpPr>
        <p:spPr>
          <a:xfrm flipH="1">
            <a:off x="4625891" y="2982595"/>
            <a:ext cx="329915" cy="6447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EF662B17-29F0-4377-BAFC-EA6EE1B34AEA}" type="slidenum">
              <a:rPr lang="en-GB" smtClean="0"/>
              <a:pPr/>
              <a:t>19</a:t>
            </a:fld>
            <a:endParaRPr lang="en-GB"/>
          </a:p>
        </p:txBody>
      </p:sp>
    </p:spTree>
    <p:extLst>
      <p:ext uri="{BB962C8B-B14F-4D97-AF65-F5344CB8AC3E}">
        <p14:creationId xmlns:p14="http://schemas.microsoft.com/office/powerpoint/2010/main" val="4079608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9738" y="1478601"/>
            <a:ext cx="7886700" cy="3949799"/>
          </a:xfrm>
          <a:prstGeom prst="rect">
            <a:avLst/>
          </a:prstGeom>
        </p:spPr>
        <p:txBody>
          <a:bodyPr wrap="square">
            <a:spAutoFit/>
          </a:bodyPr>
          <a:lstStyle/>
          <a:p>
            <a:pPr>
              <a:spcAft>
                <a:spcPts val="800"/>
              </a:spcAft>
            </a:pPr>
            <a:r>
              <a:rPr lang="en-GB" sz="1600" dirty="0">
                <a:solidFill>
                  <a:srgbClr val="393A39"/>
                </a:solidFill>
                <a:latin typeface="Arial" panose="020B0604020202020204" pitchFamily="34" charset="0"/>
                <a:cs typeface="Arial" panose="020B0604020202020204" pitchFamily="34" charset="0"/>
              </a:rPr>
              <a:t>PLAN Primary Science is a set of resources produced to enable teachers to have a clearer understanding of National Curriculum expectations for meeting the standard. Annotated collections of children’s work provide examples of what working at the expected standard for primary science might look like for the knowledge and conceptual understanding statements of the programmes of study (POS). </a:t>
            </a:r>
            <a:endParaRPr lang="en-GB" sz="1600" dirty="0">
              <a:latin typeface="Arial" panose="020B0604020202020204" pitchFamily="34" charset="0"/>
              <a:cs typeface="Arial" panose="020B0604020202020204" pitchFamily="34" charset="0"/>
            </a:endParaRPr>
          </a:p>
          <a:p>
            <a:pPr>
              <a:spcAft>
                <a:spcPts val="800"/>
              </a:spcAft>
            </a:pPr>
            <a:r>
              <a:rPr lang="en-GB" sz="1600" dirty="0">
                <a:solidFill>
                  <a:srgbClr val="393A39"/>
                </a:solidFill>
                <a:latin typeface="Arial" panose="020B0604020202020204" pitchFamily="34" charset="0"/>
                <a:cs typeface="Arial" panose="020B0604020202020204" pitchFamily="34" charset="0"/>
              </a:rPr>
              <a:t>It is not the intention of these resources to specifically exemplify the working scientifically statements.  However, aspects of working scientifically have been shown as an integral part of the teaching and learning of the knowledge and concepts.</a:t>
            </a:r>
            <a:endParaRPr lang="en-GB" sz="1600" dirty="0">
              <a:latin typeface="Arial" panose="020B0604020202020204" pitchFamily="34" charset="0"/>
              <a:cs typeface="Arial" panose="020B0604020202020204" pitchFamily="34" charset="0"/>
            </a:endParaRPr>
          </a:p>
          <a:p>
            <a:pPr>
              <a:spcBef>
                <a:spcPts val="1400"/>
              </a:spcBef>
              <a:spcAft>
                <a:spcPts val="1400"/>
              </a:spcAft>
            </a:pPr>
            <a:r>
              <a:rPr lang="en-GB" sz="1600" dirty="0">
                <a:solidFill>
                  <a:srgbClr val="393A39"/>
                </a:solidFill>
                <a:latin typeface="Arial" panose="020B0604020202020204" pitchFamily="34" charset="0"/>
                <a:cs typeface="Arial" panose="020B0604020202020204" pitchFamily="34" charset="0"/>
              </a:rPr>
              <a:t>The resources provided have been cross moderated multiple times before publishing so that they can be used with confidence by teachers and subject leaders.</a:t>
            </a:r>
            <a:endParaRPr lang="en-GB" sz="1600" dirty="0">
              <a:latin typeface="Arial" panose="020B0604020202020204" pitchFamily="34" charset="0"/>
              <a:cs typeface="Arial" panose="020B0604020202020204" pitchFamily="34" charset="0"/>
            </a:endParaRPr>
          </a:p>
          <a:p>
            <a:pPr>
              <a:spcAft>
                <a:spcPts val="800"/>
              </a:spcAft>
            </a:pPr>
            <a:r>
              <a:rPr lang="en-GB" sz="1600" dirty="0">
                <a:solidFill>
                  <a:srgbClr val="393A39"/>
                </a:solidFill>
                <a:latin typeface="Arial" panose="020B0604020202020204" pitchFamily="34" charset="0"/>
                <a:cs typeface="Arial" panose="020B0604020202020204" pitchFamily="34" charset="0"/>
              </a:rPr>
              <a:t>Each collection of work shows one example of how a pupil has met National Curriculum statements for a particular area of content but these are not intended to be </a:t>
            </a:r>
            <a:r>
              <a:rPr lang="en-GB" sz="1600" i="1" dirty="0">
                <a:solidFill>
                  <a:srgbClr val="393A39"/>
                </a:solidFill>
                <a:latin typeface="Arial" panose="020B0604020202020204" pitchFamily="34" charset="0"/>
                <a:cs typeface="Arial" panose="020B0604020202020204" pitchFamily="34" charset="0"/>
              </a:rPr>
              <a:t>the</a:t>
            </a:r>
            <a:r>
              <a:rPr lang="en-GB" sz="1600" dirty="0">
                <a:solidFill>
                  <a:srgbClr val="393A39"/>
                </a:solidFill>
                <a:latin typeface="Arial" panose="020B0604020202020204" pitchFamily="34" charset="0"/>
                <a:cs typeface="Arial" panose="020B0604020202020204" pitchFamily="34" charset="0"/>
              </a:rPr>
              <a:t> definitive way of teaching these statements.</a:t>
            </a:r>
            <a:endParaRPr lang="en-GB"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F5064A2-E6DB-458A-A3DC-F5DE4E9A190C}" type="slidenum">
              <a:rPr lang="en-GB" smtClean="0"/>
              <a:t>2</a:t>
            </a:fld>
            <a:endParaRPr lang="en-GB"/>
          </a:p>
        </p:txBody>
      </p:sp>
      <p:sp>
        <p:nvSpPr>
          <p:cNvPr id="7" name="Title 1"/>
          <p:cNvSpPr txBox="1">
            <a:spLocks/>
          </p:cNvSpPr>
          <p:nvPr/>
        </p:nvSpPr>
        <p:spPr>
          <a:xfrm>
            <a:off x="889737" y="575732"/>
            <a:ext cx="7886700" cy="668867"/>
          </a:xfrm>
          <a:prstGeom prst="rect">
            <a:avLst/>
          </a:prstGeom>
          <a:solidFill>
            <a:srgbClr val="009EE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spc="-150">
                <a:solidFill>
                  <a:schemeClr val="bg1"/>
                </a:solidFill>
              </a:rPr>
              <a:t>PLAN Primary Science - Supporting Assessment</a:t>
            </a:r>
            <a:endParaRPr lang="en-GB" sz="3200" spc="-150" dirty="0">
              <a:solidFill>
                <a:schemeClr val="bg1"/>
              </a:solidFill>
            </a:endParaRPr>
          </a:p>
        </p:txBody>
      </p:sp>
    </p:spTree>
    <p:extLst>
      <p:ext uri="{BB962C8B-B14F-4D97-AF65-F5344CB8AC3E}">
        <p14:creationId xmlns:p14="http://schemas.microsoft.com/office/powerpoint/2010/main" val="3023576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rot="10800000">
            <a:off x="2342507" y="1229049"/>
            <a:ext cx="3534309" cy="5319667"/>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rot="5400000">
            <a:off x="5436657" y="2369893"/>
            <a:ext cx="5042647" cy="3422587"/>
          </a:xfrm>
          <a:prstGeom prst="rect">
            <a:avLst/>
          </a:prstGeom>
        </p:spPr>
      </p:pic>
      <p:sp>
        <p:nvSpPr>
          <p:cNvPr id="4" name="TextBox 3"/>
          <p:cNvSpPr txBox="1"/>
          <p:nvPr/>
        </p:nvSpPr>
        <p:spPr>
          <a:xfrm>
            <a:off x="1" y="66797"/>
            <a:ext cx="6304149" cy="1631216"/>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Investigating how shadow size can be changed (continued)</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recording data and results of increasing complexity using scientific diagrams and labels, classification keys, tables, scatter graphs, bar and line graphs </a:t>
            </a:r>
          </a:p>
          <a:p>
            <a:r>
              <a:rPr lang="en-GB" sz="1600" dirty="0">
                <a:latin typeface="Arial" panose="020B0604020202020204" pitchFamily="34" charset="0"/>
                <a:cs typeface="Arial" panose="020B0604020202020204" pitchFamily="34" charset="0"/>
              </a:rPr>
              <a:t>	</a:t>
            </a:r>
          </a:p>
          <a:p>
            <a:endParaRPr lang="en-GB" sz="1600" b="1" dirty="0">
              <a:latin typeface="Arial" panose="020B0604020202020204" pitchFamily="34" charset="0"/>
              <a:cs typeface="Arial" panose="020B0604020202020204" pitchFamily="34" charset="0"/>
            </a:endParaRPr>
          </a:p>
        </p:txBody>
      </p:sp>
      <p:sp>
        <p:nvSpPr>
          <p:cNvPr id="5" name="TextBox 4"/>
          <p:cNvSpPr txBox="1"/>
          <p:nvPr/>
        </p:nvSpPr>
        <p:spPr>
          <a:xfrm>
            <a:off x="5943599" y="913532"/>
            <a:ext cx="3725676" cy="830997"/>
          </a:xfrm>
          <a:prstGeom prst="rect">
            <a:avLst/>
          </a:prstGeom>
          <a:solidFill>
            <a:schemeClr val="bg1">
              <a:lumMod val="95000"/>
            </a:schemeClr>
          </a:solidFill>
        </p:spPr>
        <p:txBody>
          <a:bodyPr wrap="square" rtlCol="0">
            <a:spAutoFit/>
          </a:bodyPr>
          <a:lstStyle/>
          <a:p>
            <a:r>
              <a:rPr lang="en-GB" sz="1600" dirty="0">
                <a:latin typeface="Arial" panose="020B0604020202020204" pitchFamily="34" charset="0"/>
                <a:cs typeface="Arial" panose="020B0604020202020204" pitchFamily="34" charset="0"/>
              </a:rPr>
              <a:t>Graph produced by a different child showing that they drew their graphs independently</a:t>
            </a:r>
          </a:p>
        </p:txBody>
      </p:sp>
      <p:sp>
        <p:nvSpPr>
          <p:cNvPr id="6" name="TextBox 5"/>
          <p:cNvSpPr txBox="1"/>
          <p:nvPr/>
        </p:nvSpPr>
        <p:spPr>
          <a:xfrm>
            <a:off x="313433" y="1359459"/>
            <a:ext cx="2057451" cy="1569660"/>
          </a:xfrm>
          <a:prstGeom prst="rect">
            <a:avLst/>
          </a:prstGeom>
          <a:noFill/>
        </p:spPr>
        <p:txBody>
          <a:bodyPr wrap="square" rtlCol="0">
            <a:spAutoFit/>
          </a:bodyPr>
          <a:lstStyle/>
          <a:p>
            <a:r>
              <a:rPr lang="en-GB" sz="1600" dirty="0">
                <a:solidFill>
                  <a:srgbClr val="0000FF"/>
                </a:solidFill>
                <a:latin typeface="Arial" panose="020B0604020202020204" pitchFamily="34" charset="0"/>
                <a:cs typeface="Arial" panose="020B0604020202020204" pitchFamily="34" charset="0"/>
              </a:rPr>
              <a:t>Children presented the data in line graphs. They were expected to draw their own graphs independently.</a:t>
            </a:r>
          </a:p>
        </p:txBody>
      </p:sp>
      <p:sp>
        <p:nvSpPr>
          <p:cNvPr id="7" name="TextBox 6"/>
          <p:cNvSpPr txBox="1"/>
          <p:nvPr/>
        </p:nvSpPr>
        <p:spPr>
          <a:xfrm>
            <a:off x="474327" y="3524700"/>
            <a:ext cx="1376983" cy="1077218"/>
          </a:xfrm>
          <a:prstGeom prst="rect">
            <a:avLst/>
          </a:prstGeom>
          <a:solidFill>
            <a:schemeClr val="bg1">
              <a:lumMod val="95000"/>
            </a:schemeClr>
          </a:solidFill>
        </p:spPr>
        <p:txBody>
          <a:bodyPr wrap="square" rtlCol="0">
            <a:spAutoFit/>
          </a:bodyPr>
          <a:lstStyle/>
          <a:p>
            <a:r>
              <a:rPr lang="en-GB" sz="1600" dirty="0">
                <a:latin typeface="Arial" panose="020B0604020202020204" pitchFamily="34" charset="0"/>
                <a:cs typeface="Arial" panose="020B0604020202020204" pitchFamily="34" charset="0"/>
              </a:rPr>
              <a:t>This is how </a:t>
            </a:r>
            <a:r>
              <a:rPr lang="en-GB" sz="1600" dirty="0" err="1">
                <a:latin typeface="Arial" panose="020B0604020202020204" pitchFamily="34" charset="0"/>
                <a:cs typeface="Arial" panose="020B0604020202020204" pitchFamily="34" charset="0"/>
              </a:rPr>
              <a:t>Muharem</a:t>
            </a:r>
            <a:r>
              <a:rPr lang="en-GB" sz="1600" dirty="0">
                <a:latin typeface="Arial" panose="020B0604020202020204" pitchFamily="34" charset="0"/>
                <a:cs typeface="Arial" panose="020B0604020202020204" pitchFamily="34" charset="0"/>
              </a:rPr>
              <a:t> presented his results</a:t>
            </a:r>
          </a:p>
        </p:txBody>
      </p:sp>
      <p:cxnSp>
        <p:nvCxnSpPr>
          <p:cNvPr id="8" name="Straight Arrow Connector 7"/>
          <p:cNvCxnSpPr/>
          <p:nvPr/>
        </p:nvCxnSpPr>
        <p:spPr>
          <a:xfrm flipV="1">
            <a:off x="1840467" y="3274567"/>
            <a:ext cx="558283" cy="7851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EF662B17-29F0-4377-BAFC-EA6EE1B34AEA}" type="slidenum">
              <a:rPr lang="en-GB" sz="1100" smtClean="0">
                <a:latin typeface="Arial" panose="020B0604020202020204" pitchFamily="34" charset="0"/>
                <a:cs typeface="Arial" panose="020B0604020202020204" pitchFamily="34" charset="0"/>
              </a:rPr>
              <a:pPr/>
              <a:t>20</a:t>
            </a:fld>
            <a:endParaRPr lang="en-GB"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2132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rot="16200000">
            <a:off x="1605049" y="1828976"/>
            <a:ext cx="3550024" cy="6508023"/>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rot="10800000">
            <a:off x="5044610" y="183815"/>
            <a:ext cx="4861389" cy="3944433"/>
          </a:xfrm>
          <a:prstGeom prst="rect">
            <a:avLst/>
          </a:prstGeom>
        </p:spPr>
      </p:pic>
      <p:sp>
        <p:nvSpPr>
          <p:cNvPr id="4" name="TextBox 3"/>
          <p:cNvSpPr txBox="1"/>
          <p:nvPr/>
        </p:nvSpPr>
        <p:spPr>
          <a:xfrm>
            <a:off x="1" y="1403537"/>
            <a:ext cx="5130998" cy="1323439"/>
          </a:xfrm>
          <a:prstGeom prst="rect">
            <a:avLst/>
          </a:prstGeom>
          <a:noFill/>
        </p:spPr>
        <p:txBody>
          <a:bodyPr wrap="square" rtlCol="0">
            <a:spAutoFit/>
          </a:bodyPr>
          <a:lstStyle/>
          <a:p>
            <a:r>
              <a:rPr lang="en-GB" sz="1600" dirty="0">
                <a:solidFill>
                  <a:srgbClr val="0000FF"/>
                </a:solidFill>
                <a:latin typeface="Arial" panose="020B0604020202020204" pitchFamily="34" charset="0"/>
                <a:cs typeface="Arial" panose="020B0604020202020204" pitchFamily="34" charset="0"/>
              </a:rPr>
              <a:t>Muharem is able to comment on the main pattern in the data but only explicitly gives one set of results, which does not completely back the statement up with data. This is only a partial conclusion as no scientific explanation is given.</a:t>
            </a:r>
          </a:p>
        </p:txBody>
      </p:sp>
      <p:sp>
        <p:nvSpPr>
          <p:cNvPr id="5" name="TextBox 4"/>
          <p:cNvSpPr txBox="1"/>
          <p:nvPr/>
        </p:nvSpPr>
        <p:spPr>
          <a:xfrm>
            <a:off x="7320243" y="4289612"/>
            <a:ext cx="2294405" cy="1815882"/>
          </a:xfrm>
          <a:prstGeom prst="rect">
            <a:avLst/>
          </a:prstGeom>
          <a:solidFill>
            <a:schemeClr val="bg1">
              <a:lumMod val="95000"/>
            </a:schemeClr>
          </a:solidFill>
        </p:spPr>
        <p:txBody>
          <a:bodyPr wrap="square" rtlCol="0">
            <a:spAutoFit/>
          </a:bodyPr>
          <a:lstStyle/>
          <a:p>
            <a:r>
              <a:rPr lang="en-GB" sz="1600" dirty="0">
                <a:latin typeface="Arial" panose="020B0604020202020204" pitchFamily="34" charset="0"/>
                <a:cs typeface="Arial" panose="020B0604020202020204" pitchFamily="34" charset="0"/>
              </a:rPr>
              <a:t>This other child gives two pieces of data as evidence for the pattern. This also goes on to give the scientific reason. This is a good conclusion.</a:t>
            </a:r>
          </a:p>
        </p:txBody>
      </p:sp>
      <p:sp>
        <p:nvSpPr>
          <p:cNvPr id="6" name="TextBox 5"/>
          <p:cNvSpPr txBox="1"/>
          <p:nvPr/>
        </p:nvSpPr>
        <p:spPr>
          <a:xfrm>
            <a:off x="1" y="112377"/>
            <a:ext cx="5130998" cy="1631216"/>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Investigating how shadow length can be changed (continued)</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reporting and presenting findings from enquiries, including conclusions, causal relationships </a:t>
            </a:r>
          </a:p>
          <a:p>
            <a:r>
              <a:rPr lang="en-GB" sz="1600" dirty="0">
                <a:latin typeface="Arial" panose="020B0604020202020204" pitchFamily="34" charset="0"/>
                <a:cs typeface="Arial" panose="020B0604020202020204" pitchFamily="34" charset="0"/>
              </a:rPr>
              <a:t>	</a:t>
            </a:r>
          </a:p>
          <a:p>
            <a:endParaRPr lang="en-GB" sz="1600" b="1" dirty="0">
              <a:latin typeface="Arial" panose="020B0604020202020204" pitchFamily="34" charset="0"/>
              <a:cs typeface="Arial" panose="020B0604020202020204" pitchFamily="34" charset="0"/>
            </a:endParaRPr>
          </a:p>
        </p:txBody>
      </p:sp>
      <p:cxnSp>
        <p:nvCxnSpPr>
          <p:cNvPr id="10" name="Straight Arrow Connector 9"/>
          <p:cNvCxnSpPr/>
          <p:nvPr/>
        </p:nvCxnSpPr>
        <p:spPr>
          <a:xfrm flipH="1" flipV="1">
            <a:off x="7155285" y="4128250"/>
            <a:ext cx="164957" cy="7712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898616" y="2727156"/>
            <a:ext cx="317195" cy="5913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EF662B17-29F0-4377-BAFC-EA6EE1B34AEA}" type="slidenum">
              <a:rPr lang="en-GB" sz="1100" smtClean="0">
                <a:latin typeface="Arial" panose="020B0604020202020204" pitchFamily="34" charset="0"/>
                <a:cs typeface="Arial" panose="020B0604020202020204" pitchFamily="34" charset="0"/>
              </a:rPr>
              <a:pPr/>
              <a:t>21</a:t>
            </a:fld>
            <a:endParaRPr lang="en-GB"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084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44176" y="866633"/>
            <a:ext cx="6577292" cy="4001202"/>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rot="10800000">
            <a:off x="4021751" y="3886200"/>
            <a:ext cx="3884370" cy="2815936"/>
          </a:xfrm>
          <a:prstGeom prst="rect">
            <a:avLst/>
          </a:prstGeom>
        </p:spPr>
      </p:pic>
      <p:sp>
        <p:nvSpPr>
          <p:cNvPr id="5" name="TextBox 4"/>
          <p:cNvSpPr txBox="1"/>
          <p:nvPr/>
        </p:nvSpPr>
        <p:spPr>
          <a:xfrm>
            <a:off x="8010385" y="3870987"/>
            <a:ext cx="1895615" cy="2308324"/>
          </a:xfrm>
          <a:prstGeom prst="rect">
            <a:avLst/>
          </a:prstGeom>
          <a:solidFill>
            <a:schemeClr val="bg1">
              <a:lumMod val="95000"/>
            </a:schemeClr>
          </a:solidFill>
        </p:spPr>
        <p:txBody>
          <a:bodyPr wrap="square" rtlCol="0">
            <a:spAutoFit/>
          </a:bodyPr>
          <a:lstStyle/>
          <a:p>
            <a:r>
              <a:rPr lang="en-GB" sz="1600" dirty="0">
                <a:latin typeface="Arial" panose="020B0604020202020204" pitchFamily="34" charset="0"/>
                <a:cs typeface="Arial" panose="020B0604020202020204" pitchFamily="34" charset="0"/>
              </a:rPr>
              <a:t>An example form another child’s work which is very different showing that the work was independent and not overly structured by the teacher</a:t>
            </a:r>
          </a:p>
        </p:txBody>
      </p:sp>
      <p:sp>
        <p:nvSpPr>
          <p:cNvPr id="6" name="Rectangle 5"/>
          <p:cNvSpPr/>
          <p:nvPr/>
        </p:nvSpPr>
        <p:spPr>
          <a:xfrm>
            <a:off x="0" y="1980"/>
            <a:ext cx="9758363" cy="1323439"/>
          </a:xfrm>
          <a:prstGeom prst="rect">
            <a:avLst/>
          </a:prstGeom>
        </p:spPr>
        <p:txBody>
          <a:bodyPr wrap="square">
            <a:spAutoFit/>
          </a:bodyPr>
          <a:lstStyle/>
          <a:p>
            <a:r>
              <a:rPr lang="en-GB" sz="1600" b="1" dirty="0">
                <a:latin typeface="Arial" panose="020B0604020202020204" pitchFamily="34" charset="0"/>
                <a:cs typeface="Arial" panose="020B0604020202020204" pitchFamily="34" charset="0"/>
              </a:rPr>
              <a:t>Exploring the shape of shadows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use the idea that light travels in straight lines to explain why shadows have the same shape as the objects that cast them. </a:t>
            </a:r>
          </a:p>
          <a:p>
            <a:r>
              <a:rPr lang="en-GB" sz="1600" b="1" dirty="0">
                <a:latin typeface="Arial" panose="020B0604020202020204" pitchFamily="34" charset="0"/>
                <a:cs typeface="Arial" panose="020B0604020202020204" pitchFamily="34" charset="0"/>
              </a:rPr>
              <a:t> </a:t>
            </a:r>
          </a:p>
          <a:p>
            <a:endParaRPr lang="en-GB" sz="1600" dirty="0">
              <a:latin typeface="Arial" panose="020B0604020202020204" pitchFamily="34" charset="0"/>
              <a:cs typeface="Arial" panose="020B0604020202020204" pitchFamily="34" charset="0"/>
            </a:endParaRPr>
          </a:p>
        </p:txBody>
      </p:sp>
      <p:sp>
        <p:nvSpPr>
          <p:cNvPr id="7" name="TextBox 6"/>
          <p:cNvSpPr txBox="1"/>
          <p:nvPr/>
        </p:nvSpPr>
        <p:spPr>
          <a:xfrm>
            <a:off x="0" y="5188322"/>
            <a:ext cx="3992744" cy="1323439"/>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Children explored making shadows using their hands and other objects and were asked to draw diagrams to explain their observations using their knowledge of light and how it travels.</a:t>
            </a:r>
          </a:p>
        </p:txBody>
      </p:sp>
      <p:sp>
        <p:nvSpPr>
          <p:cNvPr id="3" name="TextBox 2"/>
          <p:cNvSpPr txBox="1"/>
          <p:nvPr/>
        </p:nvSpPr>
        <p:spPr>
          <a:xfrm>
            <a:off x="6850437" y="728352"/>
            <a:ext cx="2381810" cy="2554545"/>
          </a:xfrm>
          <a:prstGeom prst="rect">
            <a:avLst/>
          </a:prstGeom>
          <a:noFill/>
        </p:spPr>
        <p:txBody>
          <a:bodyPr wrap="square" rtlCol="0">
            <a:spAutoFit/>
          </a:bodyPr>
          <a:lstStyle/>
          <a:p>
            <a:r>
              <a:rPr lang="en-GB" sz="1600" dirty="0">
                <a:solidFill>
                  <a:srgbClr val="FF0000"/>
                </a:solidFill>
                <a:latin typeface="Arial" panose="020B0604020202020204" pitchFamily="34" charset="0"/>
                <a:cs typeface="Arial" panose="020B0604020202020204" pitchFamily="34" charset="0"/>
              </a:rPr>
              <a:t>This shows a good understanding of how shadows are formed which was developed in year 3, but now the key vocabulary light ray is included and the diagram shows light travelling in straight lines.</a:t>
            </a:r>
          </a:p>
        </p:txBody>
      </p:sp>
      <p:sp>
        <p:nvSpPr>
          <p:cNvPr id="8" name="Slide Number Placeholder 7"/>
          <p:cNvSpPr>
            <a:spLocks noGrp="1"/>
          </p:cNvSpPr>
          <p:nvPr>
            <p:ph type="sldNum" sz="quarter" idx="12"/>
          </p:nvPr>
        </p:nvSpPr>
        <p:spPr/>
        <p:txBody>
          <a:bodyPr/>
          <a:lstStyle/>
          <a:p>
            <a:fld id="{EF662B17-29F0-4377-BAFC-EA6EE1B34AEA}" type="slidenum">
              <a:rPr lang="en-GB" sz="1100" smtClean="0">
                <a:latin typeface="Arial" panose="020B0604020202020204" pitchFamily="34" charset="0"/>
                <a:cs typeface="Arial" panose="020B0604020202020204" pitchFamily="34" charset="0"/>
              </a:rPr>
              <a:pPr/>
              <a:t>22</a:t>
            </a:fld>
            <a:endParaRPr lang="en-GB"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388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426011" y="0"/>
            <a:ext cx="6851554" cy="3201113"/>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417038" y="3267635"/>
            <a:ext cx="6850251" cy="3590365"/>
          </a:xfrm>
          <a:prstGeom prst="rect">
            <a:avLst/>
          </a:prstGeom>
        </p:spPr>
      </p:pic>
      <p:sp>
        <p:nvSpPr>
          <p:cNvPr id="4" name="TextBox 3"/>
          <p:cNvSpPr txBox="1"/>
          <p:nvPr/>
        </p:nvSpPr>
        <p:spPr>
          <a:xfrm>
            <a:off x="150013" y="237537"/>
            <a:ext cx="2023077" cy="6186309"/>
          </a:xfrm>
          <a:prstGeom prst="rect">
            <a:avLst/>
          </a:prstGeom>
          <a:noFill/>
        </p:spPr>
        <p:txBody>
          <a:bodyPr wrap="square" rtlCol="0">
            <a:spAutoFit/>
          </a:bodyPr>
          <a:lstStyle/>
          <a:p>
            <a:r>
              <a:rPr lang="en-GB" dirty="0">
                <a:solidFill>
                  <a:srgbClr val="FF0000"/>
                </a:solidFill>
                <a:latin typeface="Arial" panose="020B0604020202020204" pitchFamily="34" charset="0"/>
                <a:cs typeface="Arial" panose="020B0604020202020204" pitchFamily="34" charset="0"/>
              </a:rPr>
              <a:t>Muharem’s text is confused but the diagrams clearly show that the child is able to use the idea of light rays to explain why are shadow changes size when the object is moved. This is beyond the KS2 curriculum which only expects children to link this to the shape of the object but confirms understanding of light traveling in straight lines.</a:t>
            </a:r>
          </a:p>
        </p:txBody>
      </p:sp>
      <p:sp>
        <p:nvSpPr>
          <p:cNvPr id="5" name="Slide Number Placeholder 4"/>
          <p:cNvSpPr>
            <a:spLocks noGrp="1"/>
          </p:cNvSpPr>
          <p:nvPr>
            <p:ph type="sldNum" sz="quarter" idx="12"/>
          </p:nvPr>
        </p:nvSpPr>
        <p:spPr/>
        <p:txBody>
          <a:bodyPr/>
          <a:lstStyle/>
          <a:p>
            <a:fld id="{EF662B17-29F0-4377-BAFC-EA6EE1B34AEA}" type="slidenum">
              <a:rPr lang="en-GB" smtClean="0">
                <a:latin typeface="Arial" panose="020B0604020202020204" pitchFamily="34" charset="0"/>
                <a:cs typeface="Arial" panose="020B0604020202020204" pitchFamily="34" charset="0"/>
              </a:rPr>
              <a:pPr/>
              <a:t>23</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876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2212" y="1487408"/>
            <a:ext cx="6787158" cy="4304383"/>
          </a:xfrm>
          <a:prstGeom prst="rect">
            <a:avLst/>
          </a:prstGeom>
        </p:spPr>
        <p:txBody>
          <a:bodyPr>
            <a:spAutoFit/>
          </a:bodyPr>
          <a:lstStyle/>
          <a:p>
            <a:pPr>
              <a:lnSpc>
                <a:spcPct val="107000"/>
              </a:lnSpc>
              <a:spcAft>
                <a:spcPts val="650"/>
              </a:spcAft>
              <a:defRPr/>
            </a:pPr>
            <a:r>
              <a:rPr lang="en-GB" sz="2000" b="1" dirty="0">
                <a:latin typeface="Arial" panose="020B0604020202020204" pitchFamily="34" charset="0"/>
                <a:ea typeface="Calibri" panose="020F0502020204030204" pitchFamily="34" charset="0"/>
                <a:cs typeface="Arial" panose="020B0604020202020204" pitchFamily="34" charset="0"/>
              </a:rPr>
              <a:t>Secure</a:t>
            </a:r>
            <a:endParaRPr lang="en-GB"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50"/>
              </a:spcAft>
              <a:defRPr/>
            </a:pPr>
            <a:r>
              <a:rPr lang="en-GB" sz="2000" dirty="0">
                <a:latin typeface="Arial" panose="020B0604020202020204" pitchFamily="34" charset="0"/>
                <a:ea typeface="Calibri" panose="020F0502020204030204" pitchFamily="34" charset="0"/>
                <a:cs typeface="Arial" panose="020B0604020202020204" pitchFamily="34" charset="0"/>
              </a:rPr>
              <a:t>Following a range of practical exploration Muharem has demonstrated that light travels in a straight line and talked about this confidently. He shows in his diagrams that he understands that light travels from a light source, reflects off objects and into our eyes, enabling us to see things. He explored shadows on several occasions and each </a:t>
            </a:r>
            <a:r>
              <a:rPr lang="en-GB" sz="2000">
                <a:latin typeface="Arial" panose="020B0604020202020204" pitchFamily="34" charset="0"/>
                <a:ea typeface="Calibri" panose="020F0502020204030204" pitchFamily="34" charset="0"/>
                <a:cs typeface="Arial" panose="020B0604020202020204" pitchFamily="34" charset="0"/>
              </a:rPr>
              <a:t>time linked </a:t>
            </a:r>
            <a:r>
              <a:rPr lang="en-GB" sz="2000" dirty="0">
                <a:latin typeface="Arial" panose="020B0604020202020204" pitchFamily="34" charset="0"/>
                <a:ea typeface="Calibri" panose="020F0502020204030204" pitchFamily="34" charset="0"/>
                <a:cs typeface="Arial" panose="020B0604020202020204" pitchFamily="34" charset="0"/>
              </a:rPr>
              <a:t>the formation of shadows back to the fact that light travels in a straight line. </a:t>
            </a:r>
          </a:p>
          <a:p>
            <a:pPr>
              <a:lnSpc>
                <a:spcPct val="107000"/>
              </a:lnSpc>
              <a:spcAft>
                <a:spcPts val="650"/>
              </a:spcAft>
              <a:defRPr/>
            </a:pPr>
            <a:endParaRPr lang="en-GB"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50"/>
              </a:spcAft>
              <a:defRPr/>
            </a:pPr>
            <a:endParaRPr lang="en-GB"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50"/>
              </a:spcAft>
              <a:defRPr/>
            </a:pPr>
            <a:endParaRPr lang="en-GB" dirty="0">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F662B17-29F0-4377-BAFC-EA6EE1B34AEA}" type="slidenum">
              <a:rPr lang="en-GB" sz="1400" smtClean="0">
                <a:latin typeface="Arial" panose="020B0604020202020204" pitchFamily="34" charset="0"/>
                <a:cs typeface="Arial" panose="020B0604020202020204" pitchFamily="34" charset="0"/>
              </a:rPr>
              <a:pPr/>
              <a:t>24</a:t>
            </a:fld>
            <a:endParaRPr lang="en-GB" sz="1400">
              <a:latin typeface="Arial" panose="020B0604020202020204" pitchFamily="34" charset="0"/>
              <a:cs typeface="Arial" panose="020B0604020202020204" pitchFamily="34" charset="0"/>
            </a:endParaRPr>
          </a:p>
        </p:txBody>
      </p:sp>
      <p:sp>
        <p:nvSpPr>
          <p:cNvPr id="4" name="Title 1"/>
          <p:cNvSpPr txBox="1">
            <a:spLocks/>
          </p:cNvSpPr>
          <p:nvPr/>
        </p:nvSpPr>
        <p:spPr>
          <a:xfrm>
            <a:off x="681038" y="575734"/>
            <a:ext cx="8543925" cy="668867"/>
          </a:xfrm>
          <a:prstGeom prst="rect">
            <a:avLst/>
          </a:prstGeom>
          <a:solidFill>
            <a:srgbClr val="009EE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spc="-150" dirty="0">
                <a:solidFill>
                  <a:schemeClr val="bg1"/>
                </a:solidFill>
              </a:rPr>
              <a:t>Overall Summary</a:t>
            </a:r>
          </a:p>
        </p:txBody>
      </p:sp>
    </p:spTree>
    <p:extLst>
      <p:ext uri="{BB962C8B-B14F-4D97-AF65-F5344CB8AC3E}">
        <p14:creationId xmlns:p14="http://schemas.microsoft.com/office/powerpoint/2010/main" val="1473052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5064A2-E6DB-458A-A3DC-F5DE4E9A190C}" type="slidenum">
              <a:rPr lang="en-GB" smtClean="0">
                <a:latin typeface="Arial" panose="020B0604020202020204" pitchFamily="34" charset="0"/>
                <a:cs typeface="Arial" panose="020B0604020202020204" pitchFamily="34" charset="0"/>
              </a:rPr>
              <a:t>25</a:t>
            </a:fld>
            <a:endParaRPr lang="en-GB">
              <a:latin typeface="Arial" panose="020B0604020202020204" pitchFamily="34" charset="0"/>
              <a:cs typeface="Arial" panose="020B0604020202020204" pitchFamily="34" charset="0"/>
            </a:endParaRPr>
          </a:p>
        </p:txBody>
      </p:sp>
      <p:sp>
        <p:nvSpPr>
          <p:cNvPr id="4" name="TextBox 3"/>
          <p:cNvSpPr txBox="1"/>
          <p:nvPr/>
        </p:nvSpPr>
        <p:spPr>
          <a:xfrm>
            <a:off x="495300" y="1828800"/>
            <a:ext cx="9070731"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Slides 9 &amp; 17 Concept Cartoons , Millgate </a:t>
            </a:r>
            <a:r>
              <a:rPr lang="en-GB">
                <a:latin typeface="Arial" panose="020B0604020202020204" pitchFamily="34" charset="0"/>
                <a:cs typeface="Arial" panose="020B0604020202020204" pitchFamily="34" charset="0"/>
              </a:rPr>
              <a:t>House Publishers</a:t>
            </a:r>
          </a:p>
        </p:txBody>
      </p:sp>
      <p:sp>
        <p:nvSpPr>
          <p:cNvPr id="6" name="Title 1"/>
          <p:cNvSpPr txBox="1">
            <a:spLocks/>
          </p:cNvSpPr>
          <p:nvPr/>
        </p:nvSpPr>
        <p:spPr>
          <a:xfrm>
            <a:off x="681038" y="575734"/>
            <a:ext cx="8543925" cy="668867"/>
          </a:xfrm>
          <a:prstGeom prst="rect">
            <a:avLst/>
          </a:prstGeom>
          <a:solidFill>
            <a:srgbClr val="009EE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spc="-150" dirty="0">
                <a:solidFill>
                  <a:schemeClr val="bg1"/>
                </a:solidFill>
              </a:rPr>
              <a:t>Acknowledgements</a:t>
            </a:r>
          </a:p>
        </p:txBody>
      </p:sp>
    </p:spTree>
    <p:extLst>
      <p:ext uri="{BB962C8B-B14F-4D97-AF65-F5344CB8AC3E}">
        <p14:creationId xmlns:p14="http://schemas.microsoft.com/office/powerpoint/2010/main" val="3847576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91145064"/>
              </p:ext>
            </p:extLst>
          </p:nvPr>
        </p:nvGraphicFramePr>
        <p:xfrm>
          <a:off x="784682" y="2811465"/>
          <a:ext cx="8328839" cy="3404078"/>
        </p:xfrm>
        <a:graphic>
          <a:graphicData uri="http://schemas.openxmlformats.org/drawingml/2006/table">
            <a:tbl>
              <a:tblPr/>
              <a:tblGrid>
                <a:gridCol w="913461">
                  <a:extLst>
                    <a:ext uri="{9D8B030D-6E8A-4147-A177-3AD203B41FA5}">
                      <a16:colId xmlns:a16="http://schemas.microsoft.com/office/drawing/2014/main" val="1579964060"/>
                    </a:ext>
                  </a:extLst>
                </a:gridCol>
                <a:gridCol w="1491682">
                  <a:extLst>
                    <a:ext uri="{9D8B030D-6E8A-4147-A177-3AD203B41FA5}">
                      <a16:colId xmlns:a16="http://schemas.microsoft.com/office/drawing/2014/main" val="1785716652"/>
                    </a:ext>
                  </a:extLst>
                </a:gridCol>
                <a:gridCol w="2529964">
                  <a:extLst>
                    <a:ext uri="{9D8B030D-6E8A-4147-A177-3AD203B41FA5}">
                      <a16:colId xmlns:a16="http://schemas.microsoft.com/office/drawing/2014/main" val="1384406269"/>
                    </a:ext>
                  </a:extLst>
                </a:gridCol>
                <a:gridCol w="3393732">
                  <a:extLst>
                    <a:ext uri="{9D8B030D-6E8A-4147-A177-3AD203B41FA5}">
                      <a16:colId xmlns:a16="http://schemas.microsoft.com/office/drawing/2014/main" val="924972394"/>
                    </a:ext>
                  </a:extLst>
                </a:gridCol>
              </a:tblGrid>
              <a:tr h="568913">
                <a:tc>
                  <a:txBody>
                    <a:bodyPr/>
                    <a:lstStyle/>
                    <a:p>
                      <a:pPr fontAlgn="t"/>
                      <a:br>
                        <a:rPr lang="en-GB" sz="1200" dirty="0">
                          <a:solidFill>
                            <a:srgbClr val="3C3C3C"/>
                          </a:solidFill>
                          <a:effectLst/>
                          <a:latin typeface="Arial" panose="020B0604020202020204" pitchFamily="34" charset="0"/>
                          <a:cs typeface="Arial" panose="020B0604020202020204" pitchFamily="34" charset="0"/>
                        </a:rPr>
                      </a:br>
                      <a:br>
                        <a:rPr lang="en-GB" sz="1200" dirty="0">
                          <a:solidFill>
                            <a:srgbClr val="3C3C3C"/>
                          </a:solidFill>
                          <a:effectLst/>
                          <a:latin typeface="Arial" panose="020B0604020202020204" pitchFamily="34" charset="0"/>
                          <a:cs typeface="Arial" panose="020B0604020202020204" pitchFamily="34" charset="0"/>
                        </a:rPr>
                      </a:br>
                      <a:endParaRPr lang="en-GB" sz="1200" dirty="0">
                        <a:solidFill>
                          <a:srgbClr val="3C3C3C"/>
                        </a:solidFill>
                        <a:effectLst/>
                        <a:latin typeface="Arial" panose="020B0604020202020204" pitchFamily="34" charset="0"/>
                        <a:cs typeface="Arial" panose="020B0604020202020204" pitchFamily="34" charset="0"/>
                      </a:endParaRPr>
                    </a:p>
                  </a:txBody>
                  <a:tcPr marL="48498" marR="48498" marT="26860" marB="26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AB51D"/>
                    </a:solidFill>
                  </a:tcPr>
                </a:tc>
                <a:tc>
                  <a:txBody>
                    <a:bodyPr/>
                    <a:lstStyle/>
                    <a:p>
                      <a:pPr fontAlgn="t"/>
                      <a:br>
                        <a:rPr lang="en-GB" sz="1200" dirty="0">
                          <a:solidFill>
                            <a:srgbClr val="3C3C3C"/>
                          </a:solidFill>
                          <a:effectLst/>
                          <a:latin typeface="Arial" panose="020B0604020202020204" pitchFamily="34" charset="0"/>
                          <a:cs typeface="Arial" panose="020B0604020202020204" pitchFamily="34" charset="0"/>
                        </a:rPr>
                      </a:br>
                      <a:endParaRPr lang="en-GB" sz="1200" dirty="0">
                        <a:solidFill>
                          <a:srgbClr val="3C3C3C"/>
                        </a:solidFill>
                        <a:effectLst/>
                        <a:latin typeface="Arial" panose="020B0604020202020204" pitchFamily="34" charset="0"/>
                        <a:cs typeface="Arial" panose="020B0604020202020204" pitchFamily="34" charset="0"/>
                      </a:endParaRPr>
                    </a:p>
                  </a:txBody>
                  <a:tcPr marL="48498" marR="48498" marT="26860" marB="26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1" i="0" u="none" strike="noStrike">
                          <a:solidFill>
                            <a:srgbClr val="3C3C3C"/>
                          </a:solidFill>
                          <a:effectLst/>
                          <a:latin typeface="Arial" panose="020B0604020202020204" pitchFamily="34" charset="0"/>
                          <a:cs typeface="Arial" panose="020B0604020202020204" pitchFamily="34" charset="0"/>
                        </a:rPr>
                        <a:t>Key Learning </a:t>
                      </a:r>
                      <a:endParaRPr lang="en-GB" sz="1200">
                        <a:solidFill>
                          <a:srgbClr val="3C3C3C"/>
                        </a:solidFill>
                        <a:effectLst/>
                        <a:latin typeface="Arial" panose="020B0604020202020204" pitchFamily="34" charset="0"/>
                        <a:cs typeface="Arial" panose="020B0604020202020204" pitchFamily="34" charset="0"/>
                      </a:endParaRPr>
                    </a:p>
                  </a:txBody>
                  <a:tcPr marL="48498" marR="48498" marT="26860" marB="26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1" i="0" u="none" strike="noStrike">
                          <a:solidFill>
                            <a:srgbClr val="3C3C3C"/>
                          </a:solidFill>
                          <a:effectLst/>
                          <a:latin typeface="Arial" panose="020B0604020202020204" pitchFamily="34" charset="0"/>
                          <a:cs typeface="Arial" panose="020B0604020202020204" pitchFamily="34" charset="0"/>
                        </a:rPr>
                        <a:t>Possible Evidence</a:t>
                      </a:r>
                      <a:endParaRPr lang="en-GB" sz="1200">
                        <a:solidFill>
                          <a:srgbClr val="3C3C3C"/>
                        </a:solidFill>
                        <a:effectLst/>
                        <a:latin typeface="Arial" panose="020B0604020202020204" pitchFamily="34" charset="0"/>
                        <a:cs typeface="Arial" panose="020B0604020202020204" pitchFamily="34" charset="0"/>
                      </a:endParaRPr>
                    </a:p>
                  </a:txBody>
                  <a:tcPr marL="48498" marR="48498" marT="26860" marB="26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799805"/>
                  </a:ext>
                </a:extLst>
              </a:tr>
              <a:tr h="1349006">
                <a:tc rowSpan="2">
                  <a:txBody>
                    <a:bodyPr/>
                    <a:lstStyle/>
                    <a:p>
                      <a:pPr marL="71755" marR="71755" algn="ctr" rtl="0" fontAlgn="t">
                        <a:spcBef>
                          <a:spcPts val="0"/>
                        </a:spcBef>
                        <a:spcAft>
                          <a:spcPts val="0"/>
                        </a:spcAft>
                      </a:pPr>
                      <a:r>
                        <a:rPr lang="en-GB" sz="1200" b="1" i="0" u="none" strike="noStrike" dirty="0">
                          <a:solidFill>
                            <a:srgbClr val="3C3C3C"/>
                          </a:solidFill>
                          <a:effectLst/>
                          <a:latin typeface="Arial" panose="020B0604020202020204" pitchFamily="34" charset="0"/>
                          <a:cs typeface="Arial" panose="020B0604020202020204" pitchFamily="34" charset="0"/>
                        </a:rPr>
                        <a:t>Secure</a:t>
                      </a:r>
                      <a:endParaRPr lang="en-GB" sz="1200" dirty="0">
                        <a:solidFill>
                          <a:srgbClr val="3C3C3C"/>
                        </a:solidFill>
                        <a:effectLst/>
                        <a:latin typeface="Arial" panose="020B0604020202020204" pitchFamily="34" charset="0"/>
                        <a:cs typeface="Arial" panose="020B0604020202020204" pitchFamily="34" charset="0"/>
                      </a:endParaRPr>
                    </a:p>
                  </a:txBody>
                  <a:tcPr marL="48498" marR="48498" marT="26860" marB="26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AB51D"/>
                    </a:solidFill>
                  </a:tcPr>
                </a:tc>
                <a:tc>
                  <a:txBody>
                    <a:bodyPr/>
                    <a:lstStyle/>
                    <a:p>
                      <a:pPr rtl="0" fontAlgn="t">
                        <a:spcBef>
                          <a:spcPts val="0"/>
                        </a:spcBef>
                        <a:spcAft>
                          <a:spcPts val="0"/>
                        </a:spcAft>
                      </a:pPr>
                      <a:r>
                        <a:rPr lang="en-GB" sz="1200" b="0" i="0" u="none" strike="noStrike" dirty="0">
                          <a:solidFill>
                            <a:srgbClr val="3C3C3C"/>
                          </a:solidFill>
                          <a:effectLst/>
                          <a:latin typeface="Arial" panose="020B0604020202020204" pitchFamily="34" charset="0"/>
                          <a:cs typeface="Arial" panose="020B0604020202020204" pitchFamily="34" charset="0"/>
                        </a:rPr>
                        <a:t>Show understanding of a concept by using scientific vocabulary correctly </a:t>
                      </a:r>
                      <a:endParaRPr lang="en-GB" sz="1200" dirty="0">
                        <a:solidFill>
                          <a:srgbClr val="3C3C3C"/>
                        </a:solidFill>
                        <a:effectLst/>
                        <a:latin typeface="Arial" panose="020B0604020202020204" pitchFamily="34" charset="0"/>
                        <a:cs typeface="Arial" panose="020B0604020202020204" pitchFamily="34" charset="0"/>
                      </a:endParaRPr>
                    </a:p>
                  </a:txBody>
                  <a:tcPr marL="48498" marR="48498" marT="26860" marB="26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0" i="0" u="none" strike="noStrike" dirty="0">
                          <a:solidFill>
                            <a:srgbClr val="3C3C3C"/>
                          </a:solidFill>
                          <a:effectLst/>
                          <a:latin typeface="Arial" panose="020B0604020202020204" pitchFamily="34" charset="0"/>
                          <a:cs typeface="Arial" panose="020B0604020202020204" pitchFamily="34" charset="0"/>
                        </a:rPr>
                        <a:t>Overview paragraph describing curriculum</a:t>
                      </a:r>
                      <a:endParaRPr lang="en-GB" sz="1200" dirty="0">
                        <a:solidFill>
                          <a:srgbClr val="3C3C3C"/>
                        </a:solidFill>
                        <a:effectLst/>
                        <a:latin typeface="Arial" panose="020B0604020202020204" pitchFamily="34" charset="0"/>
                        <a:cs typeface="Arial" panose="020B0604020202020204" pitchFamily="34" charset="0"/>
                      </a:endParaRPr>
                    </a:p>
                    <a:p>
                      <a:pPr rtl="0" fontAlgn="t">
                        <a:spcBef>
                          <a:spcPts val="0"/>
                        </a:spcBef>
                        <a:spcAft>
                          <a:spcPts val="0"/>
                        </a:spcAft>
                      </a:pPr>
                      <a:br>
                        <a:rPr lang="en-GB" sz="1200" dirty="0">
                          <a:solidFill>
                            <a:srgbClr val="3C3C3C"/>
                          </a:solidFill>
                          <a:effectLst/>
                          <a:latin typeface="Arial" panose="020B0604020202020204" pitchFamily="34" charset="0"/>
                          <a:cs typeface="Arial" panose="020B0604020202020204" pitchFamily="34" charset="0"/>
                        </a:rPr>
                      </a:br>
                      <a:r>
                        <a:rPr lang="en-GB" sz="1200" b="0" i="0" u="none" strike="noStrike" dirty="0">
                          <a:solidFill>
                            <a:srgbClr val="3C3C3C"/>
                          </a:solidFill>
                          <a:effectLst/>
                          <a:latin typeface="Arial" panose="020B0604020202020204" pitchFamily="34" charset="0"/>
                          <a:cs typeface="Arial" panose="020B0604020202020204" pitchFamily="34" charset="0"/>
                        </a:rPr>
                        <a:t>Key vocabulary – list of words</a:t>
                      </a:r>
                      <a:endParaRPr lang="en-GB" sz="1200" dirty="0">
                        <a:solidFill>
                          <a:srgbClr val="3C3C3C"/>
                        </a:solidFill>
                        <a:effectLst/>
                        <a:latin typeface="Arial" panose="020B0604020202020204" pitchFamily="34" charset="0"/>
                        <a:cs typeface="Arial" panose="020B0604020202020204" pitchFamily="34" charset="0"/>
                      </a:endParaRPr>
                    </a:p>
                  </a:txBody>
                  <a:tcPr marL="48498" marR="48498" marT="26860" marB="26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0" i="0" u="none" strike="noStrike" dirty="0">
                          <a:solidFill>
                            <a:srgbClr val="3C3C3C"/>
                          </a:solidFill>
                          <a:effectLst/>
                          <a:latin typeface="Arial" panose="020B0604020202020204" pitchFamily="34" charset="0"/>
                          <a:cs typeface="Arial" panose="020B0604020202020204" pitchFamily="34" charset="0"/>
                        </a:rPr>
                        <a:t>Possible ways to demonstrate key learning, particularly correct usage of vocabulary</a:t>
                      </a:r>
                      <a:endParaRPr lang="en-GB" sz="1200" dirty="0">
                        <a:solidFill>
                          <a:srgbClr val="3C3C3C"/>
                        </a:solidFill>
                        <a:effectLst/>
                        <a:latin typeface="Arial" panose="020B0604020202020204" pitchFamily="34" charset="0"/>
                        <a:cs typeface="Arial" panose="020B0604020202020204" pitchFamily="34" charset="0"/>
                      </a:endParaRPr>
                    </a:p>
                  </a:txBody>
                  <a:tcPr marL="48498" marR="48498" marT="26860" marB="26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1901007"/>
                  </a:ext>
                </a:extLst>
              </a:tr>
              <a:tr h="1452712">
                <a:tc vMerge="1">
                  <a:txBody>
                    <a:bodyPr/>
                    <a:lstStyle/>
                    <a:p>
                      <a:endParaRPr lang="en-GB"/>
                    </a:p>
                  </a:txBody>
                  <a:tcPr/>
                </a:tc>
                <a:tc>
                  <a:txBody>
                    <a:bodyPr/>
                    <a:lstStyle/>
                    <a:p>
                      <a:pPr rtl="0" fontAlgn="t">
                        <a:spcBef>
                          <a:spcPts val="0"/>
                        </a:spcBef>
                        <a:spcAft>
                          <a:spcPts val="0"/>
                        </a:spcAft>
                      </a:pPr>
                      <a:r>
                        <a:rPr lang="en-GB" sz="1200" b="0" i="0" u="none" strike="noStrike" dirty="0">
                          <a:solidFill>
                            <a:srgbClr val="3C3C3C"/>
                          </a:solidFill>
                          <a:effectLst/>
                          <a:latin typeface="Arial" panose="020B0604020202020204" pitchFamily="34" charset="0"/>
                          <a:cs typeface="Arial" panose="020B0604020202020204" pitchFamily="34" charset="0"/>
                        </a:rPr>
                        <a:t>Apply knowledge in familiar related contexts, including a range of enquiries</a:t>
                      </a:r>
                      <a:endParaRPr lang="en-GB" sz="1200" dirty="0">
                        <a:solidFill>
                          <a:srgbClr val="3C3C3C"/>
                        </a:solidFill>
                        <a:effectLst/>
                        <a:latin typeface="Arial" panose="020B0604020202020204" pitchFamily="34" charset="0"/>
                        <a:cs typeface="Arial" panose="020B0604020202020204" pitchFamily="34" charset="0"/>
                      </a:endParaRPr>
                    </a:p>
                    <a:p>
                      <a:pPr fontAlgn="t"/>
                      <a:br>
                        <a:rPr lang="en-GB" sz="1200" dirty="0">
                          <a:solidFill>
                            <a:srgbClr val="3C3C3C"/>
                          </a:solidFill>
                          <a:effectLst/>
                          <a:latin typeface="Arial" panose="020B0604020202020204" pitchFamily="34" charset="0"/>
                          <a:cs typeface="Arial" panose="020B0604020202020204" pitchFamily="34" charset="0"/>
                        </a:rPr>
                      </a:br>
                      <a:endParaRPr lang="en-GB" sz="1200" dirty="0">
                        <a:solidFill>
                          <a:srgbClr val="3C3C3C"/>
                        </a:solidFill>
                        <a:effectLst/>
                        <a:latin typeface="Arial" panose="020B0604020202020204" pitchFamily="34" charset="0"/>
                        <a:cs typeface="Arial" panose="020B0604020202020204" pitchFamily="34" charset="0"/>
                      </a:endParaRPr>
                    </a:p>
                  </a:txBody>
                  <a:tcPr marL="48498" marR="48498" marT="26860" marB="26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0" i="0" u="none" strike="noStrike" dirty="0">
                          <a:solidFill>
                            <a:srgbClr val="3C3C3C"/>
                          </a:solidFill>
                          <a:effectLst/>
                          <a:latin typeface="Arial" panose="020B0604020202020204" pitchFamily="34" charset="0"/>
                          <a:cs typeface="Arial" panose="020B0604020202020204" pitchFamily="34" charset="0"/>
                        </a:rPr>
                        <a:t>Suggestions of contexts to use.</a:t>
                      </a:r>
                      <a:endParaRPr lang="en-GB" sz="1200" dirty="0">
                        <a:solidFill>
                          <a:srgbClr val="3C3C3C"/>
                        </a:solidFill>
                        <a:effectLst/>
                        <a:latin typeface="Arial" panose="020B0604020202020204" pitchFamily="34" charset="0"/>
                        <a:cs typeface="Arial" panose="020B0604020202020204" pitchFamily="34" charset="0"/>
                      </a:endParaRPr>
                    </a:p>
                  </a:txBody>
                  <a:tcPr marL="48498" marR="48498" marT="26860" marB="26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0" i="0" u="none" strike="noStrike" dirty="0">
                          <a:solidFill>
                            <a:srgbClr val="3C3C3C"/>
                          </a:solidFill>
                          <a:effectLst/>
                          <a:latin typeface="Arial" panose="020B0604020202020204" pitchFamily="34" charset="0"/>
                          <a:cs typeface="Arial" panose="020B0604020202020204" pitchFamily="34" charset="0"/>
                        </a:rPr>
                        <a:t>Possible ways to demonstrate that a pupil has gone beyond recall of facts and can </a:t>
                      </a:r>
                      <a:r>
                        <a:rPr lang="en-GB" sz="1200" b="1" i="0" u="none" strike="noStrike" dirty="0">
                          <a:solidFill>
                            <a:srgbClr val="3C3C3C"/>
                          </a:solidFill>
                          <a:effectLst/>
                          <a:latin typeface="Arial" panose="020B0604020202020204" pitchFamily="34" charset="0"/>
                          <a:cs typeface="Arial" panose="020B0604020202020204" pitchFamily="34" charset="0"/>
                        </a:rPr>
                        <a:t>apply</a:t>
                      </a:r>
                      <a:r>
                        <a:rPr lang="en-GB" sz="1200" b="0" i="0" u="none" strike="noStrike" dirty="0">
                          <a:solidFill>
                            <a:srgbClr val="3C3C3C"/>
                          </a:solidFill>
                          <a:effectLst/>
                          <a:latin typeface="Arial" panose="020B0604020202020204" pitchFamily="34" charset="0"/>
                          <a:cs typeface="Arial" panose="020B0604020202020204" pitchFamily="34" charset="0"/>
                        </a:rPr>
                        <a:t> the key learning, for example using the vocabulary and basic principles to produce explanations, usually within Working Scientifically contexts.</a:t>
                      </a:r>
                      <a:endParaRPr lang="en-GB" sz="1200" dirty="0">
                        <a:solidFill>
                          <a:srgbClr val="3C3C3C"/>
                        </a:solidFill>
                        <a:effectLst/>
                        <a:latin typeface="Arial" panose="020B0604020202020204" pitchFamily="34" charset="0"/>
                        <a:cs typeface="Arial" panose="020B0604020202020204" pitchFamily="34" charset="0"/>
                      </a:endParaRPr>
                    </a:p>
                  </a:txBody>
                  <a:tcPr marL="48498" marR="48498" marT="26860" marB="26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863195"/>
                  </a:ext>
                </a:extLst>
              </a:tr>
            </a:tbl>
          </a:graphicData>
        </a:graphic>
      </p:graphicFrame>
      <p:sp>
        <p:nvSpPr>
          <p:cNvPr id="4" name="Rectangle 1"/>
          <p:cNvSpPr>
            <a:spLocks noChangeArrowheads="1"/>
          </p:cNvSpPr>
          <p:nvPr/>
        </p:nvSpPr>
        <p:spPr bwMode="auto">
          <a:xfrm>
            <a:off x="681038" y="1426471"/>
            <a:ext cx="85439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3C3C3C"/>
                </a:solidFill>
                <a:effectLst/>
                <a:latin typeface="Arial" panose="020B0604020202020204" pitchFamily="34" charset="0"/>
                <a:cs typeface="Arial" panose="020B0604020202020204" pitchFamily="34" charset="0"/>
              </a:rPr>
              <a:t>Each resource contains the relevant National Curriculum statements for the unit of work and prior learning, a planning matrix, annotated work and a summary sheet.  The matrix provides an interpretation of the key learning of the National Curriculum statements, and suggestions of key vocabulary.  In order to be meet the expectations pupils must firstly understand the key concept and then be provided with opportunities to apply that knowledge. This is a key planning tool.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i="0" u="none" strike="noStrike" cap="none" normalizeH="0" baseline="0" dirty="0">
              <a:ln>
                <a:noFill/>
              </a:ln>
              <a:solidFill>
                <a:srgbClr val="3C3C3C"/>
              </a:solidFill>
              <a:effectLst/>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3F5064A2-E6DB-458A-A3DC-F5DE4E9A190C}" type="slidenum">
              <a:rPr lang="en-GB" smtClean="0"/>
              <a:t>3</a:t>
            </a:fld>
            <a:endParaRPr lang="en-GB"/>
          </a:p>
        </p:txBody>
      </p:sp>
      <p:sp>
        <p:nvSpPr>
          <p:cNvPr id="6" name="Title 5"/>
          <p:cNvSpPr>
            <a:spLocks noGrp="1"/>
          </p:cNvSpPr>
          <p:nvPr>
            <p:ph type="title"/>
          </p:nvPr>
        </p:nvSpPr>
        <p:spPr/>
        <p:txBody>
          <a:bodyPr/>
          <a:lstStyle/>
          <a:p>
            <a:endParaRPr lang="en-GB" dirty="0"/>
          </a:p>
        </p:txBody>
      </p:sp>
      <p:sp>
        <p:nvSpPr>
          <p:cNvPr id="8" name="Title 1"/>
          <p:cNvSpPr txBox="1">
            <a:spLocks/>
          </p:cNvSpPr>
          <p:nvPr/>
        </p:nvSpPr>
        <p:spPr>
          <a:xfrm>
            <a:off x="681038" y="575734"/>
            <a:ext cx="8543925" cy="668867"/>
          </a:xfrm>
          <a:prstGeom prst="rect">
            <a:avLst/>
          </a:prstGeom>
          <a:solidFill>
            <a:srgbClr val="009EE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spc="-150" dirty="0">
                <a:solidFill>
                  <a:schemeClr val="bg1"/>
                </a:solidFill>
              </a:rPr>
              <a:t>Structure of the resources</a:t>
            </a:r>
          </a:p>
        </p:txBody>
      </p:sp>
    </p:spTree>
    <p:extLst>
      <p:ext uri="{BB962C8B-B14F-4D97-AF65-F5344CB8AC3E}">
        <p14:creationId xmlns:p14="http://schemas.microsoft.com/office/powerpoint/2010/main" val="1612432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1038" y="1947087"/>
            <a:ext cx="8543925" cy="3877985"/>
          </a:xfrm>
          <a:prstGeom prst="rect">
            <a:avLst/>
          </a:prstGeom>
        </p:spPr>
        <p:txBody>
          <a:bodyPr wrap="square">
            <a:spAutoFit/>
          </a:bodyPr>
          <a:lstStyle/>
          <a:p>
            <a:pPr>
              <a:spcBef>
                <a:spcPts val="1400"/>
              </a:spcBef>
              <a:spcAft>
                <a:spcPts val="1400"/>
              </a:spcAft>
            </a:pPr>
            <a:r>
              <a:rPr lang="en-GB" sz="1600" b="1" dirty="0">
                <a:solidFill>
                  <a:srgbClr val="3C3C3C"/>
                </a:solidFill>
                <a:latin typeface="Arial" panose="020B0604020202020204" pitchFamily="34" charset="0"/>
              </a:rPr>
              <a:t>Please note</a:t>
            </a:r>
            <a:r>
              <a:rPr lang="en-GB" sz="1600" dirty="0">
                <a:solidFill>
                  <a:srgbClr val="3C3C3C"/>
                </a:solidFill>
                <a:latin typeface="Arial" panose="020B0604020202020204" pitchFamily="34" charset="0"/>
              </a:rPr>
              <a:t>: The NC statements for each topic area for the relevant year group are stated on the slide. Only the </a:t>
            </a:r>
            <a:r>
              <a:rPr lang="en-GB" sz="1600" b="1" dirty="0">
                <a:solidFill>
                  <a:srgbClr val="3C3C3C"/>
                </a:solidFill>
                <a:latin typeface="Arial" panose="020B0604020202020204" pitchFamily="34" charset="0"/>
              </a:rPr>
              <a:t>statements in bold on that </a:t>
            </a:r>
            <a:r>
              <a:rPr lang="en-GB" sz="1600" dirty="0">
                <a:solidFill>
                  <a:srgbClr val="3C3C3C"/>
                </a:solidFill>
                <a:latin typeface="Arial" panose="020B0604020202020204" pitchFamily="34" charset="0"/>
              </a:rPr>
              <a:t>slide have been exemplified. In these cases the teachers have chosen to split the statements within the topic area to teach at different times.</a:t>
            </a:r>
            <a:endParaRPr lang="en-GB" sz="1600" dirty="0">
              <a:solidFill>
                <a:srgbClr val="3C3C3C"/>
              </a:solidFill>
            </a:endParaRPr>
          </a:p>
          <a:p>
            <a:pPr>
              <a:spcAft>
                <a:spcPts val="1400"/>
              </a:spcAft>
            </a:pPr>
            <a:r>
              <a:rPr lang="en-GB" sz="1600" dirty="0">
                <a:solidFill>
                  <a:srgbClr val="3C3C3C"/>
                </a:solidFill>
                <a:latin typeface="Arial" panose="020B0604020202020204" pitchFamily="34" charset="0"/>
              </a:rPr>
              <a:t>The prior NC statements relevant to the topic area are also stated and use to determine pupils’ knowledge at the start of the unit.</a:t>
            </a:r>
            <a:endParaRPr lang="en-GB" sz="1600" dirty="0">
              <a:solidFill>
                <a:srgbClr val="3C3C3C"/>
              </a:solidFill>
            </a:endParaRPr>
          </a:p>
          <a:p>
            <a:pPr>
              <a:spcAft>
                <a:spcPts val="1400"/>
              </a:spcAft>
            </a:pPr>
            <a:r>
              <a:rPr lang="en-GB" sz="1600" dirty="0">
                <a:solidFill>
                  <a:srgbClr val="3C3C3C"/>
                </a:solidFill>
                <a:latin typeface="Arial" panose="020B0604020202020204" pitchFamily="34" charset="0"/>
              </a:rPr>
              <a:t>Each slide has been annotated with coloured text. Please see key below:</a:t>
            </a:r>
            <a:endParaRPr lang="en-GB" sz="1600" dirty="0">
              <a:solidFill>
                <a:srgbClr val="3C3C3C"/>
              </a:solidFill>
            </a:endParaRPr>
          </a:p>
          <a:p>
            <a:pPr>
              <a:spcAft>
                <a:spcPts val="1400"/>
              </a:spcAft>
            </a:pPr>
            <a:r>
              <a:rPr lang="en-GB" sz="1600" dirty="0">
                <a:solidFill>
                  <a:srgbClr val="FF0000"/>
                </a:solidFill>
                <a:latin typeface="Arial" panose="020B0604020202020204" pitchFamily="34" charset="0"/>
              </a:rPr>
              <a:t>Red</a:t>
            </a:r>
            <a:r>
              <a:rPr lang="en-GB" sz="1600" dirty="0">
                <a:solidFill>
                  <a:srgbClr val="000000"/>
                </a:solidFill>
                <a:latin typeface="Arial" panose="020B0604020202020204" pitchFamily="34" charset="0"/>
              </a:rPr>
              <a:t> </a:t>
            </a:r>
            <a:r>
              <a:rPr lang="en-GB" sz="1600">
                <a:solidFill>
                  <a:srgbClr val="000000"/>
                </a:solidFill>
                <a:latin typeface="Arial" panose="020B0604020202020204" pitchFamily="34" charset="0"/>
              </a:rPr>
              <a:t>	</a:t>
            </a:r>
            <a:r>
              <a:rPr lang="en-GB" sz="1600">
                <a:solidFill>
                  <a:srgbClr val="3C3C3C"/>
                </a:solidFill>
                <a:latin typeface="Arial" panose="020B0604020202020204" pitchFamily="34" charset="0"/>
              </a:rPr>
              <a:t>Commentary </a:t>
            </a:r>
            <a:r>
              <a:rPr lang="en-GB" sz="1600" dirty="0">
                <a:solidFill>
                  <a:srgbClr val="3C3C3C"/>
                </a:solidFill>
                <a:latin typeface="Arial" panose="020B0604020202020204" pitchFamily="34" charset="0"/>
              </a:rPr>
              <a:t>to explain how evidence meets/does not meet NC statements</a:t>
            </a:r>
            <a:endParaRPr lang="en-GB" sz="1600" dirty="0">
              <a:solidFill>
                <a:srgbClr val="3C3C3C"/>
              </a:solidFill>
            </a:endParaRPr>
          </a:p>
          <a:p>
            <a:pPr>
              <a:spcAft>
                <a:spcPts val="1400"/>
              </a:spcAft>
            </a:pPr>
            <a:r>
              <a:rPr lang="en-GB" sz="1600" dirty="0">
                <a:solidFill>
                  <a:srgbClr val="009EE0"/>
                </a:solidFill>
                <a:latin typeface="Arial" panose="020B0604020202020204" pitchFamily="34" charset="0"/>
              </a:rPr>
              <a:t>Blue</a:t>
            </a:r>
            <a:r>
              <a:rPr lang="en-GB" sz="1600" dirty="0">
                <a:solidFill>
                  <a:srgbClr val="000000"/>
                </a:solidFill>
                <a:latin typeface="Arial" panose="020B0604020202020204" pitchFamily="34" charset="0"/>
              </a:rPr>
              <a:t> 	</a:t>
            </a:r>
            <a:r>
              <a:rPr lang="en-GB" sz="1600" dirty="0">
                <a:solidFill>
                  <a:srgbClr val="3C3C3C"/>
                </a:solidFill>
                <a:latin typeface="Arial" panose="020B0604020202020204" pitchFamily="34" charset="0"/>
              </a:rPr>
              <a:t>Commentary to highlight features of working scientifically</a:t>
            </a:r>
            <a:endParaRPr lang="en-GB" sz="1600" dirty="0">
              <a:solidFill>
                <a:srgbClr val="3C3C3C"/>
              </a:solidFill>
            </a:endParaRPr>
          </a:p>
          <a:p>
            <a:pPr>
              <a:spcAft>
                <a:spcPts val="1400"/>
              </a:spcAft>
            </a:pPr>
            <a:r>
              <a:rPr lang="en-GB" sz="1600" dirty="0">
                <a:solidFill>
                  <a:srgbClr val="7AB51D"/>
                </a:solidFill>
                <a:latin typeface="Arial" panose="020B0604020202020204" pitchFamily="34" charset="0"/>
              </a:rPr>
              <a:t>Green</a:t>
            </a:r>
            <a:r>
              <a:rPr lang="en-GB" sz="1600" dirty="0">
                <a:solidFill>
                  <a:srgbClr val="000000"/>
                </a:solidFill>
                <a:latin typeface="Arial" panose="020B0604020202020204" pitchFamily="34" charset="0"/>
              </a:rPr>
              <a:t>   	</a:t>
            </a:r>
            <a:r>
              <a:rPr lang="en-GB" sz="1600" dirty="0">
                <a:solidFill>
                  <a:srgbClr val="3C3C3C"/>
                </a:solidFill>
                <a:latin typeface="Arial" panose="020B0604020202020204" pitchFamily="34" charset="0"/>
              </a:rPr>
              <a:t>Pupil Speak</a:t>
            </a:r>
            <a:endParaRPr lang="en-GB" sz="1600" dirty="0">
              <a:solidFill>
                <a:srgbClr val="3C3C3C"/>
              </a:solidFill>
            </a:endParaRPr>
          </a:p>
          <a:p>
            <a:pPr>
              <a:spcAft>
                <a:spcPts val="1400"/>
              </a:spcAft>
            </a:pPr>
            <a:r>
              <a:rPr lang="en-GB" sz="1600" dirty="0">
                <a:solidFill>
                  <a:srgbClr val="3C3C3C"/>
                </a:solidFill>
                <a:latin typeface="Arial" panose="020B0604020202020204" pitchFamily="34" charset="0"/>
              </a:rPr>
              <a:t>Grey </a:t>
            </a:r>
            <a:r>
              <a:rPr lang="en-GB" sz="1600" dirty="0">
                <a:solidFill>
                  <a:srgbClr val="000000"/>
                </a:solidFill>
                <a:latin typeface="Arial" panose="020B0604020202020204" pitchFamily="34" charset="0"/>
              </a:rPr>
              <a:t> 	</a:t>
            </a:r>
            <a:r>
              <a:rPr lang="en-GB" sz="1600" dirty="0">
                <a:solidFill>
                  <a:srgbClr val="3C3C3C"/>
                </a:solidFill>
                <a:latin typeface="Arial" panose="020B0604020202020204" pitchFamily="34" charset="0"/>
              </a:rPr>
              <a:t>Other relevant information </a:t>
            </a:r>
            <a:r>
              <a:rPr lang="en-GB" sz="1600" dirty="0" err="1">
                <a:solidFill>
                  <a:srgbClr val="3C3C3C"/>
                </a:solidFill>
                <a:latin typeface="Arial" panose="020B0604020202020204" pitchFamily="34" charset="0"/>
              </a:rPr>
              <a:t>eg</a:t>
            </a:r>
            <a:r>
              <a:rPr lang="en-GB" sz="1600" dirty="0">
                <a:solidFill>
                  <a:srgbClr val="3C3C3C"/>
                </a:solidFill>
                <a:latin typeface="Arial" panose="020B0604020202020204" pitchFamily="34" charset="0"/>
              </a:rPr>
              <a:t>. vocabulary used</a:t>
            </a:r>
            <a:endParaRPr lang="en-GB" sz="1600" dirty="0"/>
          </a:p>
        </p:txBody>
      </p:sp>
      <p:sp>
        <p:nvSpPr>
          <p:cNvPr id="4" name="Slide Number Placeholder 3"/>
          <p:cNvSpPr>
            <a:spLocks noGrp="1"/>
          </p:cNvSpPr>
          <p:nvPr>
            <p:ph type="sldNum" sz="quarter" idx="12"/>
          </p:nvPr>
        </p:nvSpPr>
        <p:spPr/>
        <p:txBody>
          <a:bodyPr/>
          <a:lstStyle/>
          <a:p>
            <a:fld id="{3F5064A2-E6DB-458A-A3DC-F5DE4E9A190C}" type="slidenum">
              <a:rPr lang="en-GB" smtClean="0"/>
              <a:t>4</a:t>
            </a:fld>
            <a:endParaRPr lang="en-GB"/>
          </a:p>
        </p:txBody>
      </p:sp>
      <p:sp>
        <p:nvSpPr>
          <p:cNvPr id="5" name="Title 4"/>
          <p:cNvSpPr>
            <a:spLocks noGrp="1"/>
          </p:cNvSpPr>
          <p:nvPr>
            <p:ph type="title"/>
          </p:nvPr>
        </p:nvSpPr>
        <p:spPr/>
        <p:txBody>
          <a:bodyPr/>
          <a:lstStyle/>
          <a:p>
            <a:endParaRPr lang="en-GB"/>
          </a:p>
        </p:txBody>
      </p:sp>
      <p:sp>
        <p:nvSpPr>
          <p:cNvPr id="6" name="Title 1"/>
          <p:cNvSpPr txBox="1">
            <a:spLocks/>
          </p:cNvSpPr>
          <p:nvPr/>
        </p:nvSpPr>
        <p:spPr>
          <a:xfrm>
            <a:off x="681038" y="575734"/>
            <a:ext cx="8543925" cy="668867"/>
          </a:xfrm>
          <a:prstGeom prst="rect">
            <a:avLst/>
          </a:prstGeom>
          <a:solidFill>
            <a:srgbClr val="009EE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spc="-150" dirty="0">
                <a:solidFill>
                  <a:schemeClr val="bg1"/>
                </a:solidFill>
              </a:rPr>
              <a:t>Contents of the materials</a:t>
            </a:r>
          </a:p>
        </p:txBody>
      </p:sp>
    </p:spTree>
    <p:extLst>
      <p:ext uri="{BB962C8B-B14F-4D97-AF65-F5344CB8AC3E}">
        <p14:creationId xmlns:p14="http://schemas.microsoft.com/office/powerpoint/2010/main" val="1170062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406" y="1600204"/>
            <a:ext cx="8534861" cy="4525963"/>
          </a:xfrm>
        </p:spPr>
        <p:txBody>
          <a:bodyPr>
            <a:normAutofit/>
          </a:bodyPr>
          <a:lstStyle/>
          <a:p>
            <a:pPr marL="0" indent="0">
              <a:buNone/>
            </a:pPr>
            <a:endParaRPr lang="en-GB" sz="1800" dirty="0">
              <a:solidFill>
                <a:srgbClr val="3C3C3C"/>
              </a:solidFill>
              <a:latin typeface="Arial" panose="020B0604020202020204" pitchFamily="34" charset="0"/>
              <a:cs typeface="Arial" panose="020B0604020202020204" pitchFamily="34" charset="0"/>
            </a:endParaRPr>
          </a:p>
          <a:p>
            <a:pPr marL="0" indent="0">
              <a:buNone/>
            </a:pPr>
            <a:r>
              <a:rPr lang="en-GB" sz="1800" dirty="0">
                <a:solidFill>
                  <a:srgbClr val="3C3C3C"/>
                </a:solidFill>
                <a:latin typeface="Arial" panose="020B0604020202020204" pitchFamily="34" charset="0"/>
                <a:cs typeface="Arial" panose="020B0604020202020204" pitchFamily="34" charset="0"/>
              </a:rPr>
              <a:t>Pupils should be taught to: </a:t>
            </a:r>
          </a:p>
          <a:p>
            <a:pPr marL="0" indent="0">
              <a:buNone/>
            </a:pPr>
            <a:endParaRPr lang="en-GB" sz="1800" dirty="0">
              <a:solidFill>
                <a:srgbClr val="3C3C3C"/>
              </a:solidFill>
              <a:latin typeface="Arial" panose="020B0604020202020204" pitchFamily="34" charset="0"/>
              <a:cs typeface="Arial" panose="020B0604020202020204" pitchFamily="34" charset="0"/>
            </a:endParaRPr>
          </a:p>
          <a:p>
            <a:r>
              <a:rPr lang="en-GB" sz="1800" dirty="0">
                <a:solidFill>
                  <a:srgbClr val="3C3C3C"/>
                </a:solidFill>
                <a:latin typeface="Arial" panose="020B0604020202020204" pitchFamily="34" charset="0"/>
                <a:cs typeface="Arial" panose="020B0604020202020204" pitchFamily="34" charset="0"/>
              </a:rPr>
              <a:t>recognise that they need light in order to see things and that dark is the absence of light </a:t>
            </a:r>
            <a:r>
              <a:rPr lang="en-GB" sz="1600" u="sng" dirty="0">
                <a:solidFill>
                  <a:srgbClr val="3C3C3C"/>
                </a:solidFill>
                <a:latin typeface="Arial" panose="020B0604020202020204" pitchFamily="34" charset="0"/>
                <a:cs typeface="Arial" panose="020B0604020202020204" pitchFamily="34" charset="0"/>
              </a:rPr>
              <a:t>(3-Light)</a:t>
            </a:r>
          </a:p>
          <a:p>
            <a:r>
              <a:rPr lang="en-GB" sz="1800" dirty="0">
                <a:solidFill>
                  <a:srgbClr val="3C3C3C"/>
                </a:solidFill>
                <a:latin typeface="Arial" panose="020B0604020202020204" pitchFamily="34" charset="0"/>
                <a:cs typeface="Arial" panose="020B0604020202020204" pitchFamily="34" charset="0"/>
              </a:rPr>
              <a:t>notice that light is reflected from surfaces </a:t>
            </a:r>
            <a:r>
              <a:rPr lang="en-GB" sz="1600" u="sng" dirty="0">
                <a:solidFill>
                  <a:srgbClr val="3C3C3C"/>
                </a:solidFill>
                <a:latin typeface="Arial" panose="020B0604020202020204" pitchFamily="34" charset="0"/>
                <a:cs typeface="Arial" panose="020B0604020202020204" pitchFamily="34" charset="0"/>
              </a:rPr>
              <a:t>(3-Light)</a:t>
            </a:r>
            <a:endParaRPr lang="en-GB" sz="1600" dirty="0">
              <a:solidFill>
                <a:srgbClr val="3C3C3C"/>
              </a:solidFill>
              <a:latin typeface="Arial" panose="020B0604020202020204" pitchFamily="34" charset="0"/>
              <a:cs typeface="Arial" panose="020B0604020202020204" pitchFamily="34" charset="0"/>
            </a:endParaRPr>
          </a:p>
          <a:p>
            <a:r>
              <a:rPr lang="en-GB" sz="1800" dirty="0">
                <a:solidFill>
                  <a:srgbClr val="3C3C3C"/>
                </a:solidFill>
                <a:latin typeface="Arial" panose="020B0604020202020204" pitchFamily="34" charset="0"/>
                <a:cs typeface="Arial" panose="020B0604020202020204" pitchFamily="34" charset="0"/>
              </a:rPr>
              <a:t>recognise that light from the sun can be dangerous and that there are ways to protect their eyes </a:t>
            </a:r>
            <a:r>
              <a:rPr lang="en-GB" sz="1600" u="sng" dirty="0">
                <a:solidFill>
                  <a:srgbClr val="3C3C3C"/>
                </a:solidFill>
                <a:latin typeface="Arial" panose="020B0604020202020204" pitchFamily="34" charset="0"/>
                <a:cs typeface="Arial" panose="020B0604020202020204" pitchFamily="34" charset="0"/>
              </a:rPr>
              <a:t>(3-Light)</a:t>
            </a:r>
            <a:endParaRPr lang="en-GB" sz="1600" dirty="0">
              <a:solidFill>
                <a:srgbClr val="3C3C3C"/>
              </a:solidFill>
              <a:latin typeface="Arial" panose="020B0604020202020204" pitchFamily="34" charset="0"/>
              <a:cs typeface="Arial" panose="020B0604020202020204" pitchFamily="34" charset="0"/>
            </a:endParaRPr>
          </a:p>
          <a:p>
            <a:r>
              <a:rPr lang="en-GB" sz="1800" dirty="0">
                <a:solidFill>
                  <a:srgbClr val="3C3C3C"/>
                </a:solidFill>
                <a:latin typeface="Arial" panose="020B0604020202020204" pitchFamily="34" charset="0"/>
                <a:cs typeface="Arial" panose="020B0604020202020204" pitchFamily="34" charset="0"/>
              </a:rPr>
              <a:t>recognise that shadows are formed when the light from a light source is blocked by a solid object </a:t>
            </a:r>
            <a:r>
              <a:rPr lang="en-GB" sz="1600" u="sng" dirty="0">
                <a:solidFill>
                  <a:srgbClr val="3C3C3C"/>
                </a:solidFill>
                <a:latin typeface="Arial" panose="020B0604020202020204" pitchFamily="34" charset="0"/>
                <a:cs typeface="Arial" panose="020B0604020202020204" pitchFamily="34" charset="0"/>
              </a:rPr>
              <a:t>(3-Light)</a:t>
            </a:r>
            <a:endParaRPr lang="en-GB" sz="1600" dirty="0">
              <a:solidFill>
                <a:srgbClr val="3C3C3C"/>
              </a:solidFill>
              <a:latin typeface="Arial" panose="020B0604020202020204" pitchFamily="34" charset="0"/>
              <a:cs typeface="Arial" panose="020B0604020202020204" pitchFamily="34" charset="0"/>
            </a:endParaRPr>
          </a:p>
          <a:p>
            <a:r>
              <a:rPr lang="en-GB" sz="1800" dirty="0">
                <a:solidFill>
                  <a:srgbClr val="3C3C3C"/>
                </a:solidFill>
                <a:latin typeface="Arial" panose="020B0604020202020204" pitchFamily="34" charset="0"/>
                <a:cs typeface="Arial" panose="020B0604020202020204" pitchFamily="34" charset="0"/>
              </a:rPr>
              <a:t>find patterns in the way that the size of shadows change. </a:t>
            </a:r>
            <a:r>
              <a:rPr lang="en-GB" sz="1600" u="sng" dirty="0">
                <a:solidFill>
                  <a:srgbClr val="3C3C3C"/>
                </a:solidFill>
                <a:latin typeface="Arial" panose="020B0604020202020204" pitchFamily="34" charset="0"/>
                <a:cs typeface="Arial" panose="020B0604020202020204" pitchFamily="34" charset="0"/>
              </a:rPr>
              <a:t>(3-Light)</a:t>
            </a:r>
            <a:endParaRPr lang="en-GB" sz="1600" dirty="0">
              <a:solidFill>
                <a:srgbClr val="3C3C3C"/>
              </a:solidFill>
              <a:latin typeface="Arial" panose="020B0604020202020204" pitchFamily="34" charset="0"/>
              <a:cs typeface="Arial" panose="020B0604020202020204" pitchFamily="34" charset="0"/>
            </a:endParaRPr>
          </a:p>
          <a:p>
            <a:pPr marL="0" indent="0">
              <a:buNone/>
            </a:pPr>
            <a:r>
              <a:rPr lang="en-GB" sz="1800" dirty="0">
                <a:solidFill>
                  <a:srgbClr val="3C3C3C"/>
                </a:solidFill>
                <a:latin typeface="Arial" panose="020B0604020202020204" pitchFamily="34" charset="0"/>
                <a:cs typeface="Arial" panose="020B0604020202020204" pitchFamily="34" charset="0"/>
              </a:rPr>
              <a:t>	</a:t>
            </a:r>
          </a:p>
          <a:p>
            <a:endParaRPr lang="en-GB" sz="1800" dirty="0">
              <a:solidFill>
                <a:srgbClr val="3C3C3C"/>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F662B17-29F0-4377-BAFC-EA6EE1B34AEA}" type="slidenum">
              <a:rPr lang="en-GB" smtClean="0"/>
              <a:pPr/>
              <a:t>5</a:t>
            </a:fld>
            <a:endParaRPr lang="en-GB"/>
          </a:p>
        </p:txBody>
      </p:sp>
      <p:sp>
        <p:nvSpPr>
          <p:cNvPr id="6" name="Title 1"/>
          <p:cNvSpPr txBox="1">
            <a:spLocks/>
          </p:cNvSpPr>
          <p:nvPr/>
        </p:nvSpPr>
        <p:spPr>
          <a:xfrm>
            <a:off x="668407" y="682340"/>
            <a:ext cx="8534860" cy="668867"/>
          </a:xfrm>
          <a:prstGeom prst="rect">
            <a:avLst/>
          </a:prstGeom>
          <a:solidFill>
            <a:srgbClr val="009EE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spc="-150" dirty="0">
                <a:solidFill>
                  <a:schemeClr val="bg1"/>
                </a:solidFill>
              </a:rPr>
              <a:t>Year 3 Statements – Prior Learning</a:t>
            </a:r>
          </a:p>
        </p:txBody>
      </p:sp>
    </p:spTree>
    <p:extLst>
      <p:ext uri="{BB962C8B-B14F-4D97-AF65-F5344CB8AC3E}">
        <p14:creationId xmlns:p14="http://schemas.microsoft.com/office/powerpoint/2010/main" val="3525247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1800" dirty="0">
                <a:solidFill>
                  <a:srgbClr val="3C3C3C"/>
                </a:solidFill>
                <a:latin typeface="Arial" panose="020B0604020202020204" pitchFamily="34" charset="0"/>
                <a:cs typeface="Arial" panose="020B0604020202020204" pitchFamily="34" charset="0"/>
              </a:rPr>
              <a:t>Pupils should be taught to: </a:t>
            </a:r>
          </a:p>
          <a:p>
            <a:pPr marL="0" indent="0">
              <a:buNone/>
            </a:pPr>
            <a:endParaRPr lang="en-GB" sz="1800" dirty="0">
              <a:solidFill>
                <a:srgbClr val="3C3C3C"/>
              </a:solidFill>
              <a:latin typeface="Arial" panose="020B0604020202020204" pitchFamily="34" charset="0"/>
              <a:cs typeface="Arial" panose="020B0604020202020204" pitchFamily="34" charset="0"/>
            </a:endParaRPr>
          </a:p>
          <a:p>
            <a:r>
              <a:rPr lang="en-GB" sz="1800" dirty="0">
                <a:solidFill>
                  <a:srgbClr val="3C3C3C"/>
                </a:solidFill>
                <a:latin typeface="Arial" panose="020B0604020202020204" pitchFamily="34" charset="0"/>
                <a:cs typeface="Arial" panose="020B0604020202020204" pitchFamily="34" charset="0"/>
              </a:rPr>
              <a:t>recognise that light appears to travel in straight lines </a:t>
            </a:r>
            <a:r>
              <a:rPr lang="en-GB" sz="1600" u="sng" dirty="0">
                <a:solidFill>
                  <a:srgbClr val="3C3C3C"/>
                </a:solidFill>
                <a:latin typeface="Arial" panose="020B0604020202020204" pitchFamily="34" charset="0"/>
                <a:cs typeface="Arial" panose="020B0604020202020204" pitchFamily="34" charset="0"/>
              </a:rPr>
              <a:t>(6-Light)</a:t>
            </a:r>
            <a:endParaRPr lang="en-GB" sz="1600" dirty="0">
              <a:solidFill>
                <a:srgbClr val="3C3C3C"/>
              </a:solidFill>
              <a:latin typeface="Arial" panose="020B0604020202020204" pitchFamily="34" charset="0"/>
              <a:cs typeface="Arial" panose="020B0604020202020204" pitchFamily="34" charset="0"/>
            </a:endParaRPr>
          </a:p>
          <a:p>
            <a:r>
              <a:rPr lang="en-GB" sz="1800" dirty="0">
                <a:solidFill>
                  <a:srgbClr val="3C3C3C"/>
                </a:solidFill>
                <a:latin typeface="Arial" panose="020B0604020202020204" pitchFamily="34" charset="0"/>
                <a:cs typeface="Arial" panose="020B0604020202020204" pitchFamily="34" charset="0"/>
              </a:rPr>
              <a:t>use the idea that light travels in straight lines to explain that objects are seen because they give out or reflect light into the eye </a:t>
            </a:r>
            <a:r>
              <a:rPr lang="en-GB" sz="1600" u="sng" dirty="0">
                <a:solidFill>
                  <a:srgbClr val="3C3C3C"/>
                </a:solidFill>
                <a:latin typeface="Arial" panose="020B0604020202020204" pitchFamily="34" charset="0"/>
                <a:cs typeface="Arial" panose="020B0604020202020204" pitchFamily="34" charset="0"/>
              </a:rPr>
              <a:t>(6-Light)</a:t>
            </a:r>
            <a:endParaRPr lang="en-GB" sz="1600" dirty="0">
              <a:solidFill>
                <a:srgbClr val="3C3C3C"/>
              </a:solidFill>
              <a:latin typeface="Arial" panose="020B0604020202020204" pitchFamily="34" charset="0"/>
              <a:cs typeface="Arial" panose="020B0604020202020204" pitchFamily="34" charset="0"/>
            </a:endParaRPr>
          </a:p>
          <a:p>
            <a:r>
              <a:rPr lang="en-GB" sz="1800" dirty="0">
                <a:solidFill>
                  <a:srgbClr val="3C3C3C"/>
                </a:solidFill>
                <a:latin typeface="Arial" panose="020B0604020202020204" pitchFamily="34" charset="0"/>
                <a:cs typeface="Arial" panose="020B0604020202020204" pitchFamily="34" charset="0"/>
              </a:rPr>
              <a:t>explain that we see things because light travels from light sources to our eyes or from light sources to objects and then to our eyes </a:t>
            </a:r>
            <a:r>
              <a:rPr lang="en-GB" sz="1600" u="sng" dirty="0">
                <a:solidFill>
                  <a:srgbClr val="3C3C3C"/>
                </a:solidFill>
                <a:latin typeface="Arial" panose="020B0604020202020204" pitchFamily="34" charset="0"/>
                <a:cs typeface="Arial" panose="020B0604020202020204" pitchFamily="34" charset="0"/>
              </a:rPr>
              <a:t>(6-Light)</a:t>
            </a:r>
            <a:endParaRPr lang="en-GB" sz="1600" dirty="0">
              <a:solidFill>
                <a:srgbClr val="3C3C3C"/>
              </a:solidFill>
              <a:latin typeface="Arial" panose="020B0604020202020204" pitchFamily="34" charset="0"/>
              <a:cs typeface="Arial" panose="020B0604020202020204" pitchFamily="34" charset="0"/>
            </a:endParaRPr>
          </a:p>
          <a:p>
            <a:r>
              <a:rPr lang="en-GB" sz="1800" dirty="0">
                <a:solidFill>
                  <a:srgbClr val="3C3C3C"/>
                </a:solidFill>
                <a:latin typeface="Arial" panose="020B0604020202020204" pitchFamily="34" charset="0"/>
                <a:cs typeface="Arial" panose="020B0604020202020204" pitchFamily="34" charset="0"/>
              </a:rPr>
              <a:t>use the idea that light travels in straight lines to explain why shadows have the same shape as the objects that cast them. </a:t>
            </a:r>
            <a:r>
              <a:rPr lang="en-GB" sz="1600" u="sng" dirty="0">
                <a:solidFill>
                  <a:srgbClr val="3C3C3C"/>
                </a:solidFill>
                <a:latin typeface="Arial" panose="020B0604020202020204" pitchFamily="34" charset="0"/>
                <a:cs typeface="Arial" panose="020B0604020202020204" pitchFamily="34" charset="0"/>
              </a:rPr>
              <a:t>(6-Light)</a:t>
            </a:r>
            <a:endParaRPr lang="en-GB" sz="1600" dirty="0">
              <a:solidFill>
                <a:srgbClr val="3C3C3C"/>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F662B17-29F0-4377-BAFC-EA6EE1B34AEA}" type="slidenum">
              <a:rPr lang="en-GB" smtClean="0"/>
              <a:pPr/>
              <a:t>6</a:t>
            </a:fld>
            <a:endParaRPr lang="en-GB"/>
          </a:p>
        </p:txBody>
      </p:sp>
      <p:sp>
        <p:nvSpPr>
          <p:cNvPr id="6" name="Title 1"/>
          <p:cNvSpPr txBox="1">
            <a:spLocks/>
          </p:cNvSpPr>
          <p:nvPr/>
        </p:nvSpPr>
        <p:spPr>
          <a:xfrm>
            <a:off x="668407" y="682340"/>
            <a:ext cx="7886700" cy="668867"/>
          </a:xfrm>
          <a:prstGeom prst="rect">
            <a:avLst/>
          </a:prstGeom>
          <a:solidFill>
            <a:srgbClr val="009EE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spc="-150" dirty="0">
                <a:solidFill>
                  <a:schemeClr val="bg1"/>
                </a:solidFill>
              </a:rPr>
              <a:t>Year 6 Statements</a:t>
            </a:r>
          </a:p>
        </p:txBody>
      </p:sp>
    </p:spTree>
    <p:extLst>
      <p:ext uri="{BB962C8B-B14F-4D97-AF65-F5344CB8AC3E}">
        <p14:creationId xmlns:p14="http://schemas.microsoft.com/office/powerpoint/2010/main" val="1160816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78076"/>
            <a:ext cx="8260080" cy="5299776"/>
          </a:xfrm>
        </p:spPr>
        <p:txBody>
          <a:bodyPr>
            <a:noAutofit/>
          </a:bodyPr>
          <a:lstStyle/>
          <a:p>
            <a:pPr marL="0" indent="0">
              <a:buNone/>
            </a:pPr>
            <a:r>
              <a:rPr lang="en-GB" sz="2000" dirty="0"/>
              <a:t>Pupils </a:t>
            </a:r>
            <a:r>
              <a:rPr lang="en-GB" sz="2000" b="1" dirty="0"/>
              <a:t>do not </a:t>
            </a:r>
            <a:r>
              <a:rPr lang="en-GB" sz="2000" dirty="0"/>
              <a:t>need to be taught content they will learn in later year groups. They can be challenged by applying the content for their year group in broader contexts.</a:t>
            </a:r>
          </a:p>
          <a:p>
            <a:pPr marL="0" indent="0">
              <a:buNone/>
            </a:pPr>
            <a:r>
              <a:rPr lang="en-GB" sz="2000" dirty="0"/>
              <a:t>Pupils </a:t>
            </a:r>
            <a:r>
              <a:rPr lang="en-GB" sz="2000"/>
              <a:t>in Key Stage 3 </a:t>
            </a:r>
            <a:r>
              <a:rPr lang="en-GB" sz="2000" dirty="0"/>
              <a:t>will be taught about:</a:t>
            </a:r>
          </a:p>
          <a:p>
            <a:pPr lvl="0"/>
            <a:r>
              <a:rPr lang="en-GB" sz="2000" dirty="0"/>
              <a:t>the similarities and differences between light waves and waves in matter </a:t>
            </a:r>
          </a:p>
          <a:p>
            <a:pPr lvl="0"/>
            <a:r>
              <a:rPr lang="en-GB" sz="2000" dirty="0"/>
              <a:t>light waves travelling through a vacuum; speed of light </a:t>
            </a:r>
          </a:p>
          <a:p>
            <a:pPr lvl="0"/>
            <a:r>
              <a:rPr lang="en-GB" sz="2000" dirty="0"/>
              <a:t>the transmission of light through materials: absorption, diffuse scattering and specular reflection at a surface </a:t>
            </a:r>
          </a:p>
          <a:p>
            <a:pPr lvl="0"/>
            <a:r>
              <a:rPr lang="en-GB" sz="2000" dirty="0"/>
              <a:t>use of ray model to explain imaging in mirrors, the pinhole camera, the refraction of light and action of convex lens in focusing (qualitative); the human eye </a:t>
            </a:r>
          </a:p>
          <a:p>
            <a:pPr lvl="0"/>
            <a:r>
              <a:rPr lang="en-GB" sz="2000" dirty="0"/>
              <a:t>light transferring energy from source to absorber leading to chemical and electrical effects; photo-sensitive material in the retina and in cameras </a:t>
            </a:r>
          </a:p>
          <a:p>
            <a:pPr lvl="0"/>
            <a:r>
              <a:rPr lang="en-GB" sz="2000" dirty="0"/>
              <a:t>colours and the different frequencies of light, white light and prisms (qualitative only); differential colour effects in absorption and diffuse reflection.</a:t>
            </a:r>
          </a:p>
        </p:txBody>
      </p:sp>
      <p:sp>
        <p:nvSpPr>
          <p:cNvPr id="4" name="Title 1">
            <a:extLst>
              <a:ext uri="{FF2B5EF4-FFF2-40B4-BE49-F238E27FC236}">
                <a16:creationId xmlns:a16="http://schemas.microsoft.com/office/drawing/2014/main" id="{EB687D38-72C1-43E2-A442-5F3E0CC1AC5C}"/>
              </a:ext>
            </a:extLst>
          </p:cNvPr>
          <p:cNvSpPr txBox="1">
            <a:spLocks/>
          </p:cNvSpPr>
          <p:nvPr/>
        </p:nvSpPr>
        <p:spPr>
          <a:xfrm>
            <a:off x="919480" y="402069"/>
            <a:ext cx="7976870" cy="668337"/>
          </a:xfrm>
          <a:prstGeom prst="rect">
            <a:avLst/>
          </a:prstGeom>
          <a:solidFill>
            <a:srgbClr val="FF0000"/>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3200" spc="-150" dirty="0">
                <a:solidFill>
                  <a:schemeClr val="bg1"/>
                </a:solidFill>
              </a:rPr>
              <a:t>Later Statements</a:t>
            </a:r>
          </a:p>
        </p:txBody>
      </p:sp>
    </p:spTree>
    <p:extLst>
      <p:ext uri="{BB962C8B-B14F-4D97-AF65-F5344CB8AC3E}">
        <p14:creationId xmlns:p14="http://schemas.microsoft.com/office/powerpoint/2010/main" val="2755658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13492432"/>
              </p:ext>
            </p:extLst>
          </p:nvPr>
        </p:nvGraphicFramePr>
        <p:xfrm>
          <a:off x="125413" y="165101"/>
          <a:ext cx="9594719" cy="6126326"/>
        </p:xfrm>
        <a:graphic>
          <a:graphicData uri="http://schemas.openxmlformats.org/drawingml/2006/table">
            <a:tbl>
              <a:tblPr firstRow="1" bandRow="1">
                <a:tableStyleId>{5940675A-B579-460E-94D1-54222C63F5DA}</a:tableStyleId>
              </a:tblPr>
              <a:tblGrid>
                <a:gridCol w="639649">
                  <a:extLst>
                    <a:ext uri="{9D8B030D-6E8A-4147-A177-3AD203B41FA5}">
                      <a16:colId xmlns:a16="http://schemas.microsoft.com/office/drawing/2014/main" val="20000"/>
                    </a:ext>
                  </a:extLst>
                </a:gridCol>
                <a:gridCol w="1856367">
                  <a:extLst>
                    <a:ext uri="{9D8B030D-6E8A-4147-A177-3AD203B41FA5}">
                      <a16:colId xmlns:a16="http://schemas.microsoft.com/office/drawing/2014/main" val="20001"/>
                    </a:ext>
                  </a:extLst>
                </a:gridCol>
                <a:gridCol w="4134481">
                  <a:extLst>
                    <a:ext uri="{9D8B030D-6E8A-4147-A177-3AD203B41FA5}">
                      <a16:colId xmlns:a16="http://schemas.microsoft.com/office/drawing/2014/main" val="20002"/>
                    </a:ext>
                  </a:extLst>
                </a:gridCol>
                <a:gridCol w="2964222">
                  <a:extLst>
                    <a:ext uri="{9D8B030D-6E8A-4147-A177-3AD203B41FA5}">
                      <a16:colId xmlns:a16="http://schemas.microsoft.com/office/drawing/2014/main" val="20003"/>
                    </a:ext>
                  </a:extLst>
                </a:gridCol>
              </a:tblGrid>
              <a:tr h="469899">
                <a:tc>
                  <a:txBody>
                    <a:bodyPr/>
                    <a:lstStyle/>
                    <a:p>
                      <a:pPr>
                        <a:lnSpc>
                          <a:spcPts val="1600"/>
                        </a:lnSpc>
                      </a:pPr>
                      <a:endParaRPr lang="en-US" sz="1400" b="1" dirty="0">
                        <a:solidFill>
                          <a:srgbClr val="3C3C3C"/>
                        </a:solidFill>
                        <a:latin typeface="Arial" panose="020B0604020202020204" pitchFamily="34" charset="0"/>
                        <a:cs typeface="Arial" panose="020B0604020202020204" pitchFamily="34" charset="0"/>
                      </a:endParaRPr>
                    </a:p>
                  </a:txBody>
                  <a:tcPr marL="99057" marR="99057" marT="45712" marB="45712"/>
                </a:tc>
                <a:tc>
                  <a:txBody>
                    <a:bodyPr/>
                    <a:lstStyle/>
                    <a:p>
                      <a:pPr>
                        <a:lnSpc>
                          <a:spcPts val="1600"/>
                        </a:lnSpc>
                      </a:pPr>
                      <a:r>
                        <a:rPr lang="en-US" sz="1600" b="1" dirty="0">
                          <a:solidFill>
                            <a:srgbClr val="3C3C3C"/>
                          </a:solidFill>
                          <a:latin typeface="Arial" panose="020B0604020202020204" pitchFamily="34" charset="0"/>
                          <a:cs typeface="Arial" panose="020B0604020202020204" pitchFamily="34" charset="0"/>
                        </a:rPr>
                        <a:t>Assessment guidance </a:t>
                      </a:r>
                    </a:p>
                  </a:txBody>
                  <a:tcPr marL="99057" marR="99057" marT="45712" marB="45712"/>
                </a:tc>
                <a:tc>
                  <a:txBody>
                    <a:bodyPr/>
                    <a:lstStyle/>
                    <a:p>
                      <a:pPr>
                        <a:lnSpc>
                          <a:spcPts val="1600"/>
                        </a:lnSpc>
                      </a:pPr>
                      <a:r>
                        <a:rPr lang="en-US" sz="1600" b="1" dirty="0">
                          <a:solidFill>
                            <a:srgbClr val="3C3C3C"/>
                          </a:solidFill>
                          <a:latin typeface="Arial" panose="020B0604020202020204" pitchFamily="34" charset="0"/>
                          <a:cs typeface="Arial" panose="020B0604020202020204" pitchFamily="34" charset="0"/>
                        </a:rPr>
                        <a:t>Key learning </a:t>
                      </a:r>
                    </a:p>
                  </a:txBody>
                  <a:tcPr marL="99057" marR="99057" marT="45712" marB="45712"/>
                </a:tc>
                <a:tc>
                  <a:txBody>
                    <a:bodyPr/>
                    <a:lstStyle/>
                    <a:p>
                      <a:pPr>
                        <a:lnSpc>
                          <a:spcPts val="1600"/>
                        </a:lnSpc>
                      </a:pPr>
                      <a:r>
                        <a:rPr lang="en-US" sz="1600" b="1" dirty="0">
                          <a:solidFill>
                            <a:srgbClr val="3C3C3C"/>
                          </a:solidFill>
                          <a:latin typeface="Arial" panose="020B0604020202020204" pitchFamily="34" charset="0"/>
                          <a:cs typeface="Arial" panose="020B0604020202020204" pitchFamily="34" charset="0"/>
                        </a:rPr>
                        <a:t>Evidence</a:t>
                      </a:r>
                    </a:p>
                  </a:txBody>
                  <a:tcPr marL="99057" marR="99057" marT="45712" marB="45712"/>
                </a:tc>
                <a:extLst>
                  <a:ext uri="{0D108BD9-81ED-4DB2-BD59-A6C34878D82A}">
                    <a16:rowId xmlns:a16="http://schemas.microsoft.com/office/drawing/2014/main" val="10000"/>
                  </a:ext>
                </a:extLst>
              </a:tr>
              <a:tr h="3183576">
                <a:tc>
                  <a:txBody>
                    <a:bodyPr/>
                    <a:lstStyle/>
                    <a:p>
                      <a:pPr>
                        <a:lnSpc>
                          <a:spcPts val="1600"/>
                        </a:lnSpc>
                      </a:pPr>
                      <a:endParaRPr lang="en-US" sz="1200" dirty="0">
                        <a:solidFill>
                          <a:srgbClr val="3C3C3C"/>
                        </a:solidFill>
                        <a:latin typeface="Arial" panose="020B0604020202020204" pitchFamily="34" charset="0"/>
                        <a:cs typeface="Arial" panose="020B0604020202020204" pitchFamily="34" charset="0"/>
                      </a:endParaRPr>
                    </a:p>
                  </a:txBody>
                  <a:tcPr marL="99057" marR="99057" marT="45712" marB="45712">
                    <a:solidFill>
                      <a:srgbClr val="7AB51D"/>
                    </a:solidFill>
                  </a:tcPr>
                </a:tc>
                <a:tc>
                  <a:txBody>
                    <a:bodyPr/>
                    <a:lstStyle/>
                    <a:p>
                      <a:pPr>
                        <a:lnSpc>
                          <a:spcPts val="1600"/>
                        </a:lnSpc>
                      </a:pPr>
                      <a:endParaRPr lang="en-US" sz="1600" b="1" dirty="0">
                        <a:solidFill>
                          <a:srgbClr val="3C3C3C"/>
                        </a:solidFill>
                        <a:latin typeface="Arial" panose="020B0604020202020204" pitchFamily="34" charset="0"/>
                        <a:cs typeface="Arial" panose="020B0604020202020204" pitchFamily="34" charset="0"/>
                      </a:endParaRPr>
                    </a:p>
                    <a:p>
                      <a:pPr>
                        <a:lnSpc>
                          <a:spcPts val="1600"/>
                        </a:lnSpc>
                      </a:pPr>
                      <a:r>
                        <a:rPr lang="en-US" sz="1600" b="1" dirty="0">
                          <a:solidFill>
                            <a:srgbClr val="3C3C3C"/>
                          </a:solidFill>
                          <a:latin typeface="Arial" panose="020B0604020202020204" pitchFamily="34" charset="0"/>
                          <a:cs typeface="Arial" panose="020B0604020202020204" pitchFamily="34" charset="0"/>
                        </a:rPr>
                        <a:t>Shows understanding of a concept using scientific vocabulary correctly</a:t>
                      </a:r>
                    </a:p>
                  </a:txBody>
                  <a:tcPr marL="99057" marR="99057" marT="45712" marB="45712"/>
                </a:tc>
                <a:tc>
                  <a:txBody>
                    <a:bodyPr/>
                    <a:lstStyle/>
                    <a:p>
                      <a:pPr>
                        <a:lnSpc>
                          <a:spcPts val="1600"/>
                        </a:lnSpc>
                      </a:pPr>
                      <a:r>
                        <a:rPr lang="en-GB" sz="1200" kern="1200" dirty="0">
                          <a:solidFill>
                            <a:srgbClr val="3C3C3C"/>
                          </a:solidFill>
                          <a:effectLst/>
                          <a:latin typeface="Arial" panose="020B0604020202020204" pitchFamily="34" charset="0"/>
                          <a:ea typeface="+mn-ea"/>
                          <a:cs typeface="Arial" panose="020B0604020202020204" pitchFamily="34" charset="0"/>
                        </a:rPr>
                        <a:t>Light appears to travel in straight lines and we see objects when light from them goes into our eyes. The light may come directly from light sources but for other objects some light must be reflected from the object into our eyes for the object to be seen.</a:t>
                      </a:r>
                    </a:p>
                    <a:p>
                      <a:pPr>
                        <a:lnSpc>
                          <a:spcPts val="1600"/>
                        </a:lnSpc>
                      </a:pPr>
                      <a:r>
                        <a:rPr lang="en-GB" sz="1200" kern="1200" dirty="0">
                          <a:solidFill>
                            <a:srgbClr val="3C3C3C"/>
                          </a:solidFill>
                          <a:effectLst/>
                          <a:latin typeface="Arial" panose="020B0604020202020204" pitchFamily="34" charset="0"/>
                          <a:ea typeface="+mn-ea"/>
                          <a:cs typeface="Arial" panose="020B0604020202020204" pitchFamily="34" charset="0"/>
                        </a:rPr>
                        <a:t>Objects that block light (are not fully transparent) will cause shadows. Because light travels in straight lines the shape of the shadow will be the same as the outline shape of the object and the size of the shadow is larger when the light source and object move closer to each other as more of the light is blocked.</a:t>
                      </a:r>
                    </a:p>
                    <a:p>
                      <a:pPr>
                        <a:lnSpc>
                          <a:spcPts val="1600"/>
                        </a:lnSpc>
                      </a:pPr>
                      <a:r>
                        <a:rPr lang="en-US" sz="1200" b="1" kern="1200" dirty="0">
                          <a:solidFill>
                            <a:srgbClr val="3C3C3C"/>
                          </a:solidFill>
                          <a:effectLst/>
                          <a:latin typeface="Arial" panose="020B0604020202020204" pitchFamily="34" charset="0"/>
                          <a:ea typeface="+mn-ea"/>
                          <a:cs typeface="Arial" panose="020B0604020202020204" pitchFamily="34" charset="0"/>
                        </a:rPr>
                        <a:t>Key vocabulary:</a:t>
                      </a:r>
                      <a:endParaRPr lang="en-GB" sz="1200" kern="1200" dirty="0">
                        <a:solidFill>
                          <a:srgbClr val="3C3C3C"/>
                        </a:solidFill>
                        <a:effectLst/>
                        <a:latin typeface="Arial" panose="020B0604020202020204" pitchFamily="34" charset="0"/>
                        <a:ea typeface="+mn-ea"/>
                        <a:cs typeface="Arial" panose="020B0604020202020204" pitchFamily="34" charset="0"/>
                      </a:endParaRPr>
                    </a:p>
                    <a:p>
                      <a:pPr>
                        <a:lnSpc>
                          <a:spcPts val="1600"/>
                        </a:lnSpc>
                      </a:pPr>
                      <a:r>
                        <a:rPr lang="en-US" sz="1200" kern="1200" dirty="0">
                          <a:solidFill>
                            <a:srgbClr val="3C3C3C"/>
                          </a:solidFill>
                          <a:effectLst/>
                          <a:latin typeface="Arial" panose="020B0604020202020204" pitchFamily="34" charset="0"/>
                          <a:ea typeface="+mn-ea"/>
                          <a:cs typeface="Arial" panose="020B0604020202020204" pitchFamily="34" charset="0"/>
                        </a:rPr>
                        <a:t>Straight lines, Light rays.</a:t>
                      </a:r>
                      <a:endParaRPr lang="en-GB" sz="1200" kern="1200" dirty="0">
                        <a:solidFill>
                          <a:srgbClr val="3C3C3C"/>
                        </a:solidFill>
                        <a:effectLst/>
                        <a:latin typeface="Arial" panose="020B0604020202020204" pitchFamily="34" charset="0"/>
                        <a:ea typeface="+mn-ea"/>
                        <a:cs typeface="Arial" panose="020B0604020202020204" pitchFamily="34" charset="0"/>
                      </a:endParaRPr>
                    </a:p>
                    <a:p>
                      <a:pPr>
                        <a:lnSpc>
                          <a:spcPts val="1600"/>
                        </a:lnSpc>
                      </a:pPr>
                      <a:r>
                        <a:rPr lang="en-US" sz="1200" kern="1200" dirty="0">
                          <a:solidFill>
                            <a:srgbClr val="3C3C3C"/>
                          </a:solidFill>
                          <a:effectLst/>
                          <a:latin typeface="Arial" panose="020B0604020202020204" pitchFamily="34" charset="0"/>
                          <a:ea typeface="+mn-ea"/>
                          <a:cs typeface="Arial" panose="020B0604020202020204" pitchFamily="34" charset="0"/>
                        </a:rPr>
                        <a:t>(Y3 vocabulary - Light, Light source, Dark, Absence of light, Transparent, Translucent, Opaque, Shiny, Matt, Surface, Shadow, Reflect, Mirror, Sunlight, Dangerous)</a:t>
                      </a:r>
                      <a:endParaRPr lang="en-US" sz="1200" dirty="0">
                        <a:solidFill>
                          <a:srgbClr val="3C3C3C"/>
                        </a:solidFill>
                        <a:latin typeface="Arial" panose="020B0604020202020204" pitchFamily="34" charset="0"/>
                        <a:cs typeface="Arial" panose="020B0604020202020204" pitchFamily="34" charset="0"/>
                      </a:endParaRPr>
                    </a:p>
                  </a:txBody>
                  <a:tcPr marL="99057" marR="99057" marT="45712" marB="45712"/>
                </a:tc>
                <a:tc>
                  <a:txBody>
                    <a:bodyPr/>
                    <a:lstStyle/>
                    <a:p>
                      <a:pPr>
                        <a:lnSpc>
                          <a:spcPts val="1600"/>
                        </a:lnSpc>
                      </a:pPr>
                      <a:r>
                        <a:rPr lang="en-US" sz="1200" kern="1200" dirty="0">
                          <a:solidFill>
                            <a:srgbClr val="3C3C3C"/>
                          </a:solidFill>
                          <a:effectLst/>
                          <a:latin typeface="Arial" panose="020B0604020202020204" pitchFamily="34" charset="0"/>
                          <a:ea typeface="+mn-ea"/>
                          <a:cs typeface="Arial" panose="020B0604020202020204" pitchFamily="34" charset="0"/>
                        </a:rPr>
                        <a:t>Can describe with diagrams, as appropriate, how light travels in straight lines either from sources or reflected from other objects into our eyes.</a:t>
                      </a:r>
                      <a:endParaRPr lang="en-GB" sz="1200" kern="1200" dirty="0">
                        <a:solidFill>
                          <a:srgbClr val="3C3C3C"/>
                        </a:solidFill>
                        <a:effectLst/>
                        <a:latin typeface="Arial" panose="020B0604020202020204" pitchFamily="34" charset="0"/>
                        <a:ea typeface="+mn-ea"/>
                        <a:cs typeface="Arial" panose="020B0604020202020204" pitchFamily="34" charset="0"/>
                      </a:endParaRPr>
                    </a:p>
                    <a:p>
                      <a:pPr>
                        <a:lnSpc>
                          <a:spcPts val="1600"/>
                        </a:lnSpc>
                      </a:pPr>
                      <a:r>
                        <a:rPr lang="en-US" sz="1200" kern="1200" dirty="0">
                          <a:solidFill>
                            <a:srgbClr val="3C3C3C"/>
                          </a:solidFill>
                          <a:effectLst/>
                          <a:latin typeface="Arial" panose="020B0604020202020204" pitchFamily="34" charset="0"/>
                          <a:ea typeface="+mn-ea"/>
                          <a:cs typeface="Arial" panose="020B0604020202020204" pitchFamily="34" charset="0"/>
                        </a:rPr>
                        <a:t>Can describe with diagrams, as appropriate, how light travels in straight lines past translucent or opaque objects to form a shadow of the same shape.</a:t>
                      </a:r>
                      <a:endParaRPr lang="en-US" sz="1200" baseline="0" dirty="0">
                        <a:solidFill>
                          <a:srgbClr val="3C3C3C"/>
                        </a:solidFill>
                        <a:latin typeface="Arial" panose="020B0604020202020204" pitchFamily="34" charset="0"/>
                        <a:cs typeface="Arial" panose="020B0604020202020204" pitchFamily="34" charset="0"/>
                      </a:endParaRPr>
                    </a:p>
                  </a:txBody>
                  <a:tcPr marL="99057" marR="99057" marT="45712" marB="45712"/>
                </a:tc>
                <a:extLst>
                  <a:ext uri="{0D108BD9-81ED-4DB2-BD59-A6C34878D82A}">
                    <a16:rowId xmlns:a16="http://schemas.microsoft.com/office/drawing/2014/main" val="10001"/>
                  </a:ext>
                </a:extLst>
              </a:tr>
              <a:tr h="2285878">
                <a:tc>
                  <a:txBody>
                    <a:bodyPr/>
                    <a:lstStyle/>
                    <a:p>
                      <a:pPr>
                        <a:lnSpc>
                          <a:spcPts val="1600"/>
                        </a:lnSpc>
                      </a:pPr>
                      <a:endParaRPr lang="en-US" sz="1200" dirty="0">
                        <a:solidFill>
                          <a:srgbClr val="3C3C3C"/>
                        </a:solidFill>
                        <a:latin typeface="Arial" panose="020B0604020202020204" pitchFamily="34" charset="0"/>
                        <a:cs typeface="Arial" panose="020B0604020202020204" pitchFamily="34" charset="0"/>
                      </a:endParaRPr>
                    </a:p>
                  </a:txBody>
                  <a:tcPr marL="99057" marR="99057" marT="45712" marB="45712">
                    <a:solidFill>
                      <a:srgbClr val="7AB51D"/>
                    </a:solidFill>
                  </a:tcPr>
                </a:tc>
                <a:tc>
                  <a:txBody>
                    <a:bodyPr/>
                    <a:lstStyle/>
                    <a:p>
                      <a:pPr>
                        <a:lnSpc>
                          <a:spcPts val="1600"/>
                        </a:lnSpc>
                      </a:pPr>
                      <a:endParaRPr lang="en-US" sz="1600" b="1" dirty="0">
                        <a:solidFill>
                          <a:srgbClr val="3C3C3C"/>
                        </a:solidFill>
                        <a:latin typeface="Arial" panose="020B0604020202020204" pitchFamily="34" charset="0"/>
                        <a:cs typeface="Arial" panose="020B0604020202020204" pitchFamily="34" charset="0"/>
                      </a:endParaRPr>
                    </a:p>
                    <a:p>
                      <a:pPr>
                        <a:lnSpc>
                          <a:spcPts val="1600"/>
                        </a:lnSpc>
                      </a:pPr>
                      <a:r>
                        <a:rPr lang="en-US" sz="1600" b="1" dirty="0">
                          <a:solidFill>
                            <a:srgbClr val="3C3C3C"/>
                          </a:solidFill>
                          <a:latin typeface="Arial" panose="020B0604020202020204" pitchFamily="34" charset="0"/>
                          <a:cs typeface="Arial" panose="020B0604020202020204" pitchFamily="34" charset="0"/>
                        </a:rPr>
                        <a:t>Applying knowledge in familiar related contexts,</a:t>
                      </a:r>
                      <a:r>
                        <a:rPr lang="en-US" sz="1600" b="1" baseline="0" dirty="0">
                          <a:solidFill>
                            <a:srgbClr val="3C3C3C"/>
                          </a:solidFill>
                          <a:latin typeface="Arial" panose="020B0604020202020204" pitchFamily="34" charset="0"/>
                          <a:cs typeface="Arial" panose="020B0604020202020204" pitchFamily="34" charset="0"/>
                        </a:rPr>
                        <a:t> including a range of enquiries </a:t>
                      </a:r>
                    </a:p>
                  </a:txBody>
                  <a:tcPr marL="99057" marR="99057" marT="45712" marB="45712"/>
                </a:tc>
                <a:tc>
                  <a:txBody>
                    <a:bodyPr/>
                    <a:lstStyle/>
                    <a:p>
                      <a:pPr>
                        <a:lnSpc>
                          <a:spcPts val="1600"/>
                        </a:lnSpc>
                      </a:pPr>
                      <a:r>
                        <a:rPr lang="en-US" sz="1200" kern="1200" dirty="0">
                          <a:solidFill>
                            <a:srgbClr val="3C3C3C"/>
                          </a:solidFill>
                          <a:effectLst/>
                          <a:latin typeface="Arial" panose="020B0604020202020204" pitchFamily="34" charset="0"/>
                          <a:ea typeface="+mn-ea"/>
                          <a:cs typeface="Arial" panose="020B0604020202020204" pitchFamily="34" charset="0"/>
                        </a:rPr>
                        <a:t>Observe objects in different lighting conditions – using light from sources that can be moved, reflected and blocked in different ways.</a:t>
                      </a:r>
                      <a:endParaRPr lang="en-GB" sz="1200" kern="1200" dirty="0">
                        <a:solidFill>
                          <a:srgbClr val="3C3C3C"/>
                        </a:solidFill>
                        <a:effectLst/>
                        <a:latin typeface="Arial" panose="020B0604020202020204" pitchFamily="34" charset="0"/>
                        <a:ea typeface="+mn-ea"/>
                        <a:cs typeface="Arial" panose="020B0604020202020204" pitchFamily="34" charset="0"/>
                      </a:endParaRPr>
                    </a:p>
                    <a:p>
                      <a:pPr>
                        <a:lnSpc>
                          <a:spcPts val="1600"/>
                        </a:lnSpc>
                      </a:pPr>
                      <a:r>
                        <a:rPr lang="en-US" sz="1200" kern="1200" dirty="0">
                          <a:solidFill>
                            <a:srgbClr val="3C3C3C"/>
                          </a:solidFill>
                          <a:effectLst/>
                          <a:latin typeface="Arial" panose="020B0604020202020204" pitchFamily="34" charset="0"/>
                          <a:ea typeface="+mn-ea"/>
                          <a:cs typeface="Arial" panose="020B0604020202020204" pitchFamily="34" charset="0"/>
                        </a:rPr>
                        <a:t>Observe shadows of different objects as the object and the light source are moved so that the distance between them and their distance from the surface where the light is falling changes.</a:t>
                      </a:r>
                      <a:endParaRPr lang="en-GB" sz="1200" kern="1200" dirty="0">
                        <a:solidFill>
                          <a:srgbClr val="3C3C3C"/>
                        </a:solidFill>
                        <a:effectLst/>
                        <a:latin typeface="Arial" panose="020B0604020202020204" pitchFamily="34" charset="0"/>
                        <a:ea typeface="+mn-ea"/>
                        <a:cs typeface="Arial" panose="020B0604020202020204" pitchFamily="34" charset="0"/>
                      </a:endParaRPr>
                    </a:p>
                    <a:p>
                      <a:pPr>
                        <a:lnSpc>
                          <a:spcPts val="1600"/>
                        </a:lnSpc>
                      </a:pPr>
                      <a:r>
                        <a:rPr lang="en-US" sz="1200" kern="1200" dirty="0">
                          <a:solidFill>
                            <a:srgbClr val="3C3C3C"/>
                          </a:solidFill>
                          <a:effectLst/>
                          <a:latin typeface="Arial" panose="020B0604020202020204" pitchFamily="34" charset="0"/>
                          <a:ea typeface="+mn-ea"/>
                          <a:cs typeface="Arial" panose="020B0604020202020204" pitchFamily="34" charset="0"/>
                        </a:rPr>
                        <a:t>Predict or explain some uses or </a:t>
                      </a:r>
                      <a:r>
                        <a:rPr lang="en-US" sz="1200" kern="1200" dirty="0" err="1">
                          <a:solidFill>
                            <a:srgbClr val="3C3C3C"/>
                          </a:solidFill>
                          <a:effectLst/>
                          <a:latin typeface="Arial" panose="020B0604020202020204" pitchFamily="34" charset="0"/>
                          <a:ea typeface="+mn-ea"/>
                          <a:cs typeface="Arial" panose="020B0604020202020204" pitchFamily="34" charset="0"/>
                        </a:rPr>
                        <a:t>behaviours</a:t>
                      </a:r>
                      <a:r>
                        <a:rPr lang="en-US" sz="1200" kern="1200" dirty="0">
                          <a:solidFill>
                            <a:srgbClr val="3C3C3C"/>
                          </a:solidFill>
                          <a:effectLst/>
                          <a:latin typeface="Arial" panose="020B0604020202020204" pitchFamily="34" charset="0"/>
                          <a:ea typeface="+mn-ea"/>
                          <a:cs typeface="Arial" panose="020B0604020202020204" pitchFamily="34" charset="0"/>
                        </a:rPr>
                        <a:t> of light, reflection and shadows such as periscope design, shadow puppets, bending of light in water. </a:t>
                      </a:r>
                      <a:endParaRPr lang="en-US" sz="1200" dirty="0">
                        <a:solidFill>
                          <a:srgbClr val="3C3C3C"/>
                        </a:solidFill>
                        <a:latin typeface="Arial" panose="020B0604020202020204" pitchFamily="34" charset="0"/>
                        <a:cs typeface="Arial" panose="020B0604020202020204" pitchFamily="34" charset="0"/>
                      </a:endParaRPr>
                    </a:p>
                  </a:txBody>
                  <a:tcPr marL="99057" marR="99057" marT="45712" marB="45712"/>
                </a:tc>
                <a:tc>
                  <a:txBody>
                    <a:bodyPr/>
                    <a:lstStyle/>
                    <a:p>
                      <a:pPr>
                        <a:lnSpc>
                          <a:spcPts val="1600"/>
                        </a:lnSpc>
                      </a:pPr>
                      <a:r>
                        <a:rPr lang="en-US" sz="1200" kern="1200" dirty="0">
                          <a:solidFill>
                            <a:srgbClr val="3C3C3C"/>
                          </a:solidFill>
                          <a:effectLst/>
                          <a:latin typeface="Arial" panose="020B0604020202020204" pitchFamily="34" charset="0"/>
                          <a:ea typeface="+mn-ea"/>
                          <a:cs typeface="Arial" panose="020B0604020202020204" pitchFamily="34" charset="0"/>
                        </a:rPr>
                        <a:t>Can predict and explain with diagrams or models, as appropriate, how the path of light rays can be directed by reflection to be seen, for example, reflection in car rear view mirrors or in a periscope.</a:t>
                      </a:r>
                      <a:endParaRPr lang="en-GB" sz="1200" kern="1200" dirty="0">
                        <a:solidFill>
                          <a:srgbClr val="3C3C3C"/>
                        </a:solidFill>
                        <a:effectLst/>
                        <a:latin typeface="Arial" panose="020B0604020202020204" pitchFamily="34" charset="0"/>
                        <a:ea typeface="+mn-ea"/>
                        <a:cs typeface="Arial" panose="020B0604020202020204" pitchFamily="34" charset="0"/>
                      </a:endParaRPr>
                    </a:p>
                    <a:p>
                      <a:pPr>
                        <a:lnSpc>
                          <a:spcPts val="1600"/>
                        </a:lnSpc>
                      </a:pPr>
                      <a:r>
                        <a:rPr lang="en-US" sz="1200" kern="1200" dirty="0">
                          <a:solidFill>
                            <a:srgbClr val="3C3C3C"/>
                          </a:solidFill>
                          <a:effectLst/>
                          <a:latin typeface="Arial" panose="020B0604020202020204" pitchFamily="34" charset="0"/>
                          <a:ea typeface="+mn-ea"/>
                          <a:cs typeface="Arial" panose="020B0604020202020204" pitchFamily="34" charset="0"/>
                        </a:rPr>
                        <a:t>Can predict and explain with diagrams or models, as appropriate, how the shape and size of shadows can be varied.</a:t>
                      </a:r>
                      <a:endParaRPr lang="en-US" sz="1200" dirty="0">
                        <a:solidFill>
                          <a:srgbClr val="3C3C3C"/>
                        </a:solidFill>
                        <a:latin typeface="Arial" panose="020B0604020202020204" pitchFamily="34" charset="0"/>
                        <a:cs typeface="Arial" panose="020B0604020202020204" pitchFamily="34" charset="0"/>
                      </a:endParaRPr>
                    </a:p>
                  </a:txBody>
                  <a:tcPr marL="99057" marR="99057" marT="45712" marB="45712"/>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20567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rot="5400000">
            <a:off x="1701596" y="1342311"/>
            <a:ext cx="6511369" cy="4304872"/>
          </a:xfrm>
          <a:prstGeom prst="rect">
            <a:avLst/>
          </a:prstGeom>
        </p:spPr>
      </p:pic>
      <p:sp>
        <p:nvSpPr>
          <p:cNvPr id="3" name="TextBox 2"/>
          <p:cNvSpPr txBox="1"/>
          <p:nvPr/>
        </p:nvSpPr>
        <p:spPr>
          <a:xfrm>
            <a:off x="218515" y="968188"/>
            <a:ext cx="2720508" cy="397031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Before starting the initial assessment activity to find out what the children already knew about light, they were given an opportunity to explore using torches to make shadows.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Children were given a range of different materials and encouraged to make and change shadows.</a:t>
            </a:r>
          </a:p>
        </p:txBody>
      </p:sp>
      <p:sp>
        <p:nvSpPr>
          <p:cNvPr id="4" name="TextBox 3"/>
          <p:cNvSpPr txBox="1"/>
          <p:nvPr/>
        </p:nvSpPr>
        <p:spPr>
          <a:xfrm>
            <a:off x="7303310" y="968188"/>
            <a:ext cx="2392736" cy="5632311"/>
          </a:xfrm>
          <a:prstGeom prst="rect">
            <a:avLst/>
          </a:prstGeom>
          <a:noFill/>
        </p:spPr>
        <p:txBody>
          <a:bodyPr wrap="square" rtlCol="0">
            <a:spAutoFit/>
          </a:bodyPr>
          <a:lstStyle/>
          <a:p>
            <a:r>
              <a:rPr lang="en-GB" dirty="0">
                <a:solidFill>
                  <a:srgbClr val="FF0000"/>
                </a:solidFill>
                <a:latin typeface="Arial" panose="020B0604020202020204" pitchFamily="34" charset="0"/>
                <a:cs typeface="Arial" panose="020B0604020202020204" pitchFamily="34" charset="0"/>
              </a:rPr>
              <a:t>Muharem showed his understanding of the following idea</a:t>
            </a:r>
          </a:p>
          <a:p>
            <a:pPr marL="285750" indent="-285750">
              <a:buFont typeface="Arial" panose="020B0604020202020204" pitchFamily="34" charset="0"/>
              <a:buChar char="•"/>
            </a:pPr>
            <a:r>
              <a:rPr lang="en-GB" dirty="0">
                <a:solidFill>
                  <a:srgbClr val="FF0000"/>
                </a:solidFill>
                <a:latin typeface="Arial" panose="020B0604020202020204" pitchFamily="34" charset="0"/>
                <a:cs typeface="Arial" panose="020B0604020202020204" pitchFamily="34" charset="0"/>
              </a:rPr>
              <a:t>recognise that shadows are formed when the light from a light source is blocked by a solid object (year 3) </a:t>
            </a:r>
          </a:p>
          <a:p>
            <a:pPr marL="285750" indent="-285750">
              <a:buFont typeface="Arial" panose="020B0604020202020204" pitchFamily="34" charset="0"/>
              <a:buChar char="•"/>
            </a:pPr>
            <a:r>
              <a:rPr lang="en-GB" dirty="0">
                <a:solidFill>
                  <a:srgbClr val="FF0000"/>
                </a:solidFill>
                <a:latin typeface="Arial" panose="020B0604020202020204" pitchFamily="34" charset="0"/>
                <a:cs typeface="Arial" panose="020B0604020202020204" pitchFamily="34" charset="0"/>
              </a:rPr>
              <a:t>find patterns in the way that the size of shadows change (year 3)</a:t>
            </a:r>
          </a:p>
          <a:p>
            <a:r>
              <a:rPr lang="en-GB" dirty="0">
                <a:solidFill>
                  <a:srgbClr val="FF0000"/>
                </a:solidFill>
                <a:latin typeface="Arial" panose="020B0604020202020204" pitchFamily="34" charset="0"/>
                <a:cs typeface="Arial" panose="020B0604020202020204" pitchFamily="34" charset="0"/>
              </a:rPr>
              <a:t>by choosing suitable materials and making different sized shadows using the same puppet</a:t>
            </a:r>
            <a:r>
              <a:rPr lang="en-GB" dirty="0">
                <a:solidFill>
                  <a:srgbClr val="00B050"/>
                </a:solidFill>
                <a:latin typeface="Arial" panose="020B0604020202020204" pitchFamily="34" charset="0"/>
                <a:cs typeface="Arial" panose="020B0604020202020204" pitchFamily="34" charset="0"/>
              </a:rPr>
              <a:t>.</a:t>
            </a:r>
          </a:p>
          <a:p>
            <a:endParaRPr lang="en-GB" dirty="0">
              <a:solidFill>
                <a:srgbClr val="00B05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F662B17-29F0-4377-BAFC-EA6EE1B34AEA}" type="slidenum">
              <a:rPr lang="en-GB" smtClean="0">
                <a:latin typeface="Arial" panose="020B0604020202020204" pitchFamily="34" charset="0"/>
                <a:cs typeface="Arial" panose="020B0604020202020204" pitchFamily="34" charset="0"/>
              </a:rPr>
              <a:pPr/>
              <a:t>9</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897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1120</TotalTime>
  <Words>2962</Words>
  <Application>Microsoft Office PowerPoint</Application>
  <PresentationFormat>A4 Paper (210x297 mm)</PresentationFormat>
  <Paragraphs>207</Paragraphs>
  <Slides>25</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Arial Narrow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year 6</dc:title>
  <dc:creator>Naomi Hiscock</dc:creator>
  <cp:lastModifiedBy>Marshall, Steve (Education)</cp:lastModifiedBy>
  <cp:revision>101</cp:revision>
  <dcterms:created xsi:type="dcterms:W3CDTF">2015-11-13T09:19:24Z</dcterms:created>
  <dcterms:modified xsi:type="dcterms:W3CDTF">2019-07-29T10:19:20Z</dcterms:modified>
</cp:coreProperties>
</file>