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81" r:id="rId3"/>
    <p:sldId id="284" r:id="rId4"/>
    <p:sldId id="285" r:id="rId5"/>
    <p:sldId id="286" r:id="rId6"/>
    <p:sldId id="277" r:id="rId7"/>
    <p:sldId id="278" r:id="rId8"/>
    <p:sldId id="279" r:id="rId9"/>
    <p:sldId id="288" r:id="rId10"/>
    <p:sldId id="280" r:id="rId11"/>
    <p:sldId id="256" r:id="rId12"/>
    <p:sldId id="262" r:id="rId13"/>
    <p:sldId id="257" r:id="rId14"/>
    <p:sldId id="265" r:id="rId15"/>
    <p:sldId id="266" r:id="rId16"/>
    <p:sldId id="258" r:id="rId17"/>
    <p:sldId id="259" r:id="rId18"/>
    <p:sldId id="264" r:id="rId19"/>
    <p:sldId id="267" r:id="rId20"/>
    <p:sldId id="268" r:id="rId21"/>
    <p:sldId id="271" r:id="rId22"/>
    <p:sldId id="269" r:id="rId23"/>
    <p:sldId id="270" r:id="rId24"/>
    <p:sldId id="273" r:id="rId25"/>
    <p:sldId id="275" r:id="rId26"/>
    <p:sldId id="28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mi Hiscock" initials="NH" lastIdx="9" clrIdx="0">
    <p:extLst>
      <p:ext uri="{19B8F6BF-5375-455C-9EA6-DF929625EA0E}">
        <p15:presenceInfo xmlns:p15="http://schemas.microsoft.com/office/powerpoint/2012/main" userId="3bb3b3990b8f1454" providerId="Windows Live"/>
      </p:ext>
    </p:extLst>
  </p:cmAuthor>
  <p:cmAuthor id="2" name="Lawrence Liz" initials="LL" lastIdx="4" clrIdx="1">
    <p:extLst>
      <p:ext uri="{19B8F6BF-5375-455C-9EA6-DF929625EA0E}">
        <p15:presenceInfo xmlns:p15="http://schemas.microsoft.com/office/powerpoint/2012/main" userId="S-1-5-21-1975410395-3727652862-60672281-18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0" autoAdjust="0"/>
    <p:restoredTop sz="81365" autoAdjust="0"/>
  </p:normalViewPr>
  <p:slideViewPr>
    <p:cSldViewPr snapToGrid="0">
      <p:cViewPr varScale="1">
        <p:scale>
          <a:sx n="59" d="100"/>
          <a:sy n="59" d="100"/>
        </p:scale>
        <p:origin x="157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3C4C1-096B-47AE-835F-4D3BBD0F857A}" type="datetimeFigureOut">
              <a:rPr lang="en-GB" smtClean="0"/>
              <a:t>29/07/2019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6E7CF-93A8-4B3E-B7D9-55C375B74999}" type="slidenum">
              <a:rPr lang="en-GB" smtClean="0"/>
              <a:t>‹#›</a:t>
            </a:fld>
            <a:endParaRPr lang="en-GB"/>
          </a:p>
        </p:txBody>
      </p:sp>
    </p:spTree>
    <p:extLst>
      <p:ext uri="{BB962C8B-B14F-4D97-AF65-F5344CB8AC3E}">
        <p14:creationId xmlns:p14="http://schemas.microsoft.com/office/powerpoint/2010/main" val="109734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6E7CF-93A8-4B3E-B7D9-55C375B74999}" type="slidenum">
              <a:rPr lang="en-GB" smtClean="0"/>
              <a:t>10</a:t>
            </a:fld>
            <a:endParaRPr lang="en-GB"/>
          </a:p>
        </p:txBody>
      </p:sp>
    </p:spTree>
    <p:extLst>
      <p:ext uri="{BB962C8B-B14F-4D97-AF65-F5344CB8AC3E}">
        <p14:creationId xmlns:p14="http://schemas.microsoft.com/office/powerpoint/2010/main" val="217459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6E7CF-93A8-4B3E-B7D9-55C375B74999}" type="slidenum">
              <a:rPr lang="en-GB" smtClean="0"/>
              <a:t>11</a:t>
            </a:fld>
            <a:endParaRPr lang="en-GB"/>
          </a:p>
        </p:txBody>
      </p:sp>
    </p:spTree>
    <p:extLst>
      <p:ext uri="{BB962C8B-B14F-4D97-AF65-F5344CB8AC3E}">
        <p14:creationId xmlns:p14="http://schemas.microsoft.com/office/powerpoint/2010/main" val="119692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6E7CF-93A8-4B3E-B7D9-55C375B74999}" type="slidenum">
              <a:rPr lang="en-GB" smtClean="0"/>
              <a:t>15</a:t>
            </a:fld>
            <a:endParaRPr lang="en-GB"/>
          </a:p>
        </p:txBody>
      </p:sp>
    </p:spTree>
    <p:extLst>
      <p:ext uri="{BB962C8B-B14F-4D97-AF65-F5344CB8AC3E}">
        <p14:creationId xmlns:p14="http://schemas.microsoft.com/office/powerpoint/2010/main" val="326802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6E7CF-93A8-4B3E-B7D9-55C375B74999}" type="slidenum">
              <a:rPr lang="en-GB" smtClean="0"/>
              <a:t>16</a:t>
            </a:fld>
            <a:endParaRPr lang="en-GB"/>
          </a:p>
        </p:txBody>
      </p:sp>
    </p:spTree>
    <p:extLst>
      <p:ext uri="{BB962C8B-B14F-4D97-AF65-F5344CB8AC3E}">
        <p14:creationId xmlns:p14="http://schemas.microsoft.com/office/powerpoint/2010/main" val="407536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6E7CF-93A8-4B3E-B7D9-55C375B74999}" type="slidenum">
              <a:rPr lang="en-GB" smtClean="0"/>
              <a:t>19</a:t>
            </a:fld>
            <a:endParaRPr lang="en-GB"/>
          </a:p>
        </p:txBody>
      </p:sp>
    </p:spTree>
    <p:extLst>
      <p:ext uri="{BB962C8B-B14F-4D97-AF65-F5344CB8AC3E}">
        <p14:creationId xmlns:p14="http://schemas.microsoft.com/office/powerpoint/2010/main" val="388445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6E7CF-93A8-4B3E-B7D9-55C375B74999}" type="slidenum">
              <a:rPr lang="en-GB" smtClean="0"/>
              <a:t>22</a:t>
            </a:fld>
            <a:endParaRPr lang="en-GB"/>
          </a:p>
        </p:txBody>
      </p:sp>
    </p:spTree>
    <p:extLst>
      <p:ext uri="{BB962C8B-B14F-4D97-AF65-F5344CB8AC3E}">
        <p14:creationId xmlns:p14="http://schemas.microsoft.com/office/powerpoint/2010/main" val="2261295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6E7CF-93A8-4B3E-B7D9-55C375B74999}" type="slidenum">
              <a:rPr lang="en-GB" smtClean="0"/>
              <a:t>23</a:t>
            </a:fld>
            <a:endParaRPr lang="en-GB"/>
          </a:p>
        </p:txBody>
      </p:sp>
    </p:spTree>
    <p:extLst>
      <p:ext uri="{BB962C8B-B14F-4D97-AF65-F5344CB8AC3E}">
        <p14:creationId xmlns:p14="http://schemas.microsoft.com/office/powerpoint/2010/main" val="161216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94A6C-8870-49EF-8FF0-EFA20723D3ED}" type="datetimeFigureOut">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238737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94A6C-8870-49EF-8FF0-EFA20723D3ED}" type="datetimeFigureOut">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429325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94A6C-8870-49EF-8FF0-EFA20723D3ED}" type="datetimeFigureOut">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1358455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706E149-54C9-4CA0-AA58-442AE50CD424}" type="datetime1">
              <a:rPr lang="en-US"/>
              <a:pPr>
                <a:defRPr/>
              </a:pPr>
              <a:t>7/29/2019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F6EFFF-7E5D-4485-9651-25088CD73FB7}" type="slidenum">
              <a:rPr lang="en-US" altLang="en-US"/>
              <a:pPr>
                <a:defRPr/>
              </a:pPr>
              <a:t>‹#›</a:t>
            </a:fld>
            <a:endParaRPr lang="en-US" altLang="en-US"/>
          </a:p>
        </p:txBody>
      </p:sp>
    </p:spTree>
    <p:extLst>
      <p:ext uri="{BB962C8B-B14F-4D97-AF65-F5344CB8AC3E}">
        <p14:creationId xmlns:p14="http://schemas.microsoft.com/office/powerpoint/2010/main" val="3770146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938C71-C35E-45B2-97AD-89A40496E7F7}" type="datetime1">
              <a:rPr lang="en-US"/>
              <a:pPr>
                <a:defRPr/>
              </a:pPr>
              <a:t>7/29/2019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C689B4-D40B-412E-80D7-78549FEBEEDD}" type="slidenum">
              <a:rPr lang="en-US" altLang="en-US"/>
              <a:pPr>
                <a:defRPr/>
              </a:pPr>
              <a:t>‹#›</a:t>
            </a:fld>
            <a:endParaRPr lang="en-US" altLang="en-US"/>
          </a:p>
        </p:txBody>
      </p:sp>
    </p:spTree>
    <p:extLst>
      <p:ext uri="{BB962C8B-B14F-4D97-AF65-F5344CB8AC3E}">
        <p14:creationId xmlns:p14="http://schemas.microsoft.com/office/powerpoint/2010/main" val="3951139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9D2904C-4F4A-449D-B7A5-00238BE16A21}" type="datetime1">
              <a:rPr lang="en-US"/>
              <a:pPr>
                <a:defRPr/>
              </a:pPr>
              <a:t>7/29/2019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F46CA7-D3AD-4216-BB6D-16C025F35600}" type="slidenum">
              <a:rPr lang="en-US" altLang="en-US"/>
              <a:pPr>
                <a:defRPr/>
              </a:pPr>
              <a:t>‹#›</a:t>
            </a:fld>
            <a:endParaRPr lang="en-US" altLang="en-US"/>
          </a:p>
        </p:txBody>
      </p:sp>
    </p:spTree>
    <p:extLst>
      <p:ext uri="{BB962C8B-B14F-4D97-AF65-F5344CB8AC3E}">
        <p14:creationId xmlns:p14="http://schemas.microsoft.com/office/powerpoint/2010/main" val="3039316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266B21-F353-4F83-909A-1E196B49B173}" type="datetime1">
              <a:rPr lang="en-US"/>
              <a:pPr>
                <a:defRPr/>
              </a:pPr>
              <a:t>7/29/2019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A2944B-1022-48DA-94B7-771C10EE66E8}" type="slidenum">
              <a:rPr lang="en-US" altLang="en-US"/>
              <a:pPr>
                <a:defRPr/>
              </a:pPr>
              <a:t>‹#›</a:t>
            </a:fld>
            <a:endParaRPr lang="en-US" altLang="en-US"/>
          </a:p>
        </p:txBody>
      </p:sp>
    </p:spTree>
    <p:extLst>
      <p:ext uri="{BB962C8B-B14F-4D97-AF65-F5344CB8AC3E}">
        <p14:creationId xmlns:p14="http://schemas.microsoft.com/office/powerpoint/2010/main" val="2073860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8E79CFB-E356-4571-8A55-79737E538461}" type="datetime1">
              <a:rPr lang="en-US"/>
              <a:pPr>
                <a:defRPr/>
              </a:pPr>
              <a:t>7/29/2019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232B44-C0E0-47B8-A504-D104D736C089}" type="slidenum">
              <a:rPr lang="en-US" altLang="en-US"/>
              <a:pPr>
                <a:defRPr/>
              </a:pPr>
              <a:t>‹#›</a:t>
            </a:fld>
            <a:endParaRPr lang="en-US" altLang="en-US"/>
          </a:p>
        </p:txBody>
      </p:sp>
    </p:spTree>
    <p:extLst>
      <p:ext uri="{BB962C8B-B14F-4D97-AF65-F5344CB8AC3E}">
        <p14:creationId xmlns:p14="http://schemas.microsoft.com/office/powerpoint/2010/main" val="616847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B34C804-26BB-486F-B189-ACC33F1F4C84}" type="datetime1">
              <a:rPr lang="en-US"/>
              <a:pPr>
                <a:defRPr/>
              </a:pPr>
              <a:t>7/29/2019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622015-221F-450F-9611-19D533C335E0}" type="slidenum">
              <a:rPr lang="en-US" altLang="en-US"/>
              <a:pPr>
                <a:defRPr/>
              </a:pPr>
              <a:t>‹#›</a:t>
            </a:fld>
            <a:endParaRPr lang="en-US" altLang="en-US"/>
          </a:p>
        </p:txBody>
      </p:sp>
    </p:spTree>
    <p:extLst>
      <p:ext uri="{BB962C8B-B14F-4D97-AF65-F5344CB8AC3E}">
        <p14:creationId xmlns:p14="http://schemas.microsoft.com/office/powerpoint/2010/main" val="248820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17E7C9-4861-4C27-8790-FCD94A43A5EA}" type="datetime1">
              <a:rPr lang="en-US"/>
              <a:pPr>
                <a:defRPr/>
              </a:pPr>
              <a:t>7/29/2019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F41EFC-D021-4F62-9673-289B342168AF}" type="slidenum">
              <a:rPr lang="en-US" altLang="en-US"/>
              <a:pPr>
                <a:defRPr/>
              </a:pPr>
              <a:t>‹#›</a:t>
            </a:fld>
            <a:endParaRPr lang="en-US" altLang="en-US"/>
          </a:p>
        </p:txBody>
      </p:sp>
    </p:spTree>
    <p:extLst>
      <p:ext uri="{BB962C8B-B14F-4D97-AF65-F5344CB8AC3E}">
        <p14:creationId xmlns:p14="http://schemas.microsoft.com/office/powerpoint/2010/main" val="138540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80BF14-2779-43FC-B057-2F489FA1C0E8}" type="datetime1">
              <a:rPr lang="en-US"/>
              <a:pPr>
                <a:defRPr/>
              </a:pPr>
              <a:t>7/29/2019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12D371-56F2-4DC2-9B2B-6C1AD9E6F6FE}" type="slidenum">
              <a:rPr lang="en-US" altLang="en-US"/>
              <a:pPr>
                <a:defRPr/>
              </a:pPr>
              <a:t>‹#›</a:t>
            </a:fld>
            <a:endParaRPr lang="en-US" altLang="en-US"/>
          </a:p>
        </p:txBody>
      </p:sp>
    </p:spTree>
    <p:extLst>
      <p:ext uri="{BB962C8B-B14F-4D97-AF65-F5344CB8AC3E}">
        <p14:creationId xmlns:p14="http://schemas.microsoft.com/office/powerpoint/2010/main" val="120167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94A6C-8870-49EF-8FF0-EFA20723D3ED}" type="datetimeFigureOut">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168253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E5CD1B-DCA8-462B-8BF4-E6283DFC278B}" type="datetime1">
              <a:rPr lang="en-US"/>
              <a:pPr>
                <a:defRPr/>
              </a:pPr>
              <a:t>7/29/2019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A3F47C-E359-4BA4-9D62-0BBD1C9F89C2}" type="slidenum">
              <a:rPr lang="en-US" altLang="en-US"/>
              <a:pPr>
                <a:defRPr/>
              </a:pPr>
              <a:t>‹#›</a:t>
            </a:fld>
            <a:endParaRPr lang="en-US" altLang="en-US"/>
          </a:p>
        </p:txBody>
      </p:sp>
    </p:spTree>
    <p:extLst>
      <p:ext uri="{BB962C8B-B14F-4D97-AF65-F5344CB8AC3E}">
        <p14:creationId xmlns:p14="http://schemas.microsoft.com/office/powerpoint/2010/main" val="423605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D78B32-EAA3-431A-988C-3D1C26E4B860}" type="datetime1">
              <a:rPr lang="en-US"/>
              <a:pPr>
                <a:defRPr/>
              </a:pPr>
              <a:t>7/29/2019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61C6CA-ED39-4D98-842B-D84407000B36}" type="slidenum">
              <a:rPr lang="en-US" altLang="en-US"/>
              <a:pPr>
                <a:defRPr/>
              </a:pPr>
              <a:t>‹#›</a:t>
            </a:fld>
            <a:endParaRPr lang="en-US" altLang="en-US"/>
          </a:p>
        </p:txBody>
      </p:sp>
    </p:spTree>
    <p:extLst>
      <p:ext uri="{BB962C8B-B14F-4D97-AF65-F5344CB8AC3E}">
        <p14:creationId xmlns:p14="http://schemas.microsoft.com/office/powerpoint/2010/main" val="2007671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7E89E7-8636-4AAB-85E7-3016EE596AF6}" type="datetime1">
              <a:rPr lang="en-US"/>
              <a:pPr>
                <a:defRPr/>
              </a:pPr>
              <a:t>7/29/2019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3BE5FE-E20F-4CE0-B22F-45C393099EF1}" type="slidenum">
              <a:rPr lang="en-US" altLang="en-US"/>
              <a:pPr>
                <a:defRPr/>
              </a:pPr>
              <a:t>‹#›</a:t>
            </a:fld>
            <a:endParaRPr lang="en-US" altLang="en-US"/>
          </a:p>
        </p:txBody>
      </p:sp>
    </p:spTree>
    <p:extLst>
      <p:ext uri="{BB962C8B-B14F-4D97-AF65-F5344CB8AC3E}">
        <p14:creationId xmlns:p14="http://schemas.microsoft.com/office/powerpoint/2010/main" val="154767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94A6C-8870-49EF-8FF0-EFA20723D3ED}" type="datetimeFigureOut">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245289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94A6C-8870-49EF-8FF0-EFA20723D3ED}" type="datetimeFigureOut">
              <a:rPr lang="en-GB" smtClean="0"/>
              <a:t>29/07/2019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183647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94A6C-8870-49EF-8FF0-EFA20723D3ED}" type="datetimeFigureOut">
              <a:rPr lang="en-GB" smtClean="0"/>
              <a:t>29/07/2019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172187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94A6C-8870-49EF-8FF0-EFA20723D3ED}" type="datetimeFigureOut">
              <a:rPr lang="en-GB" smtClean="0"/>
              <a:t>29/07/2019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408128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94A6C-8870-49EF-8FF0-EFA20723D3ED}" type="datetimeFigureOut">
              <a:rPr lang="en-GB" smtClean="0"/>
              <a:t>29/07/2019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366108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94A6C-8870-49EF-8FF0-EFA20723D3ED}" type="datetimeFigureOut">
              <a:rPr lang="en-GB" smtClean="0"/>
              <a:t>29/07/2019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324316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94A6C-8870-49EF-8FF0-EFA20723D3ED}" type="datetimeFigureOut">
              <a:rPr lang="en-GB" smtClean="0"/>
              <a:t>29/07/2019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64C81C-BC94-4489-9DD2-1435A5718BE5}" type="slidenum">
              <a:rPr lang="en-GB" smtClean="0"/>
              <a:t>‹#›</a:t>
            </a:fld>
            <a:endParaRPr lang="en-GB"/>
          </a:p>
        </p:txBody>
      </p:sp>
    </p:spTree>
    <p:extLst>
      <p:ext uri="{BB962C8B-B14F-4D97-AF65-F5344CB8AC3E}">
        <p14:creationId xmlns:p14="http://schemas.microsoft.com/office/powerpoint/2010/main" val="110378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94A6C-8870-49EF-8FF0-EFA20723D3ED}" type="datetimeFigureOut">
              <a:rPr lang="en-GB" smtClean="0"/>
              <a:t>29/07/2019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4C81C-BC94-4489-9DD2-1435A5718BE5}" type="slidenum">
              <a:rPr lang="en-GB" smtClean="0"/>
              <a:t>‹#›</a:t>
            </a:fld>
            <a:endParaRPr lang="en-GB"/>
          </a:p>
        </p:txBody>
      </p:sp>
    </p:spTree>
    <p:extLst>
      <p:ext uri="{BB962C8B-B14F-4D97-AF65-F5344CB8AC3E}">
        <p14:creationId xmlns:p14="http://schemas.microsoft.com/office/powerpoint/2010/main" val="3638113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B6CB29E-005E-4FDA-8957-DEE53383C921}" type="datetime1">
              <a:rPr lang="en-US"/>
              <a:pPr>
                <a:defRPr/>
              </a:pPr>
              <a:t>7/29/2019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A1DF720-EAB7-46B0-9D42-2E6DEED85C37}" type="slidenum">
              <a:rPr lang="en-US" altLang="en-US"/>
              <a:pPr>
                <a:defRPr/>
              </a:pPr>
              <a:t>‹#›</a:t>
            </a:fld>
            <a:endParaRPr lang="en-US" altLang="en-US"/>
          </a:p>
        </p:txBody>
      </p:sp>
    </p:spTree>
    <p:extLst>
      <p:ext uri="{BB962C8B-B14F-4D97-AF65-F5344CB8AC3E}">
        <p14:creationId xmlns:p14="http://schemas.microsoft.com/office/powerpoint/2010/main" val="3917084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3077">
            <a:extLst>
              <a:ext uri="{FF2B5EF4-FFF2-40B4-BE49-F238E27FC236}">
                <a16:creationId xmlns:a16="http://schemas.microsoft.com/office/drawing/2014/main" id="{74144627-B756-4528-B19D-8588A7A84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959622"/>
          </a:xfrm>
          <a:prstGeom prst="rect">
            <a:avLst/>
          </a:prstGeom>
        </p:spPr>
      </p:pic>
      <p:sp>
        <p:nvSpPr>
          <p:cNvPr id="3076" name="Slide Number Placeholder 1">
            <a:extLst>
              <a:ext uri="{FF2B5EF4-FFF2-40B4-BE49-F238E27FC236}">
                <a16:creationId xmlns:a16="http://schemas.microsoft.com/office/drawing/2014/main" id="{044991A0-E77A-4012-8AA0-FD905B1997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549A76-A52D-4E6D-8B48-81DE94E32107}" type="slidenum">
              <a:rPr lang="en-US" altLang="en-US" sz="1200" smtClean="0">
                <a:solidFill>
                  <a:srgbClr val="898989"/>
                </a:solidFill>
              </a:rPr>
              <a:pPr>
                <a:spcBef>
                  <a:spcPct val="0"/>
                </a:spcBef>
                <a:buFontTx/>
                <a:buNone/>
              </a:pPr>
              <a:t>1</a:t>
            </a:fld>
            <a:endParaRPr lang="en-US" altLang="en-US" sz="1200">
              <a:solidFill>
                <a:srgbClr val="898989"/>
              </a:solidFill>
            </a:endParaRPr>
          </a:p>
        </p:txBody>
      </p:sp>
      <p:sp>
        <p:nvSpPr>
          <p:cNvPr id="4" name="Rectangle 3"/>
          <p:cNvSpPr/>
          <p:nvPr/>
        </p:nvSpPr>
        <p:spPr>
          <a:xfrm>
            <a:off x="0" y="3429000"/>
            <a:ext cx="9144000" cy="3429001"/>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64369" y="3807619"/>
            <a:ext cx="7993855" cy="369332"/>
          </a:xfrm>
          <a:prstGeom prst="rect">
            <a:avLst/>
          </a:prstGeom>
          <a:noFill/>
        </p:spPr>
        <p:txBody>
          <a:bodyPr wrap="square" rtlCol="0">
            <a:spAutoFit/>
          </a:bodyPr>
          <a:lstStyle/>
          <a:p>
            <a:pPr algn="ctr"/>
            <a:r>
              <a:rPr lang="en-GB" b="1" kern="1900" spc="150" dirty="0">
                <a:solidFill>
                  <a:schemeClr val="bg1"/>
                </a:solidFill>
                <a:latin typeface="Arial Narrow" panose="020B0606020202030204" pitchFamily="34" charset="0"/>
              </a:rPr>
              <a:t>PLAN Primary Science – Supporting Assessment</a:t>
            </a:r>
          </a:p>
        </p:txBody>
      </p:sp>
      <p:sp>
        <p:nvSpPr>
          <p:cNvPr id="9" name="TextBox 8"/>
          <p:cNvSpPr txBox="1"/>
          <p:nvPr/>
        </p:nvSpPr>
        <p:spPr>
          <a:xfrm>
            <a:off x="664368" y="4395787"/>
            <a:ext cx="7993855" cy="523220"/>
          </a:xfrm>
          <a:prstGeom prst="rect">
            <a:avLst/>
          </a:prstGeom>
          <a:noFill/>
        </p:spPr>
        <p:txBody>
          <a:bodyPr wrap="square" rtlCol="0">
            <a:spAutoFit/>
          </a:bodyPr>
          <a:lstStyle/>
          <a:p>
            <a:pPr algn="ctr"/>
            <a:r>
              <a:rPr lang="en-GB" sz="2800" b="1" kern="1900" spc="100" dirty="0">
                <a:solidFill>
                  <a:schemeClr val="bg1"/>
                </a:solidFill>
                <a:latin typeface="Arial Narrow" panose="020B0606020202030204" pitchFamily="34" charset="0"/>
              </a:rPr>
              <a:t>Rocks Year 3-J.R.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1" y="5355172"/>
            <a:ext cx="4832348" cy="795597"/>
          </a:xfrm>
          <a:prstGeom prst="rect">
            <a:avLst/>
          </a:prstGeom>
        </p:spPr>
      </p:pic>
      <p:sp>
        <p:nvSpPr>
          <p:cNvPr id="7" name="TextBox 6"/>
          <p:cNvSpPr txBox="1"/>
          <p:nvPr/>
        </p:nvSpPr>
        <p:spPr>
          <a:xfrm>
            <a:off x="821531" y="6262590"/>
            <a:ext cx="7836692" cy="666849"/>
          </a:xfrm>
          <a:prstGeom prst="rect">
            <a:avLst/>
          </a:prstGeom>
          <a:noFill/>
        </p:spPr>
        <p:txBody>
          <a:bodyPr wrap="square" rtlCol="0">
            <a:spAutoFit/>
          </a:bodyPr>
          <a:lstStyle/>
          <a:p>
            <a:r>
              <a:rPr lang="en-GB" sz="1600" baseline="30000" dirty="0">
                <a:solidFill>
                  <a:schemeClr val="bg1"/>
                </a:solidFill>
                <a:latin typeface="Arial Narrow" panose="020B0606020202030204" pitchFamily="34" charset="0"/>
              </a:rPr>
              <a:t>© Pan London Assessment Network (PLAN) </a:t>
            </a:r>
            <a:r>
              <a:rPr lang="en-GB" sz="1600" baseline="30000" dirty="0">
                <a:solidFill>
                  <a:srgbClr val="FFFF00"/>
                </a:solidFill>
                <a:latin typeface="Arial Narrow" panose="020B0606020202030204" pitchFamily="34" charset="0"/>
              </a:rPr>
              <a:t> July  </a:t>
            </a:r>
            <a:r>
              <a:rPr lang="en-GB" sz="1600" baseline="30000" dirty="0">
                <a:solidFill>
                  <a:schemeClr val="bg1"/>
                </a:solidFill>
                <a:latin typeface="Arial Narrow" panose="020B0606020202030204" pitchFamily="34" charset="0"/>
              </a:rPr>
              <a:t>2019</a:t>
            </a:r>
          </a:p>
          <a:p>
            <a:r>
              <a:rPr lang="en-GB" sz="1600" baseline="30000" dirty="0">
                <a:solidFill>
                  <a:schemeClr val="bg1"/>
                </a:solidFill>
                <a:latin typeface="Arial Narrow" panose="020B0606020202030204" pitchFamily="34" charset="0"/>
              </a:rPr>
              <a:t>This resource has been developed by the Pan London Assessment Network and is supported by the Association for Science Education.</a:t>
            </a:r>
          </a:p>
          <a:p>
            <a:endParaRPr lang="en-GB"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83561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254"/>
          <a:stretch/>
        </p:blipFill>
        <p:spPr>
          <a:xfrm>
            <a:off x="265891" y="1869787"/>
            <a:ext cx="4606255" cy="4546282"/>
          </a:xfrm>
          <a:prstGeom prst="rect">
            <a:avLst/>
          </a:prstGeom>
        </p:spPr>
      </p:pic>
      <p:sp>
        <p:nvSpPr>
          <p:cNvPr id="5" name="TextBox 4"/>
          <p:cNvSpPr txBox="1"/>
          <p:nvPr/>
        </p:nvSpPr>
        <p:spPr>
          <a:xfrm>
            <a:off x="170121" y="1258492"/>
            <a:ext cx="8856921"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The children were asked to record any knowledge about rocks that they had prior to starting the unit.</a:t>
            </a:r>
          </a:p>
        </p:txBody>
      </p:sp>
      <p:sp>
        <p:nvSpPr>
          <p:cNvPr id="6" name="TextBox 5"/>
          <p:cNvSpPr txBox="1"/>
          <p:nvPr/>
        </p:nvSpPr>
        <p:spPr>
          <a:xfrm>
            <a:off x="5303286" y="5633935"/>
            <a:ext cx="3344527" cy="369332"/>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JR recognises a property of rocks.</a:t>
            </a:r>
          </a:p>
        </p:txBody>
      </p:sp>
      <p:sp>
        <p:nvSpPr>
          <p:cNvPr id="7" name="TextBox 6"/>
          <p:cNvSpPr txBox="1"/>
          <p:nvPr/>
        </p:nvSpPr>
        <p:spPr>
          <a:xfrm>
            <a:off x="5172074" y="1893384"/>
            <a:ext cx="3780539" cy="147412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rgbClr val="FF0000"/>
                </a:solidFill>
              </a:rPr>
              <a:t>J.R. has little current knowledge of the different types of rocks. He is not using the specific scientific vocabulary for this topic. He shows no prior knowledge of the uses of rocks.</a:t>
            </a:r>
          </a:p>
        </p:txBody>
      </p:sp>
      <p:cxnSp>
        <p:nvCxnSpPr>
          <p:cNvPr id="11" name="Straight Arrow Connector 10"/>
          <p:cNvCxnSpPr>
            <a:stCxn id="6" idx="1"/>
          </p:cNvCxnSpPr>
          <p:nvPr/>
        </p:nvCxnSpPr>
        <p:spPr>
          <a:xfrm flipH="1" flipV="1">
            <a:off x="2311400" y="5105400"/>
            <a:ext cx="2991886" cy="7132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70121" y="26066"/>
            <a:ext cx="8782493" cy="1200329"/>
          </a:xfrm>
          <a:prstGeom prst="rect">
            <a:avLst/>
          </a:prstGeom>
          <a:noFill/>
        </p:spPr>
        <p:txBody>
          <a:bodyPr wrap="square" rtlCol="0">
            <a:spAutoFit/>
          </a:bodyPr>
          <a:lstStyle/>
          <a:p>
            <a:r>
              <a:rPr lang="en-GB" b="1" dirty="0"/>
              <a:t>Initial assessment of prior knowledge of rocks</a:t>
            </a:r>
          </a:p>
          <a:p>
            <a:pPr marL="285750" indent="-285750">
              <a:buFont typeface="Arial" panose="020B0604020202020204" pitchFamily="34" charset="0"/>
              <a:buChar char="•"/>
            </a:pPr>
            <a:r>
              <a:rPr lang="en-GB" dirty="0"/>
              <a:t>compare and group together different kinds of rocks on the basis of their appearance and simple physical properties </a:t>
            </a:r>
          </a:p>
          <a:p>
            <a:endParaRPr lang="en-GB" b="1" dirty="0"/>
          </a:p>
        </p:txBody>
      </p:sp>
      <p:sp>
        <p:nvSpPr>
          <p:cNvPr id="10" name="TextBox 9"/>
          <p:cNvSpPr txBox="1"/>
          <p:nvPr/>
        </p:nvSpPr>
        <p:spPr>
          <a:xfrm>
            <a:off x="5164401" y="3896042"/>
            <a:ext cx="3570386" cy="923330"/>
          </a:xfrm>
          <a:prstGeom prst="rect">
            <a:avLst/>
          </a:prstGeom>
          <a:noFill/>
        </p:spPr>
        <p:txBody>
          <a:bodyPr wrap="square" rtlCol="0">
            <a:spAutoFit/>
          </a:bodyPr>
          <a:lstStyle/>
          <a:p>
            <a:r>
              <a:rPr lang="en-GB" dirty="0"/>
              <a:t>Because of the unit title on the KWL grid J.R. focused  only on rocks and did not consider fossils or soils. </a:t>
            </a:r>
          </a:p>
        </p:txBody>
      </p:sp>
    </p:spTree>
    <p:extLst>
      <p:ext uri="{BB962C8B-B14F-4D97-AF65-F5344CB8AC3E}">
        <p14:creationId xmlns:p14="http://schemas.microsoft.com/office/powerpoint/2010/main" val="69208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644" y="1287613"/>
            <a:ext cx="8635506"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The children worked in groups to sort the rocks in different ways using their own criteria.</a:t>
            </a:r>
          </a:p>
        </p:txBody>
      </p:sp>
      <p:sp>
        <p:nvSpPr>
          <p:cNvPr id="5" name="Rectangle 4"/>
          <p:cNvSpPr/>
          <p:nvPr/>
        </p:nvSpPr>
        <p:spPr>
          <a:xfrm>
            <a:off x="2913074" y="5331684"/>
            <a:ext cx="2686755" cy="14421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GB" dirty="0">
                <a:solidFill>
                  <a:srgbClr val="FF0000"/>
                </a:solidFill>
              </a:rPr>
              <a:t>J.R’s group has sorted the rocks by texture, size,  appearance and weight,</a:t>
            </a:r>
          </a:p>
        </p:txBody>
      </p:sp>
      <p:sp>
        <p:nvSpPr>
          <p:cNvPr id="8" name="Rectangle 7"/>
          <p:cNvSpPr/>
          <p:nvPr/>
        </p:nvSpPr>
        <p:spPr>
          <a:xfrm>
            <a:off x="2914315" y="3872340"/>
            <a:ext cx="2917248" cy="148956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GB" dirty="0">
                <a:solidFill>
                  <a:schemeClr val="accent5"/>
                </a:solidFill>
              </a:rPr>
              <a:t>J.R made simple observations and classified rocks using his own criteria, recording with discrete and overlapping sets</a:t>
            </a: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317194" y="3772136"/>
            <a:ext cx="2066802" cy="3318695"/>
          </a:xfrm>
          <a:prstGeom prst="rect">
            <a:avLst/>
          </a:prstGeom>
        </p:spPr>
      </p:pic>
      <p:sp>
        <p:nvSpPr>
          <p:cNvPr id="13" name="TextBox 12"/>
          <p:cNvSpPr txBox="1"/>
          <p:nvPr/>
        </p:nvSpPr>
        <p:spPr>
          <a:xfrm>
            <a:off x="137018" y="114555"/>
            <a:ext cx="8763595" cy="1200329"/>
          </a:xfrm>
          <a:prstGeom prst="rect">
            <a:avLst/>
          </a:prstGeom>
          <a:noFill/>
        </p:spPr>
        <p:txBody>
          <a:bodyPr wrap="square" rtlCol="0">
            <a:spAutoFit/>
          </a:bodyPr>
          <a:lstStyle/>
          <a:p>
            <a:r>
              <a:rPr lang="en-GB" b="1" dirty="0"/>
              <a:t>Comparing and grouping rocks</a:t>
            </a:r>
          </a:p>
          <a:p>
            <a:pPr marL="285750" indent="-285750">
              <a:buFont typeface="Arial" panose="020B0604020202020204" pitchFamily="34" charset="0"/>
              <a:buChar char="•"/>
            </a:pPr>
            <a:r>
              <a:rPr lang="en-GB" dirty="0"/>
              <a:t>Compare and group together different kinds of rocks on the basis of their appearance and simple physical properties </a:t>
            </a:r>
          </a:p>
          <a:p>
            <a:endParaRPr lang="en-GB" b="1" dirty="0"/>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17109" y="1874353"/>
            <a:ext cx="2882348" cy="1526316"/>
          </a:xfrm>
          <a:prstGeom prst="rect">
            <a:avLst/>
          </a:prstGeom>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87229" y="1904569"/>
            <a:ext cx="2822714" cy="1496100"/>
          </a:xfrm>
          <a:prstGeom prst="rect">
            <a:avLst/>
          </a:prstGeom>
        </p:spPr>
      </p:pic>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1764" y="1680818"/>
            <a:ext cx="2716903" cy="2005699"/>
          </a:xfrm>
          <a:prstGeom prst="rect">
            <a:avLst/>
          </a:prstGeom>
        </p:spPr>
      </p:pic>
      <p:pic>
        <p:nvPicPr>
          <p:cNvPr id="18" name="Picture 1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1393" y="4203993"/>
            <a:ext cx="2017644" cy="2315816"/>
          </a:xfrm>
          <a:prstGeom prst="rect">
            <a:avLst/>
          </a:prstGeom>
        </p:spPr>
      </p:pic>
      <p:sp>
        <p:nvSpPr>
          <p:cNvPr id="6" name="TextBox 5"/>
          <p:cNvSpPr txBox="1"/>
          <p:nvPr/>
        </p:nvSpPr>
        <p:spPr>
          <a:xfrm>
            <a:off x="57593" y="5331684"/>
            <a:ext cx="1077451" cy="369332"/>
          </a:xfrm>
          <a:prstGeom prst="rect">
            <a:avLst/>
          </a:prstGeom>
          <a:solidFill>
            <a:schemeClr val="bg2"/>
          </a:solidFill>
        </p:spPr>
        <p:txBody>
          <a:bodyPr wrap="square" rtlCol="0">
            <a:spAutoFit/>
          </a:bodyPr>
          <a:lstStyle/>
          <a:p>
            <a:r>
              <a:rPr lang="en-GB" dirty="0"/>
              <a:t>medium</a:t>
            </a:r>
          </a:p>
        </p:txBody>
      </p:sp>
    </p:spTree>
    <p:extLst>
      <p:ext uri="{BB962C8B-B14F-4D97-AF65-F5344CB8AC3E}">
        <p14:creationId xmlns:p14="http://schemas.microsoft.com/office/powerpoint/2010/main" val="117305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13223" b="-869"/>
          <a:stretch/>
        </p:blipFill>
        <p:spPr>
          <a:xfrm rot="5400000">
            <a:off x="84041" y="1404319"/>
            <a:ext cx="4945446" cy="4640073"/>
          </a:xfrm>
          <a:prstGeom prst="rect">
            <a:avLst/>
          </a:prstGeom>
        </p:spPr>
      </p:pic>
      <p:sp>
        <p:nvSpPr>
          <p:cNvPr id="4" name="TextBox 3"/>
          <p:cNvSpPr txBox="1"/>
          <p:nvPr/>
        </p:nvSpPr>
        <p:spPr>
          <a:xfrm>
            <a:off x="99663" y="516454"/>
            <a:ext cx="883478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44" indent="-285744">
              <a:buFont typeface="Arial" panose="020B0604020202020204" pitchFamily="34" charset="0"/>
              <a:buChar char="•"/>
            </a:pPr>
            <a:endParaRPr lang="en-GB" dirty="0"/>
          </a:p>
        </p:txBody>
      </p:sp>
      <p:sp>
        <p:nvSpPr>
          <p:cNvPr id="5" name="Rectangle 4"/>
          <p:cNvSpPr/>
          <p:nvPr/>
        </p:nvSpPr>
        <p:spPr>
          <a:xfrm>
            <a:off x="5095875" y="1362074"/>
            <a:ext cx="4048126" cy="8286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GB" dirty="0"/>
              <a:t>After grouping the rocks, the children took a closer look at the different types of rock describing them in more detail</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98752" y="5067711"/>
            <a:ext cx="4640074" cy="891599"/>
          </a:xfrm>
          <a:prstGeom prst="rect">
            <a:avLst/>
          </a:prstGeom>
        </p:spPr>
      </p:pic>
      <p:sp>
        <p:nvSpPr>
          <p:cNvPr id="9" name="TextBox 8"/>
          <p:cNvSpPr txBox="1"/>
          <p:nvPr/>
        </p:nvSpPr>
        <p:spPr>
          <a:xfrm>
            <a:off x="5095875" y="2810358"/>
            <a:ext cx="3838576" cy="1200329"/>
          </a:xfrm>
          <a:prstGeom prst="rect">
            <a:avLst/>
          </a:prstGeom>
          <a:noFill/>
        </p:spPr>
        <p:txBody>
          <a:bodyPr wrap="square" rtlCol="0">
            <a:spAutoFit/>
          </a:bodyPr>
          <a:lstStyle/>
          <a:p>
            <a:r>
              <a:rPr lang="en-GB" dirty="0">
                <a:solidFill>
                  <a:srgbClr val="FF0000"/>
                </a:solidFill>
              </a:rPr>
              <a:t>J.R. used a wider range of vocabulary to describe the appearance and simple physical properties of a selection of rocks.</a:t>
            </a:r>
          </a:p>
        </p:txBody>
      </p:sp>
      <p:sp>
        <p:nvSpPr>
          <p:cNvPr id="10" name="TextBox 9"/>
          <p:cNvSpPr txBox="1"/>
          <p:nvPr/>
        </p:nvSpPr>
        <p:spPr>
          <a:xfrm>
            <a:off x="99662" y="112442"/>
            <a:ext cx="8834787" cy="1200329"/>
          </a:xfrm>
          <a:prstGeom prst="rect">
            <a:avLst/>
          </a:prstGeom>
          <a:noFill/>
        </p:spPr>
        <p:txBody>
          <a:bodyPr wrap="square" rtlCol="0">
            <a:spAutoFit/>
          </a:bodyPr>
          <a:lstStyle/>
          <a:p>
            <a:r>
              <a:rPr lang="en-GB" b="1" dirty="0"/>
              <a:t>Describing the simple properties of rocks</a:t>
            </a:r>
          </a:p>
          <a:p>
            <a:pPr marL="285750" indent="-285750">
              <a:buFont typeface="Arial" panose="020B0604020202020204" pitchFamily="34" charset="0"/>
              <a:buChar char="•"/>
            </a:pPr>
            <a:r>
              <a:rPr lang="en-GB" dirty="0"/>
              <a:t>compare and group together different kinds of rocks on the basis of their appearance and simple physical properties</a:t>
            </a:r>
          </a:p>
          <a:p>
            <a:endParaRPr lang="en-GB" b="1" dirty="0"/>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916726" y="3597031"/>
            <a:ext cx="954552" cy="5053035"/>
          </a:xfrm>
          <a:prstGeom prst="rect">
            <a:avLst/>
          </a:prstGeom>
        </p:spPr>
      </p:pic>
    </p:spTree>
    <p:extLst>
      <p:ext uri="{BB962C8B-B14F-4D97-AF65-F5344CB8AC3E}">
        <p14:creationId xmlns:p14="http://schemas.microsoft.com/office/powerpoint/2010/main" val="71174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965803" y="63974"/>
            <a:ext cx="2307267" cy="5707933"/>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6561" y="4157866"/>
            <a:ext cx="5705867" cy="2553367"/>
          </a:xfrm>
          <a:prstGeom prst="rect">
            <a:avLst/>
          </a:prstGeom>
        </p:spPr>
      </p:pic>
      <p:sp>
        <p:nvSpPr>
          <p:cNvPr id="6" name="TextBox 5"/>
          <p:cNvSpPr txBox="1"/>
          <p:nvPr/>
        </p:nvSpPr>
        <p:spPr>
          <a:xfrm>
            <a:off x="128237" y="531219"/>
            <a:ext cx="887242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44" indent="-285744">
              <a:buFont typeface="Arial" panose="020B0604020202020204" pitchFamily="34" charset="0"/>
              <a:buChar char="•"/>
            </a:pPr>
            <a:endParaRPr lang="en-GB" dirty="0"/>
          </a:p>
        </p:txBody>
      </p:sp>
      <p:sp>
        <p:nvSpPr>
          <p:cNvPr id="7" name="TextBox 6"/>
          <p:cNvSpPr txBox="1"/>
          <p:nvPr/>
        </p:nvSpPr>
        <p:spPr>
          <a:xfrm>
            <a:off x="6082482" y="1731548"/>
            <a:ext cx="2918182" cy="2031325"/>
          </a:xfrm>
          <a:prstGeom prst="rect">
            <a:avLst/>
          </a:prstGeom>
          <a:noFill/>
        </p:spPr>
        <p:txBody>
          <a:bodyPr wrap="square" rtlCol="0">
            <a:spAutoFit/>
          </a:bodyPr>
          <a:lstStyle/>
          <a:p>
            <a:r>
              <a:rPr lang="en-GB" dirty="0"/>
              <a:t>First the children identified the properties that the rock would need. Then they planned and carried out a series of comparative tests to determine the most suitable rock for the purpose.</a:t>
            </a:r>
          </a:p>
        </p:txBody>
      </p:sp>
      <p:sp>
        <p:nvSpPr>
          <p:cNvPr id="8" name="TextBox 7"/>
          <p:cNvSpPr txBox="1"/>
          <p:nvPr/>
        </p:nvSpPr>
        <p:spPr>
          <a:xfrm>
            <a:off x="327815" y="4071574"/>
            <a:ext cx="2777833" cy="2031325"/>
          </a:xfrm>
          <a:prstGeom prst="rect">
            <a:avLst/>
          </a:prstGeom>
          <a:noFill/>
        </p:spPr>
        <p:txBody>
          <a:bodyPr wrap="square" rtlCol="0">
            <a:spAutoFit/>
          </a:bodyPr>
          <a:lstStyle/>
          <a:p>
            <a:r>
              <a:rPr lang="en-GB" dirty="0">
                <a:solidFill>
                  <a:schemeClr val="accent5"/>
                </a:solidFill>
              </a:rPr>
              <a:t>J.R. used his knowledge of properties and his previous observations of rocks to make a prediction. He set up a comparative test, identifying variables to change and control. </a:t>
            </a:r>
          </a:p>
        </p:txBody>
      </p:sp>
      <p:sp>
        <p:nvSpPr>
          <p:cNvPr id="10" name="TextBox 9"/>
          <p:cNvSpPr txBox="1"/>
          <p:nvPr/>
        </p:nvSpPr>
        <p:spPr>
          <a:xfrm>
            <a:off x="128237" y="116537"/>
            <a:ext cx="8744191" cy="1200329"/>
          </a:xfrm>
          <a:prstGeom prst="rect">
            <a:avLst/>
          </a:prstGeom>
          <a:noFill/>
        </p:spPr>
        <p:txBody>
          <a:bodyPr wrap="square" rtlCol="0">
            <a:spAutoFit/>
          </a:bodyPr>
          <a:lstStyle/>
          <a:p>
            <a:r>
              <a:rPr lang="en-GB" b="1" dirty="0"/>
              <a:t>Testing the properties of rocks</a:t>
            </a:r>
          </a:p>
          <a:p>
            <a:pPr marL="285750" indent="-285750">
              <a:buFont typeface="Arial" panose="020B0604020202020204" pitchFamily="34" charset="0"/>
              <a:buChar char="•"/>
            </a:pPr>
            <a:r>
              <a:rPr lang="en-GB" dirty="0"/>
              <a:t>Compare and group together different kinds of rocks on the basis of their appearance and simple physical properties </a:t>
            </a:r>
          </a:p>
          <a:p>
            <a:endParaRPr lang="en-GB" b="1" dirty="0"/>
          </a:p>
        </p:txBody>
      </p:sp>
      <p:sp>
        <p:nvSpPr>
          <p:cNvPr id="11" name="TextBox 10"/>
          <p:cNvSpPr txBox="1"/>
          <p:nvPr/>
        </p:nvSpPr>
        <p:spPr>
          <a:xfrm>
            <a:off x="251682" y="6041871"/>
            <a:ext cx="2547138" cy="669362"/>
          </a:xfrm>
          <a:prstGeom prst="rect">
            <a:avLst/>
          </a:prstGeom>
          <a:solidFill>
            <a:schemeClr val="bg1">
              <a:lumMod val="85000"/>
            </a:schemeClr>
          </a:solidFill>
        </p:spPr>
        <p:txBody>
          <a:bodyPr wrap="square" rtlCol="0">
            <a:spAutoFit/>
          </a:bodyPr>
          <a:lstStyle/>
          <a:p>
            <a:r>
              <a:rPr lang="en-GB" dirty="0"/>
              <a:t>The actual test involved rubbing</a:t>
            </a:r>
          </a:p>
        </p:txBody>
      </p:sp>
      <p:cxnSp>
        <p:nvCxnSpPr>
          <p:cNvPr id="12" name="Straight Arrow Connector 11"/>
          <p:cNvCxnSpPr/>
          <p:nvPr/>
        </p:nvCxnSpPr>
        <p:spPr>
          <a:xfrm flipV="1">
            <a:off x="2695575" y="5524803"/>
            <a:ext cx="847725" cy="6000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128237" y="1062779"/>
            <a:ext cx="8744191" cy="646331"/>
          </a:xfrm>
          <a:prstGeom prst="rect">
            <a:avLst/>
          </a:prstGeom>
          <a:noFill/>
        </p:spPr>
        <p:txBody>
          <a:bodyPr wrap="square" rtlCol="0">
            <a:spAutoFit/>
          </a:bodyPr>
          <a:lstStyle/>
          <a:p>
            <a:r>
              <a:rPr lang="en-GB" dirty="0"/>
              <a:t>The children were presented with the question ‘Which rock would be best suited to build steps outside?’</a:t>
            </a:r>
          </a:p>
        </p:txBody>
      </p:sp>
    </p:spTree>
    <p:extLst>
      <p:ext uri="{BB962C8B-B14F-4D97-AF65-F5344CB8AC3E}">
        <p14:creationId xmlns:p14="http://schemas.microsoft.com/office/powerpoint/2010/main" val="222912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215288" y="2401495"/>
            <a:ext cx="1434629" cy="5515099"/>
          </a:xfrm>
          <a:prstGeom prst="rect">
            <a:avLst/>
          </a:prstGeom>
        </p:spPr>
      </p:pic>
      <p:sp>
        <p:nvSpPr>
          <p:cNvPr id="6" name="Content Placeholder 5"/>
          <p:cNvSpPr>
            <a:spLocks noGrp="1"/>
          </p:cNvSpPr>
          <p:nvPr>
            <p:ph idx="1"/>
          </p:nvPr>
        </p:nvSpPr>
        <p:spPr>
          <a:xfrm>
            <a:off x="175053" y="5939562"/>
            <a:ext cx="5515099" cy="741651"/>
          </a:xfrm>
        </p:spPr>
        <p:txBody>
          <a:bodyPr>
            <a:noAutofit/>
          </a:bodyPr>
          <a:lstStyle/>
          <a:p>
            <a:pPr marL="0" indent="0">
              <a:buNone/>
            </a:pPr>
            <a:r>
              <a:rPr lang="en-GB" sz="1800" dirty="0">
                <a:solidFill>
                  <a:schemeClr val="accent5"/>
                </a:solidFill>
              </a:rPr>
              <a:t>J.R. recorded his data on a prepared table. He drew a conclusion from his results which answers the original question.</a:t>
            </a:r>
          </a:p>
        </p:txBody>
      </p:sp>
      <p:sp>
        <p:nvSpPr>
          <p:cNvPr id="7" name="TextBox 6"/>
          <p:cNvSpPr txBox="1"/>
          <p:nvPr/>
        </p:nvSpPr>
        <p:spPr>
          <a:xfrm>
            <a:off x="132890" y="502014"/>
            <a:ext cx="9011110"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44" indent="-285744">
              <a:buFont typeface="Arial" panose="020B0604020202020204" pitchFamily="34" charset="0"/>
              <a:buChar char="•"/>
            </a:pPr>
            <a:endParaRPr lang="en-GB" dirty="0"/>
          </a:p>
        </p:txBody>
      </p:sp>
      <p:sp>
        <p:nvSpPr>
          <p:cNvPr id="8" name="TextBox 7"/>
          <p:cNvSpPr txBox="1"/>
          <p:nvPr/>
        </p:nvSpPr>
        <p:spPr>
          <a:xfrm>
            <a:off x="128237" y="144267"/>
            <a:ext cx="8765040" cy="1200329"/>
          </a:xfrm>
          <a:prstGeom prst="rect">
            <a:avLst/>
          </a:prstGeom>
          <a:noFill/>
        </p:spPr>
        <p:txBody>
          <a:bodyPr wrap="square" rtlCol="0">
            <a:spAutoFit/>
          </a:bodyPr>
          <a:lstStyle/>
          <a:p>
            <a:r>
              <a:rPr lang="en-GB" b="1" dirty="0"/>
              <a:t>Testing the properties of rocks (continued)</a:t>
            </a:r>
          </a:p>
          <a:p>
            <a:pPr marL="285750" indent="-285750">
              <a:buFont typeface="Arial" panose="020B0604020202020204" pitchFamily="34" charset="0"/>
              <a:buChar char="•"/>
            </a:pPr>
            <a:r>
              <a:rPr lang="en-GB" dirty="0"/>
              <a:t>Compare and group together different kinds of rocks on the basis of their appearance and simple physical properties </a:t>
            </a:r>
          </a:p>
          <a:p>
            <a:endParaRPr lang="en-GB" b="1" dirty="0"/>
          </a:p>
        </p:txBody>
      </p:sp>
      <p:sp>
        <p:nvSpPr>
          <p:cNvPr id="9" name="TextBox 8"/>
          <p:cNvSpPr txBox="1"/>
          <p:nvPr/>
        </p:nvSpPr>
        <p:spPr>
          <a:xfrm>
            <a:off x="4774879" y="3178199"/>
            <a:ext cx="4160896" cy="1200329"/>
          </a:xfrm>
          <a:prstGeom prst="rect">
            <a:avLst/>
          </a:prstGeom>
          <a:noFill/>
        </p:spPr>
        <p:txBody>
          <a:bodyPr wrap="square" rtlCol="0">
            <a:spAutoFit/>
          </a:bodyPr>
          <a:lstStyle/>
          <a:p>
            <a:r>
              <a:rPr lang="en-GB" dirty="0">
                <a:solidFill>
                  <a:srgbClr val="FF0000"/>
                </a:solidFill>
              </a:rPr>
              <a:t>J.R. tested and understood the properties of hardness, permeability and durability and applied his knowledge to select a rock that is suitable for purpose.</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356605" y="4225557"/>
            <a:ext cx="2185688" cy="2822076"/>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1421" y="1119615"/>
            <a:ext cx="4564759" cy="2971145"/>
          </a:xfrm>
          <a:prstGeom prst="rect">
            <a:avLst/>
          </a:prstGeom>
        </p:spPr>
      </p:pic>
      <p:sp>
        <p:nvSpPr>
          <p:cNvPr id="3" name="TextBox 2"/>
          <p:cNvSpPr txBox="1"/>
          <p:nvPr/>
        </p:nvSpPr>
        <p:spPr>
          <a:xfrm>
            <a:off x="4774879" y="997751"/>
            <a:ext cx="4326621" cy="2031325"/>
          </a:xfrm>
          <a:prstGeom prst="rect">
            <a:avLst/>
          </a:prstGeom>
          <a:noFill/>
        </p:spPr>
        <p:txBody>
          <a:bodyPr wrap="square" rtlCol="0">
            <a:spAutoFit/>
          </a:bodyPr>
          <a:lstStyle/>
          <a:p>
            <a:r>
              <a:rPr lang="en-GB" dirty="0"/>
              <a:t>J.R. awarded marks to the rocks for each property based on the number of crosses in the row. For durability 3 crosses for granite shows that it is durable (in all three rub tests there was no marking); for permeability 3 crosses indicates that it is not permeable as a cross indicates that no water soaked in.</a:t>
            </a:r>
          </a:p>
        </p:txBody>
      </p:sp>
    </p:spTree>
    <p:extLst>
      <p:ext uri="{BB962C8B-B14F-4D97-AF65-F5344CB8AC3E}">
        <p14:creationId xmlns:p14="http://schemas.microsoft.com/office/powerpoint/2010/main" val="140215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22256" y="1962593"/>
            <a:ext cx="4763259" cy="4666819"/>
          </a:xfrm>
          <a:prstGeom prst="rect">
            <a:avLst/>
          </a:prstGeom>
        </p:spPr>
      </p:pic>
      <p:sp>
        <p:nvSpPr>
          <p:cNvPr id="3" name="Rectangle 2"/>
          <p:cNvSpPr/>
          <p:nvPr/>
        </p:nvSpPr>
        <p:spPr>
          <a:xfrm>
            <a:off x="166339" y="1166523"/>
            <a:ext cx="8889058" cy="7478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GB" dirty="0"/>
              <a:t>To consolidate their understanding and explore a wider range of properties the children conducted a ‘virtual experiment’ and recorded the results. </a:t>
            </a:r>
          </a:p>
        </p:txBody>
      </p:sp>
      <p:sp>
        <p:nvSpPr>
          <p:cNvPr id="5" name="TextBox 4"/>
          <p:cNvSpPr txBox="1"/>
          <p:nvPr/>
        </p:nvSpPr>
        <p:spPr>
          <a:xfrm>
            <a:off x="5041431" y="5200304"/>
            <a:ext cx="4013965" cy="147732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rgbClr val="FF0000"/>
                </a:solidFill>
              </a:rPr>
              <a:t>J.R. compared the rocks and gave simple definitions of the properties. His answer to the marking question uses evidence from the experiment but this activity did not require him to apply this knowledge. </a:t>
            </a:r>
          </a:p>
        </p:txBody>
      </p:sp>
      <p:sp>
        <p:nvSpPr>
          <p:cNvPr id="6" name="TextBox 5"/>
          <p:cNvSpPr txBox="1"/>
          <p:nvPr/>
        </p:nvSpPr>
        <p:spPr>
          <a:xfrm>
            <a:off x="5041431" y="4255978"/>
            <a:ext cx="4013965"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chemeClr val="accent5"/>
                </a:solidFill>
              </a:rPr>
              <a:t>J.R. wrote statements about the rocks which are consistent with the data</a:t>
            </a:r>
            <a:endParaRPr lang="en-GB" dirty="0"/>
          </a:p>
        </p:txBody>
      </p:sp>
      <p:sp>
        <p:nvSpPr>
          <p:cNvPr id="9" name="TextBox 8"/>
          <p:cNvSpPr txBox="1"/>
          <p:nvPr/>
        </p:nvSpPr>
        <p:spPr>
          <a:xfrm>
            <a:off x="-1" y="106766"/>
            <a:ext cx="8893277" cy="1200329"/>
          </a:xfrm>
          <a:prstGeom prst="rect">
            <a:avLst/>
          </a:prstGeom>
          <a:noFill/>
        </p:spPr>
        <p:txBody>
          <a:bodyPr wrap="square" rtlCol="0">
            <a:spAutoFit/>
          </a:bodyPr>
          <a:lstStyle/>
          <a:p>
            <a:r>
              <a:rPr lang="en-GB" b="1" dirty="0"/>
              <a:t>Properties of rocks</a:t>
            </a:r>
          </a:p>
          <a:p>
            <a:pPr marL="285750" indent="-285750">
              <a:buFont typeface="Arial" panose="020B0604020202020204" pitchFamily="34" charset="0"/>
              <a:buChar char="•"/>
            </a:pPr>
            <a:r>
              <a:rPr lang="en-GB" dirty="0"/>
              <a:t>compare and group together different kinds of rocks on the basis of their appearance and simple physical properties</a:t>
            </a:r>
          </a:p>
          <a:p>
            <a:endParaRPr lang="en-GB" b="1" dirty="0"/>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041653" y="1292663"/>
            <a:ext cx="1909385" cy="3152804"/>
          </a:xfrm>
          <a:prstGeom prst="rect">
            <a:avLst/>
          </a:prstGeom>
        </p:spPr>
      </p:pic>
    </p:spTree>
    <p:extLst>
      <p:ext uri="{BB962C8B-B14F-4D97-AF65-F5344CB8AC3E}">
        <p14:creationId xmlns:p14="http://schemas.microsoft.com/office/powerpoint/2010/main" val="3432990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962" y="1014578"/>
            <a:ext cx="885500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The class went on a walk to a local church and its cemetery to observe the uses of a range of types of rock and changes to them over time.</a:t>
            </a:r>
          </a:p>
        </p:txBody>
      </p:sp>
      <p:sp>
        <p:nvSpPr>
          <p:cNvPr id="7" name="TextBox 6"/>
          <p:cNvSpPr txBox="1"/>
          <p:nvPr/>
        </p:nvSpPr>
        <p:spPr>
          <a:xfrm>
            <a:off x="157524" y="4294054"/>
            <a:ext cx="5206875" cy="147732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rgbClr val="FF0000"/>
                </a:solidFill>
              </a:rPr>
              <a:t>In the churchyard J.R. noted that there were many different types of rock, identified and described them. He could identify different types of rock and why they had been used.  In his report he showed simple understanding of weathering and permeability. </a:t>
            </a:r>
          </a:p>
        </p:txBody>
      </p:sp>
      <p:sp>
        <p:nvSpPr>
          <p:cNvPr id="8" name="TextBox 7"/>
          <p:cNvSpPr txBox="1"/>
          <p:nvPr/>
        </p:nvSpPr>
        <p:spPr>
          <a:xfrm>
            <a:off x="131962" y="99854"/>
            <a:ext cx="8855002" cy="1200329"/>
          </a:xfrm>
          <a:prstGeom prst="rect">
            <a:avLst/>
          </a:prstGeom>
          <a:noFill/>
        </p:spPr>
        <p:txBody>
          <a:bodyPr wrap="square" rtlCol="0">
            <a:spAutoFit/>
          </a:bodyPr>
          <a:lstStyle/>
          <a:p>
            <a:r>
              <a:rPr lang="en-GB" b="1" dirty="0"/>
              <a:t>Observing rocks in the environment</a:t>
            </a:r>
          </a:p>
          <a:p>
            <a:pPr marL="285750" indent="-285750">
              <a:buFont typeface="Arial" panose="020B0604020202020204" pitchFamily="34" charset="0"/>
              <a:buChar char="•"/>
            </a:pPr>
            <a:r>
              <a:rPr lang="en-GB" dirty="0"/>
              <a:t>compare and group together different kinds of rocks on the basis of their appearance and simple physical properties</a:t>
            </a:r>
          </a:p>
          <a:p>
            <a:endParaRPr lang="en-GB" b="1" dirty="0"/>
          </a:p>
        </p:txBody>
      </p:sp>
      <p:pic>
        <p:nvPicPr>
          <p:cNvPr id="11"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664200" y="1530891"/>
            <a:ext cx="3101165" cy="4081936"/>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096675" y="-303804"/>
            <a:ext cx="1303010" cy="5232437"/>
          </a:xfrm>
          <a:prstGeom prst="rect">
            <a:avLst/>
          </a:prstGeom>
        </p:spPr>
      </p:pic>
      <p:sp>
        <p:nvSpPr>
          <p:cNvPr id="13" name="TextBox 12"/>
          <p:cNvSpPr txBox="1"/>
          <p:nvPr/>
        </p:nvSpPr>
        <p:spPr>
          <a:xfrm>
            <a:off x="131961" y="3167322"/>
            <a:ext cx="5232438" cy="923330"/>
          </a:xfrm>
          <a:prstGeom prst="rect">
            <a:avLst/>
          </a:prstGeom>
          <a:noFill/>
        </p:spPr>
        <p:txBody>
          <a:bodyPr wrap="square" rtlCol="0">
            <a:spAutoFit/>
          </a:bodyPr>
          <a:lstStyle/>
          <a:p>
            <a:r>
              <a:rPr lang="en-GB" dirty="0">
                <a:solidFill>
                  <a:schemeClr val="accent6"/>
                </a:solidFill>
              </a:rPr>
              <a:t>Marble is a good rock for graves because it does not wear away and you can read the names. Sandstone wears away so it is harder to read. </a:t>
            </a:r>
          </a:p>
        </p:txBody>
      </p:sp>
    </p:spTree>
    <p:extLst>
      <p:ext uri="{BB962C8B-B14F-4D97-AF65-F5344CB8AC3E}">
        <p14:creationId xmlns:p14="http://schemas.microsoft.com/office/powerpoint/2010/main" val="691350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00135" y="4161484"/>
            <a:ext cx="1856457" cy="2640332"/>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4"/>
          <a:stretch/>
        </p:blipFill>
        <p:spPr>
          <a:xfrm rot="5400000">
            <a:off x="1233727" y="968334"/>
            <a:ext cx="2528665" cy="4493520"/>
          </a:xfrm>
          <a:prstGeom prst="rect">
            <a:avLst/>
          </a:prstGeom>
        </p:spPr>
      </p:pic>
      <p:sp>
        <p:nvSpPr>
          <p:cNvPr id="2" name="TextBox 1"/>
          <p:cNvSpPr txBox="1"/>
          <p:nvPr/>
        </p:nvSpPr>
        <p:spPr>
          <a:xfrm>
            <a:off x="251299" y="1057332"/>
            <a:ext cx="4383963"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After watching some videos, the class discussed the stages of fossil formation and recorded the process in their own words.</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730804" y="859466"/>
            <a:ext cx="4127367" cy="4318448"/>
          </a:xfrm>
          <a:prstGeom prst="rect">
            <a:avLst/>
          </a:prstGeom>
        </p:spPr>
      </p:pic>
      <p:sp>
        <p:nvSpPr>
          <p:cNvPr id="7" name="TextBox 6"/>
          <p:cNvSpPr txBox="1"/>
          <p:nvPr/>
        </p:nvSpPr>
        <p:spPr>
          <a:xfrm>
            <a:off x="1873157" y="5995017"/>
            <a:ext cx="2211146"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rgbClr val="FF0000"/>
                </a:solidFill>
              </a:rPr>
              <a:t>J.R defined a fossil in his own words.</a:t>
            </a:r>
          </a:p>
        </p:txBody>
      </p:sp>
      <p:sp>
        <p:nvSpPr>
          <p:cNvPr id="8" name="TextBox 7"/>
          <p:cNvSpPr txBox="1"/>
          <p:nvPr/>
        </p:nvSpPr>
        <p:spPr>
          <a:xfrm>
            <a:off x="4744820" y="5327705"/>
            <a:ext cx="4356239"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rgbClr val="FF0000"/>
                </a:solidFill>
              </a:rPr>
              <a:t>J.R. described the sequence of fossil formation in his own words using  scientific vocabulary. He also knows why buried fossils appear at the surface.</a:t>
            </a:r>
          </a:p>
        </p:txBody>
      </p:sp>
      <p:sp>
        <p:nvSpPr>
          <p:cNvPr id="9" name="TextBox 8"/>
          <p:cNvSpPr txBox="1"/>
          <p:nvPr/>
        </p:nvSpPr>
        <p:spPr>
          <a:xfrm>
            <a:off x="208197" y="122144"/>
            <a:ext cx="8745515" cy="1200329"/>
          </a:xfrm>
          <a:prstGeom prst="rect">
            <a:avLst/>
          </a:prstGeom>
          <a:noFill/>
        </p:spPr>
        <p:txBody>
          <a:bodyPr wrap="square" rtlCol="0">
            <a:spAutoFit/>
          </a:bodyPr>
          <a:lstStyle/>
          <a:p>
            <a:r>
              <a:rPr lang="en-GB" b="1" dirty="0"/>
              <a:t>Researching fossil formation</a:t>
            </a:r>
          </a:p>
          <a:p>
            <a:pPr marL="285750" indent="-285750">
              <a:buFont typeface="Arial" panose="020B0604020202020204" pitchFamily="34" charset="0"/>
              <a:buChar char="•"/>
            </a:pPr>
            <a:r>
              <a:rPr lang="en-GB" dirty="0"/>
              <a:t>describe in simple terms how fossils are formed when things that have lived are trapped within rock</a:t>
            </a:r>
          </a:p>
          <a:p>
            <a:endParaRPr lang="en-GB" b="1" dirty="0"/>
          </a:p>
        </p:txBody>
      </p:sp>
      <p:sp>
        <p:nvSpPr>
          <p:cNvPr id="11" name="TextBox 10"/>
          <p:cNvSpPr txBox="1"/>
          <p:nvPr/>
        </p:nvSpPr>
        <p:spPr>
          <a:xfrm>
            <a:off x="3026064" y="4560888"/>
            <a:ext cx="1725045" cy="1200329"/>
          </a:xfrm>
          <a:prstGeom prst="rect">
            <a:avLst/>
          </a:prstGeom>
          <a:solidFill>
            <a:schemeClr val="bg1"/>
          </a:solidFill>
        </p:spPr>
        <p:txBody>
          <a:bodyPr wrap="square" rtlCol="0">
            <a:spAutoFit/>
          </a:bodyPr>
          <a:lstStyle/>
          <a:p>
            <a:r>
              <a:rPr lang="en-GB" dirty="0">
                <a:solidFill>
                  <a:schemeClr val="accent6"/>
                </a:solidFill>
              </a:rPr>
              <a:t>Is it a fossil? </a:t>
            </a:r>
          </a:p>
          <a:p>
            <a:r>
              <a:rPr lang="en-GB" dirty="0">
                <a:solidFill>
                  <a:schemeClr val="accent6"/>
                </a:solidFill>
              </a:rPr>
              <a:t>Not until the animal has rotted away.</a:t>
            </a:r>
          </a:p>
        </p:txBody>
      </p:sp>
      <p:cxnSp>
        <p:nvCxnSpPr>
          <p:cNvPr id="13" name="Straight Arrow Connector 12"/>
          <p:cNvCxnSpPr/>
          <p:nvPr/>
        </p:nvCxnSpPr>
        <p:spPr>
          <a:xfrm flipH="1" flipV="1">
            <a:off x="3391981" y="3969123"/>
            <a:ext cx="309862" cy="6244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072313" y="280457"/>
            <a:ext cx="2342408" cy="5338508"/>
          </a:xfrm>
          <a:prstGeom prst="rect">
            <a:avLst/>
          </a:prstGeom>
        </p:spPr>
      </p:pic>
      <p:sp>
        <p:nvSpPr>
          <p:cNvPr id="5" name="TextBox 4"/>
          <p:cNvSpPr txBox="1"/>
          <p:nvPr/>
        </p:nvSpPr>
        <p:spPr>
          <a:xfrm>
            <a:off x="167347" y="191386"/>
            <a:ext cx="8745424" cy="1200329"/>
          </a:xfrm>
          <a:prstGeom prst="rect">
            <a:avLst/>
          </a:prstGeom>
          <a:noFill/>
        </p:spPr>
        <p:txBody>
          <a:bodyPr wrap="square" rtlCol="0">
            <a:spAutoFit/>
          </a:bodyPr>
          <a:lstStyle/>
          <a:p>
            <a:r>
              <a:rPr lang="en-GB" b="1" dirty="0"/>
              <a:t>Modelling fossil formation</a:t>
            </a:r>
          </a:p>
          <a:p>
            <a:pPr marL="285750" indent="-285750">
              <a:buFont typeface="Arial" panose="020B0604020202020204" pitchFamily="34" charset="0"/>
              <a:buChar char="•"/>
            </a:pPr>
            <a:r>
              <a:rPr lang="en-GB" dirty="0"/>
              <a:t>describe in simple terms how fossils are formed when things that have lived are trapped within rock</a:t>
            </a:r>
          </a:p>
          <a:p>
            <a:endParaRPr lang="en-GB" b="1" dirty="0"/>
          </a:p>
        </p:txBody>
      </p:sp>
      <p:sp>
        <p:nvSpPr>
          <p:cNvPr id="7" name="TextBox 6"/>
          <p:cNvSpPr txBox="1"/>
          <p:nvPr/>
        </p:nvSpPr>
        <p:spPr>
          <a:xfrm>
            <a:off x="308910" y="1240150"/>
            <a:ext cx="8603861" cy="369332"/>
          </a:xfrm>
          <a:prstGeom prst="rect">
            <a:avLst/>
          </a:prstGeom>
          <a:noFill/>
        </p:spPr>
        <p:txBody>
          <a:bodyPr wrap="square" rtlCol="0">
            <a:spAutoFit/>
          </a:bodyPr>
          <a:lstStyle/>
          <a:p>
            <a:r>
              <a:rPr lang="en-GB" dirty="0"/>
              <a:t>The children made their own fossils by pressing a shell into clay and making a plaster cast.</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34790" y="2462175"/>
            <a:ext cx="4570601" cy="3180524"/>
          </a:xfrm>
          <a:prstGeom prst="rect">
            <a:avLst/>
          </a:prstGeom>
        </p:spPr>
      </p:pic>
      <p:sp>
        <p:nvSpPr>
          <p:cNvPr id="10" name="TextBox 9"/>
          <p:cNvSpPr txBox="1"/>
          <p:nvPr/>
        </p:nvSpPr>
        <p:spPr>
          <a:xfrm>
            <a:off x="3667117" y="4706465"/>
            <a:ext cx="5152800" cy="923330"/>
          </a:xfrm>
          <a:prstGeom prst="rect">
            <a:avLst/>
          </a:prstGeom>
          <a:noFill/>
        </p:spPr>
        <p:txBody>
          <a:bodyPr wrap="square" rtlCol="0">
            <a:spAutoFit/>
          </a:bodyPr>
          <a:lstStyle/>
          <a:p>
            <a:r>
              <a:rPr lang="en-GB" dirty="0">
                <a:solidFill>
                  <a:srgbClr val="FF0000"/>
                </a:solidFill>
              </a:rPr>
              <a:t>JR applied his knowledge of the process of fossil formation to make simple comparisons between his model fossil and the real ones</a:t>
            </a:r>
          </a:p>
        </p:txBody>
      </p:sp>
    </p:spTree>
    <p:extLst>
      <p:ext uri="{BB962C8B-B14F-4D97-AF65-F5344CB8AC3E}">
        <p14:creationId xmlns:p14="http://schemas.microsoft.com/office/powerpoint/2010/main" val="300306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659018" y="1561338"/>
            <a:ext cx="1165148" cy="6180345"/>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063251" y="984339"/>
            <a:ext cx="1630059" cy="4276823"/>
          </a:xfrm>
          <a:prstGeom prst="rect">
            <a:avLst/>
          </a:prstGeom>
        </p:spPr>
      </p:pic>
      <p:sp>
        <p:nvSpPr>
          <p:cNvPr id="4" name="TextBox 3"/>
          <p:cNvSpPr txBox="1"/>
          <p:nvPr/>
        </p:nvSpPr>
        <p:spPr>
          <a:xfrm>
            <a:off x="241738" y="1028551"/>
            <a:ext cx="8597462" cy="1200329"/>
          </a:xfrm>
          <a:prstGeom prst="rect">
            <a:avLst/>
          </a:prstGeom>
          <a:noFill/>
        </p:spPr>
        <p:txBody>
          <a:bodyPr wrap="square" rtlCol="0">
            <a:spAutoFit/>
          </a:bodyPr>
          <a:lstStyle/>
          <a:p>
            <a:r>
              <a:rPr lang="en-GB" dirty="0"/>
              <a:t>The children filled a cup/bottle a quarter full of soil and topped it up to three quarters full with water. They then shook it, to mix it. The children observed this over a period of time as it separated showing what the soil was made from. They were then asked to record their observations.</a:t>
            </a:r>
          </a:p>
        </p:txBody>
      </p:sp>
      <p:sp>
        <p:nvSpPr>
          <p:cNvPr id="6" name="TextBox 5"/>
          <p:cNvSpPr txBox="1"/>
          <p:nvPr/>
        </p:nvSpPr>
        <p:spPr>
          <a:xfrm>
            <a:off x="151423" y="154210"/>
            <a:ext cx="8792881" cy="923330"/>
          </a:xfrm>
          <a:prstGeom prst="rect">
            <a:avLst/>
          </a:prstGeom>
          <a:noFill/>
        </p:spPr>
        <p:txBody>
          <a:bodyPr wrap="square" rtlCol="0">
            <a:spAutoFit/>
          </a:bodyPr>
          <a:lstStyle/>
          <a:p>
            <a:r>
              <a:rPr lang="en-GB" b="1" dirty="0"/>
              <a:t>Separating the components of soil</a:t>
            </a:r>
          </a:p>
          <a:p>
            <a:pPr marL="285750" indent="-285750">
              <a:buFont typeface="Arial" panose="020B0604020202020204" pitchFamily="34" charset="0"/>
              <a:buChar char="•"/>
            </a:pPr>
            <a:r>
              <a:rPr lang="en-GB" dirty="0"/>
              <a:t>Recognise that soils are made from rocks and organic matter</a:t>
            </a:r>
          </a:p>
          <a:p>
            <a:endParaRPr lang="en-GB" b="1" dirty="0"/>
          </a:p>
        </p:txBody>
      </p:sp>
      <p:sp>
        <p:nvSpPr>
          <p:cNvPr id="8" name="TextBox 7"/>
          <p:cNvSpPr txBox="1"/>
          <p:nvPr/>
        </p:nvSpPr>
        <p:spPr>
          <a:xfrm>
            <a:off x="6526924" y="4293621"/>
            <a:ext cx="2417380" cy="2031325"/>
          </a:xfrm>
          <a:prstGeom prst="rect">
            <a:avLst/>
          </a:prstGeom>
          <a:noFill/>
        </p:spPr>
        <p:txBody>
          <a:bodyPr wrap="square" rtlCol="0">
            <a:spAutoFit/>
          </a:bodyPr>
          <a:lstStyle/>
          <a:p>
            <a:r>
              <a:rPr lang="en-GB" dirty="0">
                <a:solidFill>
                  <a:srgbClr val="FF0000"/>
                </a:solidFill>
              </a:rPr>
              <a:t>J.R. correctly labelled the main components of the soil and wrote a simple description of how soil is formed. He described what organic matter is. </a:t>
            </a:r>
          </a:p>
        </p:txBody>
      </p:sp>
      <p:sp>
        <p:nvSpPr>
          <p:cNvPr id="9" name="TextBox 8"/>
          <p:cNvSpPr txBox="1"/>
          <p:nvPr/>
        </p:nvSpPr>
        <p:spPr>
          <a:xfrm rot="10800000" flipV="1">
            <a:off x="283694" y="2840030"/>
            <a:ext cx="3189767" cy="646331"/>
          </a:xfrm>
          <a:prstGeom prst="rect">
            <a:avLst/>
          </a:prstGeom>
          <a:solidFill>
            <a:schemeClr val="bg1"/>
          </a:solidFill>
        </p:spPr>
        <p:txBody>
          <a:bodyPr wrap="square" rtlCol="0">
            <a:spAutoFit/>
          </a:bodyPr>
          <a:lstStyle/>
          <a:p>
            <a:r>
              <a:rPr lang="en-GB" dirty="0">
                <a:solidFill>
                  <a:schemeClr val="accent5"/>
                </a:solidFill>
              </a:rPr>
              <a:t>J.R. presented his observations as a labelled diagram.</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2637135" y="2902863"/>
            <a:ext cx="1183353" cy="6154786"/>
          </a:xfrm>
          <a:prstGeom prst="rect">
            <a:avLst/>
          </a:prstGeom>
        </p:spPr>
      </p:pic>
    </p:spTree>
    <p:extLst>
      <p:ext uri="{BB962C8B-B14F-4D97-AF65-F5344CB8AC3E}">
        <p14:creationId xmlns:p14="http://schemas.microsoft.com/office/powerpoint/2010/main" val="351179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566E4BB-9FAD-4419-8DA9-B5FCC07D1B24}"/>
              </a:ext>
            </a:extLst>
          </p:cNvPr>
          <p:cNvSpPr>
            <a:spLocks noChangeArrowheads="1"/>
          </p:cNvSpPr>
          <p:nvPr/>
        </p:nvSpPr>
        <p:spPr bwMode="auto">
          <a:xfrm>
            <a:off x="423863" y="1477963"/>
            <a:ext cx="8494712"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800"/>
              </a:spcAft>
              <a:buFontTx/>
              <a:buNone/>
            </a:pPr>
            <a:r>
              <a:rPr lang="en-GB" altLang="en-US" sz="1800">
                <a:solidFill>
                  <a:srgbClr val="393A39"/>
                </a:solidFill>
                <a:latin typeface="Arial" panose="020B0604020202020204" pitchFamily="34" charset="0"/>
              </a:rPr>
              <a:t>PLAN Primary Science is a set of resources produced to enable teachers to have a clearer understanding of National Curriculum expectations for meeting the standard. Annotated collections of children’s work provide examples of what working at the expected standard for primary science might look like for the knowledge and conceptual understanding statements of the programmes of study (POS). </a:t>
            </a:r>
            <a:endParaRPr lang="en-GB" altLang="en-US" sz="1800">
              <a:latin typeface="Arial" panose="020B0604020202020204" pitchFamily="34" charset="0"/>
            </a:endParaRPr>
          </a:p>
          <a:p>
            <a:pPr>
              <a:spcBef>
                <a:spcPct val="0"/>
              </a:spcBef>
              <a:spcAft>
                <a:spcPts val="800"/>
              </a:spcAft>
              <a:buFontTx/>
              <a:buNone/>
            </a:pPr>
            <a:r>
              <a:rPr lang="en-GB" altLang="en-US" sz="1800">
                <a:solidFill>
                  <a:srgbClr val="393A39"/>
                </a:solidFill>
                <a:latin typeface="Arial" panose="020B0604020202020204" pitchFamily="34" charset="0"/>
              </a:rPr>
              <a:t>It is not the intention of these resources to specifically exemplify the working scientifically statements.  However, aspects of working scientifically have been shown as an integral part of the teaching and learning of the knowledge and concepts.</a:t>
            </a:r>
            <a:endParaRPr lang="en-GB" altLang="en-US" sz="1800">
              <a:latin typeface="Arial" panose="020B0604020202020204" pitchFamily="34" charset="0"/>
            </a:endParaRPr>
          </a:p>
          <a:p>
            <a:pPr>
              <a:spcBef>
                <a:spcPts val="1400"/>
              </a:spcBef>
              <a:spcAft>
                <a:spcPts val="1400"/>
              </a:spcAft>
              <a:buFontTx/>
              <a:buNone/>
            </a:pPr>
            <a:r>
              <a:rPr lang="en-GB" altLang="en-US" sz="1800">
                <a:solidFill>
                  <a:srgbClr val="393A39"/>
                </a:solidFill>
                <a:latin typeface="Arial" panose="020B0604020202020204" pitchFamily="34" charset="0"/>
              </a:rPr>
              <a:t>The resources provided have been cross moderated multiple times before publishing so that they can be used with confidence by teachers and subject leaders.</a:t>
            </a:r>
            <a:endParaRPr lang="en-GB" altLang="en-US" sz="1800">
              <a:latin typeface="Arial" panose="020B0604020202020204" pitchFamily="34" charset="0"/>
            </a:endParaRPr>
          </a:p>
          <a:p>
            <a:pPr>
              <a:spcBef>
                <a:spcPct val="0"/>
              </a:spcBef>
              <a:spcAft>
                <a:spcPts val="800"/>
              </a:spcAft>
              <a:buFontTx/>
              <a:buNone/>
            </a:pPr>
            <a:r>
              <a:rPr lang="en-GB" altLang="en-US" sz="1800">
                <a:solidFill>
                  <a:srgbClr val="393A39"/>
                </a:solidFill>
                <a:latin typeface="Arial" panose="020B0604020202020204" pitchFamily="34" charset="0"/>
              </a:rPr>
              <a:t>Each collection of work shows one example of how a pupil has met National Curriculum statements for a particular area of content but these are not intended to be </a:t>
            </a:r>
            <a:r>
              <a:rPr lang="en-GB" altLang="en-US" sz="1800" i="1">
                <a:solidFill>
                  <a:srgbClr val="393A39"/>
                </a:solidFill>
                <a:latin typeface="Arial" panose="020B0604020202020204" pitchFamily="34" charset="0"/>
              </a:rPr>
              <a:t>the</a:t>
            </a:r>
            <a:r>
              <a:rPr lang="en-GB" altLang="en-US" sz="1800">
                <a:solidFill>
                  <a:srgbClr val="393A39"/>
                </a:solidFill>
                <a:latin typeface="Arial" panose="020B0604020202020204" pitchFamily="34" charset="0"/>
              </a:rPr>
              <a:t> definitive way of teaching these statements.</a:t>
            </a:r>
            <a:endParaRPr lang="en-GB" altLang="en-US" sz="1800">
              <a:latin typeface="Arial" panose="020B0604020202020204" pitchFamily="34" charset="0"/>
            </a:endParaRPr>
          </a:p>
        </p:txBody>
      </p:sp>
      <p:sp>
        <p:nvSpPr>
          <p:cNvPr id="4099" name="Slide Number Placeholder 3">
            <a:extLst>
              <a:ext uri="{FF2B5EF4-FFF2-40B4-BE49-F238E27FC236}">
                <a16:creationId xmlns:a16="http://schemas.microsoft.com/office/drawing/2014/main" id="{B0C74787-AFCD-4826-A2C6-65B1D776CC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A2135B-F080-4D6A-B1D6-9C0956696665}" type="slidenum">
              <a:rPr lang="en-GB" altLang="en-US" sz="1200" smtClean="0">
                <a:solidFill>
                  <a:srgbClr val="898989"/>
                </a:solidFill>
              </a:rPr>
              <a:pPr>
                <a:spcBef>
                  <a:spcPct val="0"/>
                </a:spcBef>
                <a:buFontTx/>
                <a:buNone/>
              </a:pPr>
              <a:t>2</a:t>
            </a:fld>
            <a:endParaRPr lang="en-GB" altLang="en-US" sz="1200">
              <a:solidFill>
                <a:srgbClr val="898989"/>
              </a:solidFill>
            </a:endParaRPr>
          </a:p>
        </p:txBody>
      </p:sp>
      <p:sp>
        <p:nvSpPr>
          <p:cNvPr id="9" name="Title 1">
            <a:extLst>
              <a:ext uri="{FF2B5EF4-FFF2-40B4-BE49-F238E27FC236}">
                <a16:creationId xmlns:a16="http://schemas.microsoft.com/office/drawing/2014/main" id="{52FED0B5-2510-4BCB-845C-1C39550C576F}"/>
              </a:ext>
            </a:extLst>
          </p:cNvPr>
          <p:cNvSpPr txBox="1">
            <a:spLocks/>
          </p:cNvSpPr>
          <p:nvPr/>
        </p:nvSpPr>
        <p:spPr>
          <a:xfrm>
            <a:off x="727869" y="65205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PLAN Primary Science - Supporting Assessment</a:t>
            </a:r>
          </a:p>
        </p:txBody>
      </p:sp>
    </p:spTree>
    <p:extLst>
      <p:ext uri="{BB962C8B-B14F-4D97-AF65-F5344CB8AC3E}">
        <p14:creationId xmlns:p14="http://schemas.microsoft.com/office/powerpoint/2010/main" val="3774270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03632" y="1028676"/>
            <a:ext cx="5082633" cy="5534566"/>
          </a:xfrm>
          <a:prstGeom prst="rect">
            <a:avLst/>
          </a:prstGeom>
        </p:spPr>
      </p:pic>
      <p:sp>
        <p:nvSpPr>
          <p:cNvPr id="5" name="TextBox 4"/>
          <p:cNvSpPr txBox="1"/>
          <p:nvPr/>
        </p:nvSpPr>
        <p:spPr>
          <a:xfrm>
            <a:off x="277665" y="192790"/>
            <a:ext cx="8516679" cy="923330"/>
          </a:xfrm>
          <a:prstGeom prst="rect">
            <a:avLst/>
          </a:prstGeom>
          <a:noFill/>
        </p:spPr>
        <p:txBody>
          <a:bodyPr wrap="square" rtlCol="0">
            <a:spAutoFit/>
          </a:bodyPr>
          <a:lstStyle/>
          <a:p>
            <a:r>
              <a:rPr lang="en-GB" b="1" dirty="0"/>
              <a:t>Exploring different soils</a:t>
            </a:r>
          </a:p>
          <a:p>
            <a:pPr marL="285750" indent="-285750">
              <a:buFont typeface="Arial" panose="020B0604020202020204" pitchFamily="34" charset="0"/>
              <a:buChar char="•"/>
            </a:pPr>
            <a:r>
              <a:rPr lang="en-GB" dirty="0"/>
              <a:t>Recognise that soils are made from rocks and organic matter</a:t>
            </a:r>
          </a:p>
          <a:p>
            <a:endParaRPr lang="en-GB" b="1" dirty="0"/>
          </a:p>
        </p:txBody>
      </p:sp>
      <p:sp>
        <p:nvSpPr>
          <p:cNvPr id="8" name="TextBox 7"/>
          <p:cNvSpPr txBox="1"/>
          <p:nvPr/>
        </p:nvSpPr>
        <p:spPr>
          <a:xfrm>
            <a:off x="6032937" y="1254642"/>
            <a:ext cx="2866513" cy="1477328"/>
          </a:xfrm>
          <a:prstGeom prst="rect">
            <a:avLst/>
          </a:prstGeom>
          <a:noFill/>
        </p:spPr>
        <p:txBody>
          <a:bodyPr wrap="square" rtlCol="0">
            <a:spAutoFit/>
          </a:bodyPr>
          <a:lstStyle/>
          <a:p>
            <a:r>
              <a:rPr lang="en-GB" dirty="0"/>
              <a:t>As part of a later unit on plants the children made observations of the characteristics of different soil types. </a:t>
            </a:r>
          </a:p>
        </p:txBody>
      </p:sp>
      <p:sp>
        <p:nvSpPr>
          <p:cNvPr id="9" name="TextBox 8"/>
          <p:cNvSpPr txBox="1"/>
          <p:nvPr/>
        </p:nvSpPr>
        <p:spPr>
          <a:xfrm>
            <a:off x="6032937" y="3655257"/>
            <a:ext cx="2750410" cy="1200329"/>
          </a:xfrm>
          <a:prstGeom prst="rect">
            <a:avLst/>
          </a:prstGeom>
          <a:noFill/>
        </p:spPr>
        <p:txBody>
          <a:bodyPr wrap="square" rtlCol="0">
            <a:spAutoFit/>
          </a:bodyPr>
          <a:lstStyle/>
          <a:p>
            <a:r>
              <a:rPr lang="en-GB" dirty="0">
                <a:solidFill>
                  <a:srgbClr val="FF0000"/>
                </a:solidFill>
              </a:rPr>
              <a:t>J.R. remembered the components of soil and identified them in some of the different soil types. </a:t>
            </a:r>
          </a:p>
        </p:txBody>
      </p:sp>
      <p:sp>
        <p:nvSpPr>
          <p:cNvPr id="2" name="TextBox 1"/>
          <p:cNvSpPr txBox="1"/>
          <p:nvPr/>
        </p:nvSpPr>
        <p:spPr>
          <a:xfrm>
            <a:off x="6032937" y="2718678"/>
            <a:ext cx="2585545" cy="923330"/>
          </a:xfrm>
          <a:prstGeom prst="rect">
            <a:avLst/>
          </a:prstGeom>
          <a:noFill/>
        </p:spPr>
        <p:txBody>
          <a:bodyPr wrap="square" rtlCol="0">
            <a:spAutoFit/>
          </a:bodyPr>
          <a:lstStyle/>
          <a:p>
            <a:r>
              <a:rPr lang="en-GB" dirty="0">
                <a:solidFill>
                  <a:schemeClr val="accent5"/>
                </a:solidFill>
              </a:rPr>
              <a:t>J.R. used drawings and notes to record his observations of the soils.</a:t>
            </a:r>
          </a:p>
        </p:txBody>
      </p:sp>
      <p:sp>
        <p:nvSpPr>
          <p:cNvPr id="3" name="TextBox 2"/>
          <p:cNvSpPr txBox="1"/>
          <p:nvPr/>
        </p:nvSpPr>
        <p:spPr>
          <a:xfrm>
            <a:off x="6032937" y="4816928"/>
            <a:ext cx="2761407" cy="1200329"/>
          </a:xfrm>
          <a:prstGeom prst="rect">
            <a:avLst/>
          </a:prstGeom>
          <a:noFill/>
        </p:spPr>
        <p:txBody>
          <a:bodyPr wrap="square" rtlCol="0">
            <a:spAutoFit/>
          </a:bodyPr>
          <a:lstStyle/>
          <a:p>
            <a:r>
              <a:rPr lang="en-GB" dirty="0"/>
              <a:t>The children were asked to think how this activity might link to their current topic of plants.</a:t>
            </a:r>
          </a:p>
        </p:txBody>
      </p:sp>
      <p:sp>
        <p:nvSpPr>
          <p:cNvPr id="10" name="TextBox 9"/>
          <p:cNvSpPr txBox="1"/>
          <p:nvPr/>
        </p:nvSpPr>
        <p:spPr>
          <a:xfrm>
            <a:off x="6032937" y="6017257"/>
            <a:ext cx="2866513" cy="646331"/>
          </a:xfrm>
          <a:prstGeom prst="rect">
            <a:avLst/>
          </a:prstGeom>
          <a:noFill/>
        </p:spPr>
        <p:txBody>
          <a:bodyPr wrap="square" rtlCol="0">
            <a:spAutoFit/>
          </a:bodyPr>
          <a:lstStyle/>
          <a:p>
            <a:r>
              <a:rPr lang="en-GB" dirty="0">
                <a:solidFill>
                  <a:schemeClr val="accent5"/>
                </a:solidFill>
              </a:rPr>
              <a:t>In response J.R. wrote this question</a:t>
            </a:r>
            <a:r>
              <a:rPr lang="en-GB" dirty="0">
                <a:solidFill>
                  <a:schemeClr val="accent1"/>
                </a:solidFill>
              </a:rPr>
              <a:t>.</a:t>
            </a:r>
          </a:p>
        </p:txBody>
      </p:sp>
      <p:cxnSp>
        <p:nvCxnSpPr>
          <p:cNvPr id="11" name="Straight Arrow Connector 10"/>
          <p:cNvCxnSpPr>
            <a:cxnSpLocks/>
          </p:cNvCxnSpPr>
          <p:nvPr/>
        </p:nvCxnSpPr>
        <p:spPr>
          <a:xfrm flipH="1" flipV="1">
            <a:off x="5399992" y="6017258"/>
            <a:ext cx="632945" cy="4585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90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35626" y="2127912"/>
            <a:ext cx="6175683" cy="3879723"/>
          </a:xfr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r="-11"/>
          <a:stretch/>
        </p:blipFill>
        <p:spPr>
          <a:xfrm rot="5400000">
            <a:off x="2881003" y="-1402395"/>
            <a:ext cx="884931" cy="6175684"/>
          </a:xfrm>
          <a:prstGeom prst="rect">
            <a:avLst/>
          </a:prstGeom>
        </p:spPr>
      </p:pic>
      <p:sp>
        <p:nvSpPr>
          <p:cNvPr id="5" name="TextBox 4"/>
          <p:cNvSpPr txBox="1"/>
          <p:nvPr/>
        </p:nvSpPr>
        <p:spPr>
          <a:xfrm>
            <a:off x="235627" y="150475"/>
            <a:ext cx="8516679" cy="923330"/>
          </a:xfrm>
          <a:prstGeom prst="rect">
            <a:avLst/>
          </a:prstGeom>
          <a:noFill/>
        </p:spPr>
        <p:txBody>
          <a:bodyPr wrap="square" rtlCol="0">
            <a:spAutoFit/>
          </a:bodyPr>
          <a:lstStyle/>
          <a:p>
            <a:r>
              <a:rPr lang="en-GB" b="1" dirty="0"/>
              <a:t>Investigating how plants grow in different soils</a:t>
            </a:r>
          </a:p>
          <a:p>
            <a:pPr marL="285750" indent="-285750">
              <a:buFont typeface="Arial" panose="020B0604020202020204" pitchFamily="34" charset="0"/>
              <a:buChar char="•"/>
            </a:pPr>
            <a:r>
              <a:rPr lang="en-GB" dirty="0"/>
              <a:t>Recognise that soils are made from rocks and organic matter</a:t>
            </a:r>
          </a:p>
          <a:p>
            <a:endParaRPr lang="en-GB" b="1" dirty="0"/>
          </a:p>
        </p:txBody>
      </p:sp>
      <p:sp>
        <p:nvSpPr>
          <p:cNvPr id="2" name="TextBox 1"/>
          <p:cNvSpPr txBox="1"/>
          <p:nvPr/>
        </p:nvSpPr>
        <p:spPr>
          <a:xfrm>
            <a:off x="6479168" y="1494070"/>
            <a:ext cx="2438400" cy="2031325"/>
          </a:xfrm>
          <a:prstGeom prst="rect">
            <a:avLst/>
          </a:prstGeom>
          <a:noFill/>
        </p:spPr>
        <p:txBody>
          <a:bodyPr wrap="square" rtlCol="0">
            <a:spAutoFit/>
          </a:bodyPr>
          <a:lstStyle/>
          <a:p>
            <a:r>
              <a:rPr lang="en-GB" dirty="0">
                <a:solidFill>
                  <a:schemeClr val="accent5"/>
                </a:solidFill>
              </a:rPr>
              <a:t>J.R. used his knowledge of the constituents of soil and the needs of plants to make a prediction. He also identified control and independent variables.</a:t>
            </a:r>
          </a:p>
        </p:txBody>
      </p:sp>
      <p:sp>
        <p:nvSpPr>
          <p:cNvPr id="8" name="TextBox 7"/>
          <p:cNvSpPr txBox="1"/>
          <p:nvPr/>
        </p:nvSpPr>
        <p:spPr>
          <a:xfrm>
            <a:off x="235627" y="800100"/>
            <a:ext cx="8815491" cy="369332"/>
          </a:xfrm>
          <a:prstGeom prst="rect">
            <a:avLst/>
          </a:prstGeom>
          <a:noFill/>
        </p:spPr>
        <p:txBody>
          <a:bodyPr wrap="square" rtlCol="0">
            <a:spAutoFit/>
          </a:bodyPr>
          <a:lstStyle/>
          <a:p>
            <a:r>
              <a:rPr lang="en-GB" dirty="0"/>
              <a:t>The children then set up a test to answer their question.</a:t>
            </a:r>
          </a:p>
        </p:txBody>
      </p:sp>
      <p:sp>
        <p:nvSpPr>
          <p:cNvPr id="10" name="TextBox 9"/>
          <p:cNvSpPr txBox="1"/>
          <p:nvPr/>
        </p:nvSpPr>
        <p:spPr>
          <a:xfrm>
            <a:off x="6479168" y="3882694"/>
            <a:ext cx="2438400" cy="1754326"/>
          </a:xfrm>
          <a:prstGeom prst="rect">
            <a:avLst/>
          </a:prstGeom>
          <a:noFill/>
        </p:spPr>
        <p:txBody>
          <a:bodyPr wrap="square" rtlCol="0">
            <a:spAutoFit/>
          </a:bodyPr>
          <a:lstStyle/>
          <a:p>
            <a:r>
              <a:rPr lang="en-GB" dirty="0">
                <a:solidFill>
                  <a:srgbClr val="FF0000"/>
                </a:solidFill>
              </a:rPr>
              <a:t>J.R demonstrates an understanding  that plants require nutrients and to be anchored in the ground (plants statement).</a:t>
            </a:r>
          </a:p>
        </p:txBody>
      </p:sp>
    </p:spTree>
    <p:extLst>
      <p:ext uri="{BB962C8B-B14F-4D97-AF65-F5344CB8AC3E}">
        <p14:creationId xmlns:p14="http://schemas.microsoft.com/office/powerpoint/2010/main" val="126886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627" y="150475"/>
            <a:ext cx="8516679" cy="923330"/>
          </a:xfrm>
          <a:prstGeom prst="rect">
            <a:avLst/>
          </a:prstGeom>
          <a:noFill/>
        </p:spPr>
        <p:txBody>
          <a:bodyPr wrap="square" rtlCol="0">
            <a:spAutoFit/>
          </a:bodyPr>
          <a:lstStyle/>
          <a:p>
            <a:r>
              <a:rPr lang="en-GB" b="1" dirty="0"/>
              <a:t>Investigating how plants grow in different soils</a:t>
            </a:r>
          </a:p>
          <a:p>
            <a:pPr marL="285750" indent="-285750">
              <a:buFont typeface="Arial" panose="020B0604020202020204" pitchFamily="34" charset="0"/>
              <a:buChar char="•"/>
            </a:pPr>
            <a:r>
              <a:rPr lang="en-GB" dirty="0"/>
              <a:t>Recognise that soils are made from rocks and organic matter</a:t>
            </a:r>
          </a:p>
          <a:p>
            <a:endParaRPr lang="en-GB" b="1"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146846" y="89493"/>
            <a:ext cx="3748410" cy="5570848"/>
          </a:xfrm>
          <a:prstGeom prst="rect">
            <a:avLst/>
          </a:prstGeom>
        </p:spPr>
      </p:pic>
      <p:sp>
        <p:nvSpPr>
          <p:cNvPr id="2" name="TextBox 1"/>
          <p:cNvSpPr txBox="1"/>
          <p:nvPr/>
        </p:nvSpPr>
        <p:spPr>
          <a:xfrm>
            <a:off x="235627" y="5023001"/>
            <a:ext cx="4578111" cy="1200329"/>
          </a:xfrm>
          <a:prstGeom prst="rect">
            <a:avLst/>
          </a:prstGeom>
          <a:noFill/>
        </p:spPr>
        <p:txBody>
          <a:bodyPr wrap="square" rtlCol="0">
            <a:spAutoFit/>
          </a:bodyPr>
          <a:lstStyle/>
          <a:p>
            <a:r>
              <a:rPr lang="en-GB" dirty="0">
                <a:solidFill>
                  <a:schemeClr val="accent5"/>
                </a:solidFill>
              </a:rPr>
              <a:t>J.R. links his knowledge of what plants need to grow and his observations of the characteristics of the different soils when drawing a conclusion. </a:t>
            </a:r>
          </a:p>
        </p:txBody>
      </p:sp>
      <p:sp>
        <p:nvSpPr>
          <p:cNvPr id="7" name="TextBox 6"/>
          <p:cNvSpPr txBox="1"/>
          <p:nvPr/>
        </p:nvSpPr>
        <p:spPr>
          <a:xfrm>
            <a:off x="5917324" y="1086962"/>
            <a:ext cx="3226676" cy="2308324"/>
          </a:xfrm>
          <a:prstGeom prst="rect">
            <a:avLst/>
          </a:prstGeom>
          <a:noFill/>
        </p:spPr>
        <p:txBody>
          <a:bodyPr wrap="square" rtlCol="0">
            <a:spAutoFit/>
          </a:bodyPr>
          <a:lstStyle/>
          <a:p>
            <a:r>
              <a:rPr lang="en-GB" dirty="0">
                <a:solidFill>
                  <a:srgbClr val="FF0000"/>
                </a:solidFill>
              </a:rPr>
              <a:t>J.R. compared the water holding properties of the different soils and demonstrates again that he understands that soils contain organic matter. His observations of the effect of grain size were linked to his observations of the stems emerging.</a:t>
            </a: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06475" y="4661452"/>
            <a:ext cx="3226676" cy="2130714"/>
          </a:xfrm>
          <a:prstGeom prst="rect">
            <a:avLst/>
          </a:prstGeom>
        </p:spPr>
      </p:pic>
    </p:spTree>
    <p:extLst>
      <p:ext uri="{BB962C8B-B14F-4D97-AF65-F5344CB8AC3E}">
        <p14:creationId xmlns:p14="http://schemas.microsoft.com/office/powerpoint/2010/main" val="120603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287"/>
          <a:stretch/>
        </p:blipFill>
        <p:spPr>
          <a:xfrm>
            <a:off x="609564" y="649317"/>
            <a:ext cx="7819734" cy="5044603"/>
          </a:xfrm>
        </p:spPr>
      </p:pic>
      <p:sp>
        <p:nvSpPr>
          <p:cNvPr id="3" name="TextBox 2"/>
          <p:cNvSpPr txBox="1"/>
          <p:nvPr/>
        </p:nvSpPr>
        <p:spPr>
          <a:xfrm>
            <a:off x="378335" y="205194"/>
            <a:ext cx="7430813" cy="369332"/>
          </a:xfrm>
          <a:prstGeom prst="rect">
            <a:avLst/>
          </a:prstGeom>
          <a:noFill/>
        </p:spPr>
        <p:txBody>
          <a:bodyPr wrap="square" rtlCol="0">
            <a:spAutoFit/>
          </a:bodyPr>
          <a:lstStyle/>
          <a:p>
            <a:r>
              <a:rPr lang="en-GB" b="1" dirty="0"/>
              <a:t>Completion of KWL grid – final reflection on learning</a:t>
            </a:r>
          </a:p>
        </p:txBody>
      </p:sp>
      <p:sp>
        <p:nvSpPr>
          <p:cNvPr id="5" name="TextBox 4"/>
          <p:cNvSpPr txBox="1"/>
          <p:nvPr/>
        </p:nvSpPr>
        <p:spPr>
          <a:xfrm>
            <a:off x="609564" y="5852795"/>
            <a:ext cx="7819734" cy="646331"/>
          </a:xfrm>
          <a:prstGeom prst="rect">
            <a:avLst/>
          </a:prstGeom>
          <a:noFill/>
        </p:spPr>
        <p:txBody>
          <a:bodyPr wrap="square" rtlCol="0">
            <a:spAutoFit/>
          </a:bodyPr>
          <a:lstStyle/>
          <a:p>
            <a:r>
              <a:rPr lang="en-GB" dirty="0">
                <a:solidFill>
                  <a:srgbClr val="FF0000"/>
                </a:solidFill>
              </a:rPr>
              <a:t>J.R. refers to properties and uses of rocks although he does not link them until prompted. He includes more information about fossils but does not refer to soils. </a:t>
            </a:r>
          </a:p>
        </p:txBody>
      </p:sp>
      <p:sp>
        <p:nvSpPr>
          <p:cNvPr id="6" name="TextBox 5"/>
          <p:cNvSpPr txBox="1"/>
          <p:nvPr/>
        </p:nvSpPr>
        <p:spPr>
          <a:xfrm>
            <a:off x="3584010" y="3247697"/>
            <a:ext cx="1870842" cy="1477328"/>
          </a:xfrm>
          <a:prstGeom prst="rect">
            <a:avLst/>
          </a:prstGeom>
          <a:solidFill>
            <a:schemeClr val="bg1"/>
          </a:solidFill>
        </p:spPr>
        <p:txBody>
          <a:bodyPr wrap="square" rtlCol="0">
            <a:spAutoFit/>
          </a:bodyPr>
          <a:lstStyle/>
          <a:p>
            <a:r>
              <a:rPr lang="en-GB" dirty="0">
                <a:solidFill>
                  <a:schemeClr val="accent6"/>
                </a:solidFill>
              </a:rPr>
              <a:t>Why is chalk used for drawing?</a:t>
            </a:r>
          </a:p>
          <a:p>
            <a:r>
              <a:rPr lang="en-GB" dirty="0">
                <a:solidFill>
                  <a:schemeClr val="accent6"/>
                </a:solidFill>
              </a:rPr>
              <a:t>Because it is soft and crumbly so it rubs off.</a:t>
            </a:r>
          </a:p>
        </p:txBody>
      </p:sp>
      <p:cxnSp>
        <p:nvCxnSpPr>
          <p:cNvPr id="7" name="Straight Arrow Connector 6"/>
          <p:cNvCxnSpPr/>
          <p:nvPr/>
        </p:nvCxnSpPr>
        <p:spPr>
          <a:xfrm flipV="1">
            <a:off x="5118538" y="3457904"/>
            <a:ext cx="693683" cy="2102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13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975" y="1636713"/>
            <a:ext cx="7300913" cy="4074770"/>
          </a:xfrm>
          <a:prstGeom prst="rect">
            <a:avLst/>
          </a:prstGeom>
        </p:spPr>
        <p:txBody>
          <a:bodyPr>
            <a:spAutoFit/>
          </a:bodyPr>
          <a:lstStyle/>
          <a:p>
            <a:pPr marL="0" marR="0" lvl="0" indent="0" defTabSz="914400" eaLnBrk="1" fontAlgn="auto" latinLnBrk="0" hangingPunct="1">
              <a:lnSpc>
                <a:spcPct val="107000"/>
              </a:lnSpc>
              <a:spcBef>
                <a:spcPts val="0"/>
              </a:spcBef>
              <a:spcAft>
                <a:spcPts val="600"/>
              </a:spcAft>
              <a:buClrTx/>
              <a:buSzTx/>
              <a:buFontTx/>
              <a:buNone/>
              <a:tabLst/>
              <a:defRPr/>
            </a:pPr>
            <a:r>
              <a:rPr kumimoji="0" lang="en-GB" sz="1662" b="1"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Overall summary – secure</a:t>
            </a:r>
          </a:p>
          <a:p>
            <a:pPr marL="0" marR="0" lvl="0" indent="0" defTabSz="914400" eaLnBrk="1" fontAlgn="auto" latinLnBrk="0" hangingPunct="1">
              <a:lnSpc>
                <a:spcPct val="107000"/>
              </a:lnSpc>
              <a:spcBef>
                <a:spcPts val="0"/>
              </a:spcBef>
              <a:spcAft>
                <a:spcPts val="600"/>
              </a:spcAft>
              <a:buClrTx/>
              <a:buSzTx/>
              <a:buFontTx/>
              <a:buNone/>
              <a:tabLst/>
              <a:defRPr/>
            </a:pPr>
            <a:r>
              <a:rPr kumimoji="0" lang="en-GB" sz="1662"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J.R. </a:t>
            </a:r>
            <a:r>
              <a:rPr lang="en-GB" sz="1662" kern="0" dirty="0">
                <a:solidFill>
                  <a:sysClr val="windowText" lastClr="000000"/>
                </a:solidFill>
                <a:ea typeface="Calibri" panose="020F0502020204030204" pitchFamily="34" charset="0"/>
                <a:cs typeface="Times New Roman" panose="02020603050405020304" pitchFamily="18" charset="0"/>
              </a:rPr>
              <a:t>can use a range of criteria to sort and compare rocks. He has used observations and tests to extend his knowledge of their properties and he can apply his knowledge to suggest which rocks are best suited to particular purposes. J.R. can sequence the stages of fossil formation and uses his knowledge in his comparison of a real and model fossil. J.R knows the constituents of soil and recognises that not all soils are the same. He can apply this knowledge in the context of growing plants.</a:t>
            </a:r>
            <a:endParaRPr kumimoji="0" lang="en-GB" sz="1662"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600"/>
              </a:spcAft>
              <a:buClrTx/>
              <a:buSzTx/>
              <a:buFontTx/>
              <a:buNone/>
              <a:tabLst/>
              <a:defRPr/>
            </a:pPr>
            <a:endParaRPr kumimoji="0" lang="en-GB" sz="1662"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60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7000"/>
              </a:lnSpc>
              <a:spcBef>
                <a:spcPts val="0"/>
              </a:spcBef>
              <a:spcAft>
                <a:spcPts val="600"/>
              </a:spcAft>
              <a:buClrTx/>
              <a:buSzTx/>
              <a:buFontTx/>
              <a:buNone/>
              <a:tabLst/>
              <a:defRPr/>
            </a:pPr>
            <a:endParaRPr kumimoji="0" lang="en-GB" sz="1662"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600"/>
              </a:spcAft>
              <a:buClrTx/>
              <a:buSzTx/>
              <a:buFontTx/>
              <a:buNone/>
              <a:tabLst/>
              <a:defRPr/>
            </a:pPr>
            <a:endParaRPr kumimoji="0" lang="en-GB" sz="1662"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600"/>
              </a:spcAft>
              <a:buClrTx/>
              <a:buSzTx/>
              <a:buFontTx/>
              <a:buNone/>
              <a:tabLst/>
              <a:defRPr/>
            </a:pPr>
            <a:endParaRPr kumimoji="0" lang="en-GB" sz="15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p:txBody>
      </p:sp>
      <p:sp>
        <p:nvSpPr>
          <p:cNvPr id="2765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1BE1394-D016-4E67-88A0-46817B1D4DC1}" type="slidenum">
              <a:rPr kumimoji="0" lang="en-US" altLang="en-US" sz="1200" b="0" i="0" u="none" strike="noStrike" kern="0" cap="none" spc="0" normalizeH="0" baseline="0" noProof="0" smtClean="0">
                <a:ln>
                  <a:noFill/>
                </a:ln>
                <a:solidFill>
                  <a:srgbClr val="898989"/>
                </a:solidFill>
                <a:effectLst/>
                <a:uLnTx/>
                <a:uFillTx/>
                <a:latin typeface="Calibri" panose="020F0502020204030204" pitchFamily="34" charset="0"/>
              </a:rPr>
              <a:pPr marL="0" marR="0" lvl="0" indent="0" defTabSz="914400" eaLnBrk="1" fontAlgn="auto" latinLnBrk="0" hangingPunct="1">
                <a:lnSpc>
                  <a:spcPct val="100000"/>
                </a:lnSpc>
                <a:spcBef>
                  <a:spcPct val="0"/>
                </a:spcBef>
                <a:spcAft>
                  <a:spcPts val="0"/>
                </a:spcAft>
                <a:buClrTx/>
                <a:buSzTx/>
                <a:buFontTx/>
                <a:buNone/>
                <a:tabLst/>
                <a:defRPr/>
              </a:pPr>
              <a:t>24</a:t>
            </a:fld>
            <a:endParaRPr kumimoji="0" lang="en-US" altLang="en-US" sz="1200" b="0" i="0" u="none" strike="noStrike" kern="0" cap="none" spc="0" normalizeH="0" baseline="0" noProof="0">
              <a:ln>
                <a:noFill/>
              </a:ln>
              <a:solidFill>
                <a:srgbClr val="898989"/>
              </a:solidFill>
              <a:effectLst/>
              <a:uLnTx/>
              <a:uFillTx/>
              <a:latin typeface="Calibri" panose="020F0502020204030204" pitchFamily="34" charset="0"/>
            </a:endParaRPr>
          </a:p>
        </p:txBody>
      </p:sp>
      <p:sp>
        <p:nvSpPr>
          <p:cNvPr id="4" name="Title 1">
            <a:extLst>
              <a:ext uri="{FF2B5EF4-FFF2-40B4-BE49-F238E27FC236}">
                <a16:creationId xmlns:a16="http://schemas.microsoft.com/office/drawing/2014/main" id="{9602AD43-5613-4753-A7DA-5B9031CC9D3D}"/>
              </a:ext>
            </a:extLst>
          </p:cNvPr>
          <p:cNvSpPr txBox="1">
            <a:spLocks/>
          </p:cNvSpPr>
          <p:nvPr/>
        </p:nvSpPr>
        <p:spPr>
          <a:xfrm>
            <a:off x="628650" y="5762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7000"/>
              </a:lnSpc>
              <a:spcBef>
                <a:spcPts val="0"/>
              </a:spcBef>
              <a:spcAft>
                <a:spcPts val="600"/>
              </a:spcAft>
              <a:defRPr/>
            </a:pPr>
            <a:r>
              <a:rPr lang="en-GB" sz="3200" b="1" kern="0" dirty="0">
                <a:solidFill>
                  <a:schemeClr val="bg1"/>
                </a:solidFill>
                <a:ea typeface="Calibri" panose="020F0502020204030204" pitchFamily="34" charset="0"/>
                <a:cs typeface="Times New Roman" panose="02020603050405020304" pitchFamily="18" charset="0"/>
              </a:rPr>
              <a:t>Overall summary – secure</a:t>
            </a:r>
          </a:p>
        </p:txBody>
      </p:sp>
    </p:spTree>
    <p:extLst>
      <p:ext uri="{BB962C8B-B14F-4D97-AF65-F5344CB8AC3E}">
        <p14:creationId xmlns:p14="http://schemas.microsoft.com/office/powerpoint/2010/main" val="2863175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C7BB2-B7D2-4680-B3F6-85E02F55B7B8}"/>
              </a:ext>
            </a:extLst>
          </p:cNvPr>
          <p:cNvSpPr>
            <a:spLocks noGrp="1"/>
          </p:cNvSpPr>
          <p:nvPr>
            <p:ph type="sldNum" sz="quarter" idx="12"/>
          </p:nvPr>
        </p:nvSpPr>
        <p:spPr/>
        <p:txBody>
          <a:bodyPr/>
          <a:lstStyle/>
          <a:p>
            <a:pPr>
              <a:defRPr/>
            </a:pPr>
            <a:fld id="{E9F41EFC-D021-4F62-9673-289B342168AF}" type="slidenum">
              <a:rPr lang="en-US" altLang="en-US" smtClean="0"/>
              <a:pPr>
                <a:defRPr/>
              </a:pPr>
              <a:t>25</a:t>
            </a:fld>
            <a:endParaRPr lang="en-US" altLang="en-US"/>
          </a:p>
        </p:txBody>
      </p:sp>
      <p:sp>
        <p:nvSpPr>
          <p:cNvPr id="3" name="Title 1">
            <a:extLst>
              <a:ext uri="{FF2B5EF4-FFF2-40B4-BE49-F238E27FC236}">
                <a16:creationId xmlns:a16="http://schemas.microsoft.com/office/drawing/2014/main" id="{7722CFEF-E6D3-4FB1-AC7F-4A6E4FAC6A7D}"/>
              </a:ext>
            </a:extLst>
          </p:cNvPr>
          <p:cNvSpPr txBox="1">
            <a:spLocks/>
          </p:cNvSpPr>
          <p:nvPr/>
        </p:nvSpPr>
        <p:spPr>
          <a:xfrm>
            <a:off x="628650" y="5762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7000"/>
              </a:lnSpc>
              <a:spcBef>
                <a:spcPts val="0"/>
              </a:spcBef>
              <a:spcAft>
                <a:spcPts val="600"/>
              </a:spcAft>
              <a:defRPr/>
            </a:pPr>
            <a:r>
              <a:rPr lang="en-GB" sz="3200" b="1" kern="0">
                <a:solidFill>
                  <a:schemeClr val="bg1"/>
                </a:solidFill>
                <a:ea typeface="Calibri" panose="020F0502020204030204" pitchFamily="34" charset="0"/>
                <a:cs typeface="Times New Roman" panose="02020603050405020304" pitchFamily="18" charset="0"/>
              </a:rPr>
              <a:t>Acknowledgements</a:t>
            </a:r>
            <a:endParaRPr lang="en-GB" sz="3200" b="1" kern="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44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0EADEC4-68D8-4FC2-9E0C-3303BF6227F1}"/>
              </a:ext>
            </a:extLst>
          </p:cNvPr>
          <p:cNvGraphicFramePr>
            <a:graphicFrameLocks noGrp="1"/>
          </p:cNvGraphicFramePr>
          <p:nvPr/>
        </p:nvGraphicFramePr>
        <p:xfrm>
          <a:off x="1011238" y="3048000"/>
          <a:ext cx="7696200" cy="3508375"/>
        </p:xfrm>
        <a:graphic>
          <a:graphicData uri="http://schemas.openxmlformats.org/drawingml/2006/table">
            <a:tbl>
              <a:tblPr/>
              <a:tblGrid>
                <a:gridCol w="844550">
                  <a:extLst>
                    <a:ext uri="{9D8B030D-6E8A-4147-A177-3AD203B41FA5}">
                      <a16:colId xmlns:a16="http://schemas.microsoft.com/office/drawing/2014/main" val="20000"/>
                    </a:ext>
                  </a:extLst>
                </a:gridCol>
                <a:gridCol w="137795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3136900">
                  <a:extLst>
                    <a:ext uri="{9D8B030D-6E8A-4147-A177-3AD203B41FA5}">
                      <a16:colId xmlns:a16="http://schemas.microsoft.com/office/drawing/2014/main" val="20003"/>
                    </a:ext>
                  </a:extLst>
                </a:gridCol>
              </a:tblGrid>
              <a:tr h="556731">
                <a:tc>
                  <a:txBody>
                    <a:bodyPr/>
                    <a:lstStyle/>
                    <a:p>
                      <a:pPr marL="0" marR="0" lvl="0" indent="0" algn="l" defTabSz="914400" rtl="0" eaLnBrk="1" fontAlgn="t" latinLnBrk="0" hangingPunct="1">
                        <a:lnSpc>
                          <a:spcPct val="100000"/>
                        </a:lnSpc>
                        <a:spcBef>
                          <a:spcPct val="0"/>
                        </a:spcBef>
                        <a:spcAft>
                          <a:spcPct val="0"/>
                        </a:spcAft>
                        <a:buClrTx/>
                        <a:buSzTx/>
                        <a:buFontTx/>
                        <a:buNone/>
                        <a:tabLst/>
                      </a:pPr>
                      <a:br>
                        <a:rPr kumimoji="0" lang="en-GB" sz="1100" b="0" i="0" u="none" strike="noStrike" cap="none" normalizeH="0" baseline="0">
                          <a:ln>
                            <a:noFill/>
                          </a:ln>
                          <a:solidFill>
                            <a:schemeClr val="tx1"/>
                          </a:solidFill>
                          <a:effectLst/>
                          <a:latin typeface="Calibri" pitchFamily="34" charset="0"/>
                          <a:cs typeface="Arial" pitchFamily="34" charset="0"/>
                        </a:rPr>
                      </a:br>
                      <a:br>
                        <a:rPr kumimoji="0" lang="en-GB" sz="1100" b="0" i="0" u="none" strike="noStrike" cap="none" normalizeH="0" baseline="0">
                          <a:ln>
                            <a:noFill/>
                          </a:ln>
                          <a:solidFill>
                            <a:schemeClr val="tx1"/>
                          </a:solidFill>
                          <a:effectLst/>
                          <a:latin typeface="Calibri" pitchFamily="34" charset="0"/>
                          <a:cs typeface="Arial" pitchFamily="34" charset="0"/>
                        </a:rPr>
                      </a:b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br>
                        <a:rPr kumimoji="0" lang="en-GB" sz="1100" b="0" i="0" u="none" strike="noStrike" cap="none" normalizeH="0" baseline="0">
                          <a:ln>
                            <a:noFill/>
                          </a:ln>
                          <a:solidFill>
                            <a:schemeClr val="tx1"/>
                          </a:solidFill>
                          <a:effectLst/>
                          <a:latin typeface="Calibri" pitchFamily="34" charset="0"/>
                          <a:cs typeface="Arial" pitchFamily="34" charset="0"/>
                        </a:rPr>
                      </a:b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rgbClr val="000000"/>
                          </a:solidFill>
                          <a:effectLst/>
                          <a:latin typeface="Questrial"/>
                          <a:cs typeface="Arial" pitchFamily="34" charset="0"/>
                        </a:rPr>
                        <a:t>Key Learning </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rgbClr val="000000"/>
                          </a:solidFill>
                          <a:effectLst/>
                          <a:latin typeface="Questrial"/>
                          <a:cs typeface="Arial" pitchFamily="34" charset="0"/>
                        </a:rPr>
                        <a:t>Possible Evidence</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13105">
                <a:tc rowSpan="2">
                  <a:txBody>
                    <a:bodyPr/>
                    <a:lstStyle/>
                    <a:p>
                      <a:pPr marL="71438" marR="0" lvl="0" indent="0" algn="ctr" defTabSz="914400" rtl="0" eaLnBrk="1" fontAlgn="t"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rgbClr val="000000"/>
                          </a:solidFill>
                          <a:effectLst/>
                          <a:latin typeface="Questrial"/>
                          <a:cs typeface="Arial" pitchFamily="34" charset="0"/>
                        </a:rPr>
                        <a:t>Secure</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Questrial"/>
                          <a:cs typeface="Arial" pitchFamily="34" charset="0"/>
                        </a:rPr>
                        <a:t>Show understanding of a concept by using scientific vocabulary correctly </a:t>
                      </a:r>
                      <a:endParaRPr kumimoji="0" lang="en-GB" sz="1100" b="0" i="0" u="none" strike="noStrike" cap="none" normalizeH="0" baseline="0">
                        <a:ln>
                          <a:noFill/>
                        </a:ln>
                        <a:solidFill>
                          <a:schemeClr val="tx1"/>
                        </a:solidFill>
                        <a:effectLst/>
                        <a:latin typeface="Calibri" pitchFamily="34" charset="0"/>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br>
                        <a:rPr kumimoji="0" lang="en-GB" sz="1100" b="0" i="0" u="none" strike="noStrike" cap="none" normalizeH="0" baseline="0">
                          <a:ln>
                            <a:noFill/>
                          </a:ln>
                          <a:solidFill>
                            <a:schemeClr val="tx1"/>
                          </a:solidFill>
                          <a:effectLst/>
                          <a:latin typeface="Calibri" pitchFamily="34" charset="0"/>
                          <a:cs typeface="Arial" pitchFamily="34" charset="0"/>
                        </a:rPr>
                      </a:b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Questrial"/>
                          <a:cs typeface="Arial" pitchFamily="34" charset="0"/>
                        </a:rPr>
                        <a:t>Overview paragraph describing curriculum</a:t>
                      </a:r>
                      <a:endParaRPr kumimoji="0" lang="en-GB" sz="1100" b="0" i="0" u="none" strike="noStrike" cap="none" normalizeH="0" baseline="0">
                        <a:ln>
                          <a:noFill/>
                        </a:ln>
                        <a:solidFill>
                          <a:schemeClr val="tx1"/>
                        </a:solidFill>
                        <a:effectLst/>
                        <a:latin typeface="Calibri" pitchFamily="34" charset="0"/>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br>
                        <a:rPr kumimoji="0" lang="en-GB" sz="1100" b="0" i="0" u="none" strike="noStrike" cap="none" normalizeH="0" baseline="0">
                          <a:ln>
                            <a:noFill/>
                          </a:ln>
                          <a:solidFill>
                            <a:schemeClr val="tx1"/>
                          </a:solidFill>
                          <a:effectLst/>
                          <a:latin typeface="Calibri" pitchFamily="34" charset="0"/>
                          <a:cs typeface="Arial" pitchFamily="34" charset="0"/>
                        </a:rPr>
                      </a:br>
                      <a:r>
                        <a:rPr kumimoji="0" lang="en-GB" sz="1100" b="0" i="0" u="none" strike="noStrike" cap="none" normalizeH="0" baseline="0">
                          <a:ln>
                            <a:noFill/>
                          </a:ln>
                          <a:solidFill>
                            <a:srgbClr val="000000"/>
                          </a:solidFill>
                          <a:effectLst/>
                          <a:latin typeface="Questrial"/>
                          <a:cs typeface="Arial" pitchFamily="34" charset="0"/>
                        </a:rPr>
                        <a:t>Key vocabulary – list of words</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Questrial"/>
                          <a:cs typeface="Arial" pitchFamily="34" charset="0"/>
                        </a:rPr>
                        <a:t>Possible ways to demonstrate key learning, particularly correct usage of vocabulary</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8539">
                <a:tc vMerge="1">
                  <a:txBody>
                    <a:bodyPr/>
                    <a:lstStyle/>
                    <a:p>
                      <a:endParaRPr lang="en-GB"/>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en-GB" sz="1100" b="0" i="0" u="none" strike="noStrike" cap="none" normalizeH="0" baseline="0">
                          <a:ln>
                            <a:noFill/>
                          </a:ln>
                          <a:solidFill>
                            <a:srgbClr val="000000"/>
                          </a:solidFill>
                          <a:effectLst/>
                          <a:latin typeface="Questrial"/>
                          <a:cs typeface="Arial" pitchFamily="34" charset="0"/>
                        </a:rPr>
                        <a:t>Apply knowledge in familiar related contexts across a range of enquiry types</a:t>
                      </a:r>
                      <a:endParaRPr kumimoji="0" lang="en-GB" sz="1100" b="0" i="0" u="none" strike="noStrike" cap="none" normalizeH="0" baseline="0">
                        <a:ln>
                          <a:noFill/>
                        </a:ln>
                        <a:solidFill>
                          <a:schemeClr val="tx1"/>
                        </a:solidFill>
                        <a:effectLst/>
                        <a:latin typeface="Calibri" pitchFamily="34" charset="0"/>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chemeClr val="tx1"/>
                        </a:solidFill>
                        <a:effectLst/>
                        <a:latin typeface="Calibri" pitchFamily="34" charset="0"/>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br>
                        <a:rPr kumimoji="0" lang="en-GB" sz="1100" b="0" i="0" u="none" strike="noStrike" cap="none" normalizeH="0" baseline="0" dirty="0">
                          <a:ln>
                            <a:noFill/>
                          </a:ln>
                          <a:solidFill>
                            <a:schemeClr val="tx1"/>
                          </a:solidFill>
                          <a:effectLst/>
                          <a:latin typeface="Calibri" pitchFamily="34" charset="0"/>
                          <a:cs typeface="Arial" pitchFamily="34" charset="0"/>
                        </a:rPr>
                      </a:br>
                      <a:endParaRPr kumimoji="0" lang="en-GB" sz="1100" b="0" i="0" u="none" strike="noStrike" cap="none" normalizeH="0" baseline="0" dirty="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Questrial"/>
                          <a:cs typeface="Arial" pitchFamily="34" charset="0"/>
                        </a:rPr>
                        <a:t>Suggestions of contexts to use.</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Questrial"/>
                          <a:cs typeface="Arial" pitchFamily="34" charset="0"/>
                        </a:rPr>
                        <a:t>Possible ways to demonstrate that a pupil has gone beyond recall of facts and can </a:t>
                      </a:r>
                      <a:r>
                        <a:rPr kumimoji="0" lang="en-GB" sz="1100" b="1" i="0" u="none" strike="noStrike" cap="none" normalizeH="0" baseline="0" dirty="0">
                          <a:ln>
                            <a:noFill/>
                          </a:ln>
                          <a:solidFill>
                            <a:srgbClr val="000000"/>
                          </a:solidFill>
                          <a:effectLst/>
                          <a:latin typeface="Questrial"/>
                          <a:cs typeface="Arial" pitchFamily="34" charset="0"/>
                        </a:rPr>
                        <a:t>apply</a:t>
                      </a:r>
                      <a:r>
                        <a:rPr kumimoji="0" lang="en-GB" sz="1100" b="0" i="0" u="none" strike="noStrike" cap="none" normalizeH="0" baseline="0" dirty="0">
                          <a:ln>
                            <a:noFill/>
                          </a:ln>
                          <a:solidFill>
                            <a:srgbClr val="000000"/>
                          </a:solidFill>
                          <a:effectLst/>
                          <a:latin typeface="Questrial"/>
                          <a:cs typeface="Arial" pitchFamily="34" charset="0"/>
                        </a:rPr>
                        <a:t> the key learning, for example using the vocabulary and basic principles to produce explanations, usually within Working Scientifically contexts.</a:t>
                      </a:r>
                      <a:endParaRPr kumimoji="0" lang="en-GB" sz="1100" b="0" i="0" u="none" strike="noStrike" cap="none" normalizeH="0" baseline="0" dirty="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43" name="Rectangle 1">
            <a:extLst>
              <a:ext uri="{FF2B5EF4-FFF2-40B4-BE49-F238E27FC236}">
                <a16:creationId xmlns:a16="http://schemas.microsoft.com/office/drawing/2014/main" id="{ACD60001-641B-4F83-A77D-A1CA388153E5}"/>
              </a:ext>
            </a:extLst>
          </p:cNvPr>
          <p:cNvSpPr>
            <a:spLocks noChangeArrowheads="1"/>
          </p:cNvSpPr>
          <p:nvPr/>
        </p:nvSpPr>
        <p:spPr bwMode="auto">
          <a:xfrm>
            <a:off x="1011238" y="1468438"/>
            <a:ext cx="769620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Questrial"/>
              </a:rPr>
              <a:t>Each resource contains the relevant National Curriculum statements for the unit of work and prior learning, a planning matrix, annotated work and a summary sheet.  The matrix provides an interpretation of the key learning of the National Curriculum statements, and suggestions of key vocabulary.  In order to be meet the expectations pupils must firstly understand the key concept and then be provided with opportunities to apply that knowledge. This is a key planning tool.</a:t>
            </a:r>
            <a:endParaRPr lang="en-US" altLang="en-US" sz="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5144" name="Slide Number Placeholder 4">
            <a:extLst>
              <a:ext uri="{FF2B5EF4-FFF2-40B4-BE49-F238E27FC236}">
                <a16:creationId xmlns:a16="http://schemas.microsoft.com/office/drawing/2014/main" id="{48DECAAD-C4BB-4A0D-9FDE-36608E8758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9301A0-E08C-4B8A-9E2D-03571B1A93F5}" type="slidenum">
              <a:rPr lang="en-GB" altLang="en-US" sz="1200" smtClean="0">
                <a:solidFill>
                  <a:srgbClr val="898989"/>
                </a:solidFill>
              </a:rPr>
              <a:pPr>
                <a:spcBef>
                  <a:spcPct val="0"/>
                </a:spcBef>
                <a:buFontTx/>
                <a:buNone/>
              </a:pPr>
              <a:t>3</a:t>
            </a:fld>
            <a:endParaRPr lang="en-GB" altLang="en-US" sz="1200">
              <a:solidFill>
                <a:srgbClr val="898989"/>
              </a:solidFill>
            </a:endParaRPr>
          </a:p>
        </p:txBody>
      </p:sp>
      <p:sp>
        <p:nvSpPr>
          <p:cNvPr id="5145" name="Title 3">
            <a:extLst>
              <a:ext uri="{FF2B5EF4-FFF2-40B4-BE49-F238E27FC236}">
                <a16:creationId xmlns:a16="http://schemas.microsoft.com/office/drawing/2014/main" id="{A92197D7-9231-4163-AF70-3A9A9B716DF9}"/>
              </a:ext>
            </a:extLst>
          </p:cNvPr>
          <p:cNvSpPr>
            <a:spLocks noGrp="1"/>
          </p:cNvSpPr>
          <p:nvPr>
            <p:ph type="title"/>
          </p:nvPr>
        </p:nvSpPr>
        <p:spPr/>
        <p:txBody>
          <a:bodyPr/>
          <a:lstStyle/>
          <a:p>
            <a:endParaRPr lang="en-GB" altLang="en-US"/>
          </a:p>
        </p:txBody>
      </p:sp>
      <p:sp>
        <p:nvSpPr>
          <p:cNvPr id="8" name="Title 1">
            <a:extLst>
              <a:ext uri="{FF2B5EF4-FFF2-40B4-BE49-F238E27FC236}">
                <a16:creationId xmlns:a16="http://schemas.microsoft.com/office/drawing/2014/main" id="{E8C14A11-BCE5-44CD-AFB6-F36E1F4D9C01}"/>
              </a:ext>
            </a:extLst>
          </p:cNvPr>
          <p:cNvSpPr txBox="1">
            <a:spLocks/>
          </p:cNvSpPr>
          <p:nvPr/>
        </p:nvSpPr>
        <p:spPr>
          <a:xfrm>
            <a:off x="628650" y="5762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Structure of the resources</a:t>
            </a:r>
          </a:p>
        </p:txBody>
      </p:sp>
    </p:spTree>
    <p:extLst>
      <p:ext uri="{BB962C8B-B14F-4D97-AF65-F5344CB8AC3E}">
        <p14:creationId xmlns:p14="http://schemas.microsoft.com/office/powerpoint/2010/main" val="276060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810E838-38BC-406F-AF91-4DF6724E0FD6}"/>
              </a:ext>
            </a:extLst>
          </p:cNvPr>
          <p:cNvSpPr>
            <a:spLocks noChangeArrowheads="1"/>
          </p:cNvSpPr>
          <p:nvPr/>
        </p:nvSpPr>
        <p:spPr bwMode="auto">
          <a:xfrm>
            <a:off x="628650" y="1947863"/>
            <a:ext cx="78867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400"/>
              </a:spcBef>
              <a:spcAft>
                <a:spcPts val="1400"/>
              </a:spcAft>
            </a:pPr>
            <a:r>
              <a:rPr lang="en-GB" altLang="en-US" sz="1600" b="1" dirty="0">
                <a:solidFill>
                  <a:srgbClr val="3C3C3C"/>
                </a:solidFill>
              </a:rPr>
              <a:t>Please note</a:t>
            </a:r>
            <a:r>
              <a:rPr lang="en-GB" altLang="en-US" sz="1600" dirty="0">
                <a:solidFill>
                  <a:srgbClr val="3C3C3C"/>
                </a:solidFill>
              </a:rPr>
              <a:t>: The NC statements for each topic area for the relevant year group are stated on the slide. Only the </a:t>
            </a:r>
            <a:r>
              <a:rPr lang="en-GB" altLang="en-US" sz="1600" b="1" dirty="0">
                <a:solidFill>
                  <a:srgbClr val="3C3C3C"/>
                </a:solidFill>
              </a:rPr>
              <a:t>statements in bold on that </a:t>
            </a:r>
            <a:r>
              <a:rPr lang="en-GB" altLang="en-US" sz="1600" dirty="0">
                <a:solidFill>
                  <a:srgbClr val="3C3C3C"/>
                </a:solidFill>
              </a:rPr>
              <a:t>slide have been exemplified. In these cases the teachers have chosen to split the statements within the topic area to teach at different times.</a:t>
            </a:r>
          </a:p>
          <a:p>
            <a:pPr>
              <a:spcAft>
                <a:spcPts val="1400"/>
              </a:spcAft>
            </a:pPr>
            <a:r>
              <a:rPr lang="en-GB" altLang="en-US" sz="1600">
                <a:solidFill>
                  <a:srgbClr val="3C3C3C"/>
                </a:solidFill>
              </a:rPr>
              <a:t>The prior NC statements relevant to the topic area are also stated and use to determine pupils’ knowledge at the start of the unit.</a:t>
            </a:r>
          </a:p>
          <a:p>
            <a:pPr>
              <a:spcAft>
                <a:spcPts val="1400"/>
              </a:spcAft>
            </a:pPr>
            <a:r>
              <a:rPr lang="en-GB" altLang="en-US" sz="1600" dirty="0">
                <a:solidFill>
                  <a:srgbClr val="3C3C3C"/>
                </a:solidFill>
              </a:rPr>
              <a:t>Each slide has been annotated with coloured text. Please see key below:</a:t>
            </a:r>
          </a:p>
          <a:p>
            <a:pPr>
              <a:spcAft>
                <a:spcPts val="1400"/>
              </a:spcAft>
            </a:pPr>
            <a:r>
              <a:rPr lang="en-GB" altLang="en-US" sz="1600" dirty="0">
                <a:solidFill>
                  <a:srgbClr val="FF0000"/>
                </a:solidFill>
              </a:rPr>
              <a:t>Red</a:t>
            </a:r>
            <a:r>
              <a:rPr lang="en-GB" altLang="en-US" sz="1600" dirty="0">
                <a:solidFill>
                  <a:srgbClr val="000000"/>
                </a:solidFill>
              </a:rPr>
              <a:t> 		</a:t>
            </a:r>
            <a:r>
              <a:rPr lang="en-GB" altLang="en-US" sz="1600" dirty="0">
                <a:solidFill>
                  <a:srgbClr val="3C3C3C"/>
                </a:solidFill>
              </a:rPr>
              <a:t>Commentary to explain how evidence meets/does not meet NC statements</a:t>
            </a:r>
          </a:p>
          <a:p>
            <a:pPr>
              <a:spcAft>
                <a:spcPts val="1400"/>
              </a:spcAft>
            </a:pPr>
            <a:r>
              <a:rPr lang="en-GB" altLang="en-US" sz="1600" dirty="0">
                <a:solidFill>
                  <a:srgbClr val="009EE0"/>
                </a:solidFill>
              </a:rPr>
              <a:t>Blue</a:t>
            </a:r>
            <a:r>
              <a:rPr lang="en-GB" altLang="en-US" sz="1600" dirty="0">
                <a:solidFill>
                  <a:srgbClr val="000000"/>
                </a:solidFill>
              </a:rPr>
              <a:t> 	</a:t>
            </a:r>
            <a:r>
              <a:rPr lang="en-GB" altLang="en-US" sz="1600" dirty="0">
                <a:solidFill>
                  <a:srgbClr val="3C3C3C"/>
                </a:solidFill>
              </a:rPr>
              <a:t>Commentary to highlight features of working scientifically</a:t>
            </a:r>
          </a:p>
          <a:p>
            <a:pPr>
              <a:spcAft>
                <a:spcPts val="1400"/>
              </a:spcAft>
            </a:pPr>
            <a:r>
              <a:rPr lang="en-GB" altLang="en-US" sz="1600" dirty="0">
                <a:solidFill>
                  <a:srgbClr val="7AB51D"/>
                </a:solidFill>
              </a:rPr>
              <a:t>Green</a:t>
            </a:r>
            <a:r>
              <a:rPr lang="en-GB" altLang="en-US" sz="1600" dirty="0">
                <a:solidFill>
                  <a:srgbClr val="000000"/>
                </a:solidFill>
              </a:rPr>
              <a:t>   	</a:t>
            </a:r>
            <a:r>
              <a:rPr lang="en-GB" altLang="en-US" sz="1600" dirty="0">
                <a:solidFill>
                  <a:srgbClr val="3C3C3C"/>
                </a:solidFill>
              </a:rPr>
              <a:t>Pupil Speak</a:t>
            </a:r>
          </a:p>
          <a:p>
            <a:pPr>
              <a:spcAft>
                <a:spcPts val="1400"/>
              </a:spcAft>
            </a:pPr>
            <a:r>
              <a:rPr lang="en-GB" altLang="en-US" sz="1600" dirty="0">
                <a:solidFill>
                  <a:srgbClr val="3C3C3C"/>
                </a:solidFill>
              </a:rPr>
              <a:t>Grey </a:t>
            </a:r>
            <a:r>
              <a:rPr lang="en-GB" altLang="en-US" sz="1600" dirty="0">
                <a:solidFill>
                  <a:srgbClr val="000000"/>
                </a:solidFill>
              </a:rPr>
              <a:t> 	</a:t>
            </a:r>
            <a:r>
              <a:rPr lang="en-GB" altLang="en-US" sz="1600" dirty="0">
                <a:solidFill>
                  <a:srgbClr val="3C3C3C"/>
                </a:solidFill>
              </a:rPr>
              <a:t>Other relevant information </a:t>
            </a:r>
            <a:r>
              <a:rPr lang="en-GB" altLang="en-US" sz="1600" dirty="0" err="1">
                <a:solidFill>
                  <a:srgbClr val="3C3C3C"/>
                </a:solidFill>
              </a:rPr>
              <a:t>eg</a:t>
            </a:r>
            <a:r>
              <a:rPr lang="en-GB" altLang="en-US" sz="1600" dirty="0">
                <a:solidFill>
                  <a:srgbClr val="3C3C3C"/>
                </a:solidFill>
              </a:rPr>
              <a:t>. vocabulary used</a:t>
            </a:r>
            <a:endParaRPr lang="en-GB" altLang="en-US" sz="1600" dirty="0"/>
          </a:p>
        </p:txBody>
      </p:sp>
      <p:sp>
        <p:nvSpPr>
          <p:cNvPr id="6147" name="Slide Number Placeholder 3">
            <a:extLst>
              <a:ext uri="{FF2B5EF4-FFF2-40B4-BE49-F238E27FC236}">
                <a16:creationId xmlns:a16="http://schemas.microsoft.com/office/drawing/2014/main" id="{41074187-7928-44E7-814E-7EE753B567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D301A7-B49C-40DA-B958-E60F51B2D006}" type="slidenum">
              <a:rPr lang="en-GB" altLang="en-US" smtClean="0">
                <a:solidFill>
                  <a:srgbClr val="898989"/>
                </a:solidFill>
                <a:latin typeface="Calibri" panose="020F0502020204030204" pitchFamily="34" charset="0"/>
              </a:rPr>
              <a:pPr/>
              <a:t>4</a:t>
            </a:fld>
            <a:endParaRPr lang="en-GB" altLang="en-US">
              <a:solidFill>
                <a:srgbClr val="898989"/>
              </a:solidFill>
              <a:latin typeface="Calibri" panose="020F0502020204030204" pitchFamily="34" charset="0"/>
            </a:endParaRPr>
          </a:p>
        </p:txBody>
      </p:sp>
      <p:sp>
        <p:nvSpPr>
          <p:cNvPr id="6148" name="Title 4">
            <a:extLst>
              <a:ext uri="{FF2B5EF4-FFF2-40B4-BE49-F238E27FC236}">
                <a16:creationId xmlns:a16="http://schemas.microsoft.com/office/drawing/2014/main" id="{0F402052-4A6A-4807-A93B-791EF93C6438}"/>
              </a:ext>
            </a:extLst>
          </p:cNvPr>
          <p:cNvSpPr>
            <a:spLocks noGrp="1"/>
          </p:cNvSpPr>
          <p:nvPr>
            <p:ph type="title"/>
          </p:nvPr>
        </p:nvSpPr>
        <p:spPr/>
        <p:txBody>
          <a:bodyPr/>
          <a:lstStyle/>
          <a:p>
            <a:endParaRPr lang="en-GB" altLang="en-US"/>
          </a:p>
        </p:txBody>
      </p:sp>
      <p:sp>
        <p:nvSpPr>
          <p:cNvPr id="6" name="Title 1">
            <a:extLst>
              <a:ext uri="{FF2B5EF4-FFF2-40B4-BE49-F238E27FC236}">
                <a16:creationId xmlns:a16="http://schemas.microsoft.com/office/drawing/2014/main" id="{094D90C1-60FF-445C-9151-8FC886EE4B34}"/>
              </a:ext>
            </a:extLst>
          </p:cNvPr>
          <p:cNvSpPr txBox="1">
            <a:spLocks/>
          </p:cNvSpPr>
          <p:nvPr/>
        </p:nvSpPr>
        <p:spPr>
          <a:xfrm>
            <a:off x="628650" y="5762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Contents of the materials</a:t>
            </a:r>
          </a:p>
        </p:txBody>
      </p:sp>
    </p:spTree>
    <p:extLst>
      <p:ext uri="{BB962C8B-B14F-4D97-AF65-F5344CB8AC3E}">
        <p14:creationId xmlns:p14="http://schemas.microsoft.com/office/powerpoint/2010/main" val="226737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dirty="0"/>
              <a:t>Pupils should be taught to:</a:t>
            </a:r>
          </a:p>
          <a:p>
            <a:pPr lvl="0"/>
            <a:r>
              <a:rPr lang="en-GB" dirty="0"/>
              <a:t>distinguish between an object and the material from which it is made </a:t>
            </a:r>
            <a:r>
              <a:rPr lang="en-GB" sz="1700" u="sng" dirty="0"/>
              <a:t>(1-Everyday  Materials)</a:t>
            </a:r>
          </a:p>
          <a:p>
            <a:r>
              <a:rPr lang="en-GB" dirty="0"/>
              <a:t>identify and name a variety of everyday materials, including wood, plastic, glass, metal, water, and rock </a:t>
            </a:r>
            <a:r>
              <a:rPr lang="en-GB" sz="1700" u="sng" dirty="0"/>
              <a:t>(1-Everyday  Materials)</a:t>
            </a:r>
          </a:p>
          <a:p>
            <a:r>
              <a:rPr lang="en-GB" dirty="0"/>
              <a:t>describe the simple physical properties of a variety of everyday materials </a:t>
            </a:r>
            <a:r>
              <a:rPr lang="en-GB" sz="1700" u="sng" dirty="0"/>
              <a:t>(1-Everyday  Materials)</a:t>
            </a:r>
          </a:p>
          <a:p>
            <a:r>
              <a:rPr lang="en-GB" dirty="0"/>
              <a:t>compare and group together a variety of everyday materials on the basis of their simple physical properties </a:t>
            </a:r>
            <a:r>
              <a:rPr lang="en-GB" sz="1700" u="sng" dirty="0"/>
              <a:t>(1-Everyday  Materials)</a:t>
            </a:r>
          </a:p>
          <a:p>
            <a:pPr lvl="0"/>
            <a:endParaRPr lang="en-GB" dirty="0"/>
          </a:p>
          <a:p>
            <a:endParaRPr lang="en-GB" dirty="0"/>
          </a:p>
        </p:txBody>
      </p:sp>
      <p:sp>
        <p:nvSpPr>
          <p:cNvPr id="4" name="Title 1">
            <a:extLst>
              <a:ext uri="{FF2B5EF4-FFF2-40B4-BE49-F238E27FC236}">
                <a16:creationId xmlns:a16="http://schemas.microsoft.com/office/drawing/2014/main" id="{AAD54489-05B1-4F8B-BE51-592FD9F50BDF}"/>
              </a:ext>
            </a:extLst>
          </p:cNvPr>
          <p:cNvSpPr txBox="1">
            <a:spLocks/>
          </p:cNvSpPr>
          <p:nvPr/>
        </p:nvSpPr>
        <p:spPr>
          <a:xfrm>
            <a:off x="628650" y="5762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Y1 Statements – Prior Learning</a:t>
            </a:r>
          </a:p>
        </p:txBody>
      </p:sp>
      <p:sp>
        <p:nvSpPr>
          <p:cNvPr id="5" name="Title 4"/>
          <p:cNvSpPr>
            <a:spLocks noGrp="1"/>
          </p:cNvSpPr>
          <p:nvPr>
            <p:ph type="title"/>
          </p:nvPr>
        </p:nvSpPr>
        <p:spPr/>
        <p:txBody>
          <a:bodyPr/>
          <a:lstStyle/>
          <a:p>
            <a:endParaRPr lang="en-GB" dirty="0"/>
          </a:p>
        </p:txBody>
      </p:sp>
    </p:spTree>
    <p:extLst>
      <p:ext uri="{BB962C8B-B14F-4D97-AF65-F5344CB8AC3E}">
        <p14:creationId xmlns:p14="http://schemas.microsoft.com/office/powerpoint/2010/main" val="341533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a:t>Pupils should be taught to:</a:t>
            </a:r>
          </a:p>
          <a:p>
            <a:r>
              <a:rPr lang="en-GB" dirty="0"/>
              <a:t>identify and compare the suitability of a variety of everyday materials, including wood, metal, plastic, glass, brick, rock, paper and cardboard for particular uses </a:t>
            </a:r>
            <a:r>
              <a:rPr lang="en-GB" sz="1600" u="sng" dirty="0"/>
              <a:t>(2-Everyday  Materials)</a:t>
            </a:r>
          </a:p>
          <a:p>
            <a:pPr marL="0" indent="0">
              <a:buNone/>
            </a:pPr>
            <a:r>
              <a:rPr lang="en-GB" dirty="0"/>
              <a:t>	</a:t>
            </a:r>
          </a:p>
          <a:p>
            <a:endParaRPr lang="en-GB" dirty="0"/>
          </a:p>
        </p:txBody>
      </p:sp>
      <p:sp>
        <p:nvSpPr>
          <p:cNvPr id="4" name="Title 1">
            <a:extLst>
              <a:ext uri="{FF2B5EF4-FFF2-40B4-BE49-F238E27FC236}">
                <a16:creationId xmlns:a16="http://schemas.microsoft.com/office/drawing/2014/main" id="{01077AE2-75E0-4BB8-863C-ABBCE7EF0CC8}"/>
              </a:ext>
            </a:extLst>
          </p:cNvPr>
          <p:cNvSpPr txBox="1">
            <a:spLocks/>
          </p:cNvSpPr>
          <p:nvPr/>
        </p:nvSpPr>
        <p:spPr>
          <a:xfrm>
            <a:off x="628650" y="1048212"/>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Y2 Statements – Prior Learning</a:t>
            </a:r>
          </a:p>
        </p:txBody>
      </p:sp>
    </p:spTree>
    <p:extLst>
      <p:ext uri="{BB962C8B-B14F-4D97-AF65-F5344CB8AC3E}">
        <p14:creationId xmlns:p14="http://schemas.microsoft.com/office/powerpoint/2010/main" val="34205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25266"/>
            <a:ext cx="7886700" cy="3623002"/>
          </a:xfrm>
        </p:spPr>
        <p:txBody>
          <a:bodyPr>
            <a:noAutofit/>
          </a:bodyPr>
          <a:lstStyle/>
          <a:p>
            <a:pPr marL="0" indent="0">
              <a:buNone/>
            </a:pPr>
            <a:r>
              <a:rPr lang="en-GB" dirty="0"/>
              <a:t>Pupils should be taught to:</a:t>
            </a:r>
          </a:p>
          <a:p>
            <a:r>
              <a:rPr lang="en-GB" dirty="0"/>
              <a:t>compare and group together different kinds of rocks on the basis of their appearance and simple physical properties </a:t>
            </a:r>
            <a:r>
              <a:rPr lang="en-GB" sz="1600" u="sng" dirty="0"/>
              <a:t>(3-Everyday  Materials)</a:t>
            </a:r>
          </a:p>
          <a:p>
            <a:r>
              <a:rPr lang="en-GB" dirty="0"/>
              <a:t>describe in simple terms how fossils are formed when things that have lived are trapped within rock </a:t>
            </a:r>
            <a:r>
              <a:rPr lang="en-GB" sz="1600" u="sng" dirty="0"/>
              <a:t>(3-Everyday  Materials) </a:t>
            </a:r>
          </a:p>
          <a:p>
            <a:r>
              <a:rPr lang="en-GB" dirty="0"/>
              <a:t>recognise that soils are made from rocks and organic matter </a:t>
            </a:r>
            <a:r>
              <a:rPr lang="en-GB" sz="1600" u="sng" dirty="0"/>
              <a:t>(3-Everyday  Materials)</a:t>
            </a:r>
            <a:r>
              <a:rPr lang="en-GB" dirty="0"/>
              <a:t>	</a:t>
            </a:r>
          </a:p>
          <a:p>
            <a:pPr marL="0" indent="0">
              <a:buNone/>
            </a:pPr>
            <a:r>
              <a:rPr lang="en-GB" dirty="0"/>
              <a:t> </a:t>
            </a:r>
          </a:p>
        </p:txBody>
      </p:sp>
      <p:sp>
        <p:nvSpPr>
          <p:cNvPr id="4" name="Title 1">
            <a:extLst>
              <a:ext uri="{FF2B5EF4-FFF2-40B4-BE49-F238E27FC236}">
                <a16:creationId xmlns:a16="http://schemas.microsoft.com/office/drawing/2014/main" id="{EB687D38-72C1-43E2-A442-5F3E0CC1AC5C}"/>
              </a:ext>
            </a:extLst>
          </p:cNvPr>
          <p:cNvSpPr txBox="1">
            <a:spLocks/>
          </p:cNvSpPr>
          <p:nvPr/>
        </p:nvSpPr>
        <p:spPr>
          <a:xfrm>
            <a:off x="628650" y="696708"/>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Y3 Statements</a:t>
            </a:r>
          </a:p>
        </p:txBody>
      </p:sp>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379010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8824"/>
            <a:ext cx="7886700" cy="3623002"/>
          </a:xfrm>
        </p:spPr>
        <p:txBody>
          <a:bodyPr>
            <a:noAutofit/>
          </a:bodyPr>
          <a:lstStyle/>
          <a:p>
            <a:pPr marL="0" indent="0">
              <a:buNone/>
            </a:pPr>
            <a:r>
              <a:rPr lang="en-GB" dirty="0"/>
              <a:t>Pupils </a:t>
            </a:r>
            <a:r>
              <a:rPr lang="en-GB" b="1" dirty="0"/>
              <a:t>do not </a:t>
            </a:r>
            <a:r>
              <a:rPr lang="en-GB" dirty="0"/>
              <a:t>need to be taught content they will learn in later year groups. They can be challenged by applying the content for their year group in broader contexts.</a:t>
            </a:r>
          </a:p>
          <a:p>
            <a:pPr marL="0" indent="0">
              <a:buNone/>
            </a:pPr>
            <a:endParaRPr lang="en-GB" sz="2000" dirty="0"/>
          </a:p>
          <a:p>
            <a:pPr marL="0" indent="0">
              <a:buNone/>
            </a:pPr>
            <a:r>
              <a:rPr lang="en-GB" sz="2400" dirty="0"/>
              <a:t>In Year 6 Evolution and inheritance pupils will be taught to:</a:t>
            </a:r>
          </a:p>
          <a:p>
            <a:pPr lvl="0"/>
            <a:r>
              <a:rPr lang="en-GB" sz="2400" dirty="0"/>
              <a:t>Recognise that living things have changed over time and that fossils provide information about living things that inhabited the Earth millions of years ago. </a:t>
            </a:r>
            <a:r>
              <a:rPr lang="en-GB" sz="1600" u="sng" dirty="0"/>
              <a:t>(6-Evolution and Inheritance)</a:t>
            </a:r>
          </a:p>
          <a:p>
            <a:pPr marL="0" indent="0">
              <a:buNone/>
            </a:pPr>
            <a:r>
              <a:rPr lang="en-GB" dirty="0"/>
              <a:t> </a:t>
            </a:r>
          </a:p>
        </p:txBody>
      </p:sp>
      <p:sp>
        <p:nvSpPr>
          <p:cNvPr id="4" name="Title 1">
            <a:extLst>
              <a:ext uri="{FF2B5EF4-FFF2-40B4-BE49-F238E27FC236}">
                <a16:creationId xmlns:a16="http://schemas.microsoft.com/office/drawing/2014/main" id="{EB687D38-72C1-43E2-A442-5F3E0CC1AC5C}"/>
              </a:ext>
            </a:extLst>
          </p:cNvPr>
          <p:cNvSpPr txBox="1">
            <a:spLocks/>
          </p:cNvSpPr>
          <p:nvPr/>
        </p:nvSpPr>
        <p:spPr>
          <a:xfrm>
            <a:off x="628650" y="696708"/>
            <a:ext cx="7886700" cy="668337"/>
          </a:xfrm>
          <a:prstGeom prst="rect">
            <a:avLst/>
          </a:prstGeom>
          <a:solidFill>
            <a:srgbClr val="FF000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Later Statements</a:t>
            </a:r>
          </a:p>
        </p:txBody>
      </p:sp>
    </p:spTree>
    <p:extLst>
      <p:ext uri="{BB962C8B-B14F-4D97-AF65-F5344CB8AC3E}">
        <p14:creationId xmlns:p14="http://schemas.microsoft.com/office/powerpoint/2010/main" val="278017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9027" y="1059610"/>
          <a:ext cx="8746435" cy="4743699"/>
        </p:xfrm>
        <a:graphic>
          <a:graphicData uri="http://schemas.openxmlformats.org/drawingml/2006/table">
            <a:tbl>
              <a:tblPr firstRow="1" bandRow="1"/>
              <a:tblGrid>
                <a:gridCol w="573367">
                  <a:extLst>
                    <a:ext uri="{9D8B030D-6E8A-4147-A177-3AD203B41FA5}">
                      <a16:colId xmlns:a16="http://schemas.microsoft.com/office/drawing/2014/main" val="2409472364"/>
                    </a:ext>
                  </a:extLst>
                </a:gridCol>
                <a:gridCol w="1720098">
                  <a:extLst>
                    <a:ext uri="{9D8B030D-6E8A-4147-A177-3AD203B41FA5}">
                      <a16:colId xmlns:a16="http://schemas.microsoft.com/office/drawing/2014/main" val="1573845988"/>
                    </a:ext>
                  </a:extLst>
                </a:gridCol>
                <a:gridCol w="3857188">
                  <a:extLst>
                    <a:ext uri="{9D8B030D-6E8A-4147-A177-3AD203B41FA5}">
                      <a16:colId xmlns:a16="http://schemas.microsoft.com/office/drawing/2014/main" val="3666765064"/>
                    </a:ext>
                  </a:extLst>
                </a:gridCol>
                <a:gridCol w="2595782">
                  <a:extLst>
                    <a:ext uri="{9D8B030D-6E8A-4147-A177-3AD203B41FA5}">
                      <a16:colId xmlns:a16="http://schemas.microsoft.com/office/drawing/2014/main" val="3825480697"/>
                    </a:ext>
                  </a:extLst>
                </a:gridCol>
              </a:tblGrid>
              <a:tr h="249257">
                <a:tc>
                  <a:txBody>
                    <a:bodyPr/>
                    <a:lstStyle/>
                    <a:p>
                      <a:pPr>
                        <a:lnSpc>
                          <a:spcPct val="115000"/>
                        </a:lnSpc>
                      </a:pPr>
                      <a:endParaRPr lang="en-GB" sz="900">
                        <a:effectLst/>
                        <a:latin typeface="Calibri" panose="020F0502020204030204" pitchFamily="34" charset="0"/>
                        <a:cs typeface="Times New Roman" panose="02020603050405020304" pitchFamily="18" charset="0"/>
                      </a:endParaRPr>
                    </a:p>
                  </a:txBody>
                  <a:tcPr marL="38945" marR="38945" marT="19472" marB="194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Assessment guidance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8945" marR="38945" marT="19472" marB="194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Key learning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8945" marR="38945" marT="19472" marB="194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Possible Evidence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8945" marR="38945" marT="19472" marB="194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526565"/>
                  </a:ext>
                </a:extLst>
              </a:tr>
              <a:tr h="2404955">
                <a:tc rowSpan="2">
                  <a:txBody>
                    <a:bodyPr/>
                    <a:lstStyle/>
                    <a:p>
                      <a:pPr marL="71755" marR="71755" algn="ctr">
                        <a:lnSpc>
                          <a:spcPct val="115000"/>
                        </a:lnSpc>
                        <a:spcAft>
                          <a:spcPts val="0"/>
                        </a:spcAft>
                      </a:pPr>
                      <a:r>
                        <a:rPr lang="en-US" sz="15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SECURE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8945" marR="38945" marT="19472" marB="19472"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Shows understanding of a concept using scientific vocabulary correctly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8945" marR="38945" marT="19472" marB="194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Rock is a naturally occurring material. There are different types of rock e.g. sandstone, limestone, slate etc. which have different properties. Rocks can be hard or soft. They have different sizes of grain or crystal. They may absorb water. Rocks can be different shapes and sizes (stones, pebbles, boulders). Soils are made up of pieces of ground down rock which may be mixed with plant and animal material (organic matter). The type of rock, size of rock piece and the amount of organic matter affect the property of the soil.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Some rocks contain fossils. Fossils were formed millions of years ago. When plants and animals died, they fell to the seabed. They became covered and squashed by other material. Over time the dissolving animal and plant matter is replaced by minerals from the water.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900" b="1" kern="1200">
                          <a:effectLst/>
                          <a:latin typeface="Calibri" panose="020F0502020204030204" pitchFamily="34" charset="0"/>
                          <a:ea typeface="Times New Roman" panose="02020603050405020304" pitchFamily="18" charset="0"/>
                          <a:cs typeface="Arial" panose="020B0604020202020204" pitchFamily="34" charset="0"/>
                        </a:rPr>
                        <a:t>Key vocabulary: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900" kern="1200">
                          <a:effectLst/>
                          <a:latin typeface="Calibri" panose="020F0502020204030204" pitchFamily="34" charset="0"/>
                          <a:ea typeface="Times New Roman" panose="02020603050405020304" pitchFamily="18" charset="0"/>
                          <a:cs typeface="Arial" panose="020B0604020202020204" pitchFamily="34" charset="0"/>
                        </a:rPr>
                        <a:t>Rock, stone, pebble, boulder, grain, crystals, layers, hard, soft, texture, absorb water, soil, fossil, marble, chalk, granite, sandstone, slate, soil, peat, sandy/chalk/clay soil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8945" marR="38945" marT="19472" marB="194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kern="1200" dirty="0">
                          <a:effectLst/>
                          <a:latin typeface="Calibri" panose="020F0502020204030204" pitchFamily="34" charset="0"/>
                          <a:ea typeface="Times New Roman" panose="02020603050405020304" pitchFamily="18" charset="0"/>
                          <a:cs typeface="Arial" panose="020B0604020202020204" pitchFamily="34" charset="0"/>
                        </a:rPr>
                        <a:t>Can name some types of rock and give physical features of each</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dirty="0">
                          <a:effectLst/>
                          <a:latin typeface="Calibri" panose="020F0502020204030204" pitchFamily="34" charset="0"/>
                          <a:ea typeface="Times New Roman" panose="02020603050405020304" pitchFamily="18"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dirty="0">
                          <a:effectLst/>
                          <a:latin typeface="Calibri" panose="020F0502020204030204" pitchFamily="34" charset="0"/>
                          <a:ea typeface="Times New Roman" panose="02020603050405020304" pitchFamily="18" charset="0"/>
                          <a:cs typeface="Arial" panose="020B0604020202020204" pitchFamily="34" charset="0"/>
                        </a:rPr>
                        <a:t>Can explain how a fossil is formed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dirty="0">
                          <a:effectLst/>
                          <a:latin typeface="Calibri" panose="020F0502020204030204" pitchFamily="34" charset="0"/>
                          <a:ea typeface="Times New Roman" panose="02020603050405020304" pitchFamily="18"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dirty="0">
                          <a:effectLst/>
                          <a:latin typeface="Calibri" panose="020F0502020204030204" pitchFamily="34" charset="0"/>
                          <a:ea typeface="Times New Roman" panose="02020603050405020304" pitchFamily="18" charset="0"/>
                          <a:cs typeface="Arial" panose="020B0604020202020204" pitchFamily="34" charset="0"/>
                        </a:rPr>
                        <a:t>Can explain that soils are made from rocks and also contain living/dead matter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45" marR="38945" marT="19472" marB="194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276898"/>
                  </a:ext>
                </a:extLst>
              </a:tr>
              <a:tr h="2089487">
                <a:tc vMerge="1">
                  <a:txBody>
                    <a:bodyPr/>
                    <a:lstStyle/>
                    <a:p>
                      <a:endParaRPr lang="en-GB"/>
                    </a:p>
                  </a:txBody>
                  <a:tcPr/>
                </a:tc>
                <a:tc>
                  <a:txBody>
                    <a:bodyPr/>
                    <a:lstStyle/>
                    <a:p>
                      <a:pPr>
                        <a:lnSpc>
                          <a:spcPct val="115000"/>
                        </a:lnSpc>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Applying knowledge in familiar related contexts, including a range of enquiries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8945" marR="38945" marT="19472" marB="194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Observe rocks closely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Classify rocks in a range of ways based on their appearance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Devise a test to investigate the hardness of a range of rocks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Devise a test to investigate how much water different rocks absorb</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Observe how rocks change over time e.g. gravestones or old building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Research using secondary sources how fossils are formed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Observe soils closely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Classify soils in a range of ways based on their appearance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Devise a test to investigate the water retention of soils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Observe how soil can be separated through sedimentation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Research the work of Mary Anning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kern="1200">
                          <a:effectLst/>
                          <a:latin typeface="Calibri" panose="020F0502020204030204" pitchFamily="34" charset="0"/>
                          <a:ea typeface="Times New Roman" panose="02020603050405020304" pitchFamily="18"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8945" marR="38945" marT="19472" marB="194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Calibri" panose="020F0502020204030204" pitchFamily="34" charset="0"/>
                          <a:ea typeface="Times New Roman" panose="02020603050405020304" pitchFamily="18" charset="0"/>
                          <a:cs typeface="Arial" panose="020B0604020202020204" pitchFamily="34" charset="0"/>
                        </a:rPr>
                        <a:t>Can classify rocks in a range of different ways using appropriate vocabulary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Calibri" panose="020F0502020204030204" pitchFamily="34" charset="0"/>
                          <a:ea typeface="Times New Roman" panose="02020603050405020304" pitchFamily="18" charset="0"/>
                          <a:cs typeface="Arial" panose="020B0604020202020204" pitchFamily="34" charset="0"/>
                        </a:rPr>
                        <a:t>Can devise tests to explore the properties of rocks and use data to rank the rocks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Calibri" panose="020F0502020204030204" pitchFamily="34" charset="0"/>
                          <a:ea typeface="Times New Roman" panose="02020603050405020304" pitchFamily="18" charset="0"/>
                          <a:cs typeface="Arial" panose="020B0604020202020204" pitchFamily="34" charset="0"/>
                        </a:rPr>
                        <a:t>Can link rocks changing over time with their properties e.g. soft rocks get worn away more easily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Calibri" panose="020F0502020204030204" pitchFamily="34" charset="0"/>
                          <a:ea typeface="Times New Roman" panose="02020603050405020304" pitchFamily="18" charset="0"/>
                          <a:cs typeface="Arial" panose="020B0604020202020204" pitchFamily="34" charset="0"/>
                        </a:rPr>
                        <a:t>Can present in different ways their understanding of how fossils are formed e.g. in role play, comic strip, chronological report, stop-go animation etc.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Calibri" panose="020F0502020204030204" pitchFamily="34" charset="0"/>
                          <a:ea typeface="Times New Roman" panose="02020603050405020304" pitchFamily="18" charset="0"/>
                          <a:cs typeface="Arial" panose="020B0604020202020204" pitchFamily="34" charset="0"/>
                        </a:rPr>
                        <a:t>Can identify plant/animal matter and rocks in samples of soil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Calibri" panose="020F0502020204030204" pitchFamily="34" charset="0"/>
                          <a:ea typeface="Times New Roman" panose="02020603050405020304" pitchFamily="18" charset="0"/>
                          <a:cs typeface="Arial" panose="020B0604020202020204" pitchFamily="34" charset="0"/>
                        </a:rPr>
                        <a:t>Can devise a test to explore the water retention of soils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45" marR="38945" marT="19472" marB="194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629154"/>
                  </a:ext>
                </a:extLst>
              </a:tr>
            </a:tbl>
          </a:graphicData>
        </a:graphic>
      </p:graphicFrame>
    </p:spTree>
    <p:extLst>
      <p:ext uri="{BB962C8B-B14F-4D97-AF65-F5344CB8AC3E}">
        <p14:creationId xmlns:p14="http://schemas.microsoft.com/office/powerpoint/2010/main" val="764837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TotalTime>
  <Words>2539</Words>
  <Application>Microsoft Office PowerPoint</Application>
  <PresentationFormat>On-screen Show (4:3)</PresentationFormat>
  <Paragraphs>183</Paragraphs>
  <Slides>25</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Narrow</vt:lpstr>
      <vt:lpstr>Calibri</vt:lpstr>
      <vt:lpstr>Calibri Light</vt:lpstr>
      <vt:lpstr>Questrial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Callus, Gary</dc:creator>
  <cp:lastModifiedBy>Marshall, Steve (Education)</cp:lastModifiedBy>
  <cp:revision>97</cp:revision>
  <dcterms:created xsi:type="dcterms:W3CDTF">2017-02-14T09:27:18Z</dcterms:created>
  <dcterms:modified xsi:type="dcterms:W3CDTF">2019-07-29T08:37:27Z</dcterms:modified>
</cp:coreProperties>
</file>