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2" r:id="rId2"/>
    <p:sldId id="282" r:id="rId3"/>
    <p:sldId id="266" r:id="rId4"/>
    <p:sldId id="295" r:id="rId5"/>
    <p:sldId id="270" r:id="rId6"/>
    <p:sldId id="265" r:id="rId7"/>
    <p:sldId id="279" r:id="rId8"/>
    <p:sldId id="289" r:id="rId9"/>
    <p:sldId id="278" r:id="rId10"/>
    <p:sldId id="264" r:id="rId11"/>
    <p:sldId id="277" r:id="rId12"/>
    <p:sldId id="287" r:id="rId13"/>
    <p:sldId id="288" r:id="rId14"/>
    <p:sldId id="267" r:id="rId15"/>
    <p:sldId id="285" r:id="rId16"/>
    <p:sldId id="286" r:id="rId17"/>
    <p:sldId id="290" r:id="rId18"/>
    <p:sldId id="268" r:id="rId19"/>
    <p:sldId id="294" r:id="rId20"/>
    <p:sldId id="293" r:id="rId21"/>
    <p:sldId id="274" r:id="rId22"/>
    <p:sldId id="28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4542"/>
    <a:srgbClr val="DFA6A5"/>
    <a:srgbClr val="D17F7D"/>
    <a:srgbClr val="AA3F3C"/>
    <a:srgbClr val="662624"/>
    <a:srgbClr val="9B3937"/>
    <a:srgbClr val="C75F09"/>
    <a:srgbClr val="D56509"/>
    <a:srgbClr val="1D0E01"/>
    <a:srgbClr val="D96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1289" autoAdjust="0"/>
  </p:normalViewPr>
  <p:slideViewPr>
    <p:cSldViewPr>
      <p:cViewPr varScale="1">
        <p:scale>
          <a:sx n="74" d="100"/>
          <a:sy n="74" d="100"/>
        </p:scale>
        <p:origin x="-7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D49D5-FDBB-41E0-B349-40FA559EB043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C1F83-9939-4472-8EE6-64A929408B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88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ellcomelibrary.org/player/b11598803#?asi=0&amp;ai=0&amp;z=0.7174%2C0.0695%2C0.2009%2C0.1734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FB7D8-0CA2-425C-BB8D-EA73F458979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6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monster being fed baskets of infants and excreting them with horns; symbolising vaccination and its effects (1802?)</a:t>
            </a:r>
            <a:br>
              <a:rPr lang="en-GB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 is a link to a really clear, zoom-able version: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wellcomelibrary.org/player/b11598803#?</a:t>
            </a:r>
            <a:r>
              <a:rPr lang="en-GB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asi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=0&amp;ai=0&amp;z=0.7174%2C0.0695%2C0.2009%2C0.1734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C1F83-9939-4472-8EE6-64A929408B8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109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Cow-Pock – or – the Wonderful Effects of the New Inoculation! – vide the Publications of the Anti-Vaccine Society” (1802)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C1F83-9939-4472-8EE6-64A929408B8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533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C1F83-9939-4472-8EE6-64A929408B8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73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A825-CBEF-475E-8829-B000A705F831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AB1-5D41-4F13-B66E-E136036E8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96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A825-CBEF-475E-8829-B000A705F831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AB1-5D41-4F13-B66E-E136036E8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60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A825-CBEF-475E-8829-B000A705F831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AB1-5D41-4F13-B66E-E136036E8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A825-CBEF-475E-8829-B000A705F831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AB1-5D41-4F13-B66E-E136036E8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58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A825-CBEF-475E-8829-B000A705F831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AB1-5D41-4F13-B66E-E136036E8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252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A825-CBEF-475E-8829-B000A705F831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AB1-5D41-4F13-B66E-E136036E8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472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A825-CBEF-475E-8829-B000A705F831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AB1-5D41-4F13-B66E-E136036E8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73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A825-CBEF-475E-8829-B000A705F831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AB1-5D41-4F13-B66E-E136036E8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430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A825-CBEF-475E-8829-B000A705F831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AB1-5D41-4F13-B66E-E136036E8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705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A825-CBEF-475E-8829-B000A705F831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AB1-5D41-4F13-B66E-E136036E8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228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A825-CBEF-475E-8829-B000A705F831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AB1-5D41-4F13-B66E-E136036E8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57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BA825-CBEF-475E-8829-B000A705F831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ADAB1-5D41-4F13-B66E-E136036E83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33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ellcomelibrary.org/player/b11598803#?asi=0&amp;ai=0&amp;z=-0.0688%2C0.2216%2C1.1153%2C0.4311" TargetMode="Externa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0"/>
            <a:ext cx="4968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GREAT VACCINE DEBATE</a:t>
            </a:r>
            <a:endParaRPr lang="en-GB" sz="6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6478" y="4077072"/>
            <a:ext cx="9150478" cy="2780928"/>
            <a:chOff x="-6478" y="4077072"/>
            <a:chExt cx="9150478" cy="2780928"/>
          </a:xfrm>
        </p:grpSpPr>
        <p:sp>
          <p:nvSpPr>
            <p:cNvPr id="13" name="Rectangle 12"/>
            <p:cNvSpPr/>
            <p:nvPr/>
          </p:nvSpPr>
          <p:spPr>
            <a:xfrm>
              <a:off x="-6478" y="5661248"/>
              <a:ext cx="9150478" cy="1196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1877488" y="4077072"/>
              <a:ext cx="5389024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220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This </a:t>
              </a:r>
              <a:r>
                <a:rPr lang="en-GB" sz="2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activity was produced by the </a:t>
              </a:r>
              <a:r>
                <a:rPr lang="en-GB" sz="220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/>
              </a:r>
              <a:br>
                <a:rPr lang="en-GB" sz="220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r>
                <a:rPr lang="en-GB" sz="2200" b="1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Association </a:t>
              </a:r>
              <a:r>
                <a:rPr lang="en-GB" sz="22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for Science Education</a:t>
              </a:r>
              <a:r>
                <a:rPr lang="en-GB" sz="2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endPara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/>
              <a:r>
                <a:rPr lang="en-GB" sz="220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in </a:t>
              </a:r>
              <a:r>
                <a:rPr lang="en-GB" sz="2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partnership with </a:t>
              </a:r>
              <a:r>
                <a:rPr lang="en-GB" sz="220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/>
              </a:r>
              <a:br>
                <a:rPr lang="en-GB" sz="220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r>
                <a:rPr lang="en-GB" sz="2200" b="1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James Films</a:t>
              </a:r>
              <a:endParaRPr lang="en-GB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15" name="Picture 2" descr="http://www.wellcome.ac.uk/stellent/groups/corporatesite/@policy_communications/documents/web_document/wtvm05045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788" y="5949280"/>
              <a:ext cx="2647641" cy="703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Felix\AppData\Local\Temp\ASE Logo Blue 300 (2015)-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58803"/>
              <a:ext cx="4503000" cy="6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6588224" y="18864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© ASE and James Film</a:t>
            </a:r>
            <a:r>
              <a:rPr lang="en-GB" dirty="0" smtClean="0"/>
              <a:t>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46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2112" r="2087"/>
          <a:stretch/>
        </p:blipFill>
        <p:spPr>
          <a:xfrm>
            <a:off x="0" y="1"/>
            <a:ext cx="9144000" cy="6395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92280" y="332656"/>
            <a:ext cx="1800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SOURCE  </a:t>
            </a:r>
            <a:r>
              <a:rPr lang="en-GB" sz="2800" b="1" dirty="0"/>
              <a:t>C</a:t>
            </a:r>
            <a:endParaRPr lang="en-GB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85165"/>
            <a:ext cx="9144000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300" b="1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The Cow-Pock – or – the Wonderful Effects of the New Inoculation! </a:t>
            </a:r>
          </a:p>
          <a:p>
            <a:pPr algn="ctr"/>
            <a:r>
              <a:rPr lang="en-GB" sz="2300" b="1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– according to the </a:t>
            </a:r>
            <a:r>
              <a:rPr lang="en-GB" sz="2300" b="1" dirty="0">
                <a:solidFill>
                  <a:srgbClr val="BC4542"/>
                </a:solidFill>
                <a:latin typeface="Baskerville Old Face" panose="02020602080505020303" pitchFamily="18" charset="0"/>
              </a:rPr>
              <a:t>p</a:t>
            </a:r>
            <a:r>
              <a:rPr lang="en-GB" sz="2300" b="1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ublications of the Anti-Vaccine Society</a:t>
            </a:r>
            <a:endParaRPr lang="en-GB" sz="2300" b="1" dirty="0">
              <a:solidFill>
                <a:srgbClr val="BC4542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1" t="14224" r="2224" b="19548"/>
          <a:stretch/>
        </p:blipFill>
        <p:spPr>
          <a:xfrm>
            <a:off x="0" y="1149"/>
            <a:ext cx="9144000" cy="68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9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1" t="20102" r="41722" b="58779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8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8" t="29986" r="2420" b="44702"/>
          <a:stretch/>
        </p:blipFill>
        <p:spPr>
          <a:xfrm>
            <a:off x="-23614" y="0"/>
            <a:ext cx="9167614" cy="686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7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6016" y="1395997"/>
            <a:ext cx="46440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GB" sz="2000" i="1" dirty="0">
                <a:latin typeface="Baskerville Old Face" panose="02020602080505020303" pitchFamily="18" charset="0"/>
              </a:rPr>
              <a:t>Weep </a:t>
            </a:r>
            <a:r>
              <a:rPr lang="en-GB" sz="2000" i="1" dirty="0" smtClean="0">
                <a:latin typeface="Baskerville Old Face" panose="02020602080505020303" pitchFamily="18" charset="0"/>
              </a:rPr>
              <a:t>Jenner </a:t>
            </a:r>
            <a:r>
              <a:rPr lang="en-GB" sz="2000" i="1" dirty="0">
                <a:latin typeface="Baskerville Old Face" panose="02020602080505020303" pitchFamily="18" charset="0"/>
              </a:rPr>
              <a:t>weep and hide your head</a:t>
            </a:r>
            <a:br>
              <a:rPr lang="en-GB" sz="2000" i="1" dirty="0">
                <a:latin typeface="Baskerville Old Face" panose="02020602080505020303" pitchFamily="18" charset="0"/>
              </a:rPr>
            </a:br>
            <a:r>
              <a:rPr lang="en-GB" sz="2000" i="1" dirty="0">
                <a:latin typeface="Baskerville Old Face" panose="02020602080505020303" pitchFamily="18" charset="0"/>
              </a:rPr>
              <a:t>Or blush in crimson like the Sun</a:t>
            </a:r>
            <a:br>
              <a:rPr lang="en-GB" sz="2000" i="1" dirty="0">
                <a:latin typeface="Baskerville Old Face" panose="02020602080505020303" pitchFamily="18" charset="0"/>
              </a:rPr>
            </a:br>
            <a:r>
              <a:rPr lang="en-GB" sz="2000" i="1" dirty="0">
                <a:latin typeface="Baskerville Old Face" panose="02020602080505020303" pitchFamily="18" charset="0"/>
              </a:rPr>
              <a:t>Visit the mansions of the </a:t>
            </a:r>
            <a:r>
              <a:rPr lang="en-GB" sz="2000" i="1" dirty="0" smtClean="0">
                <a:latin typeface="Baskerville Old Face" panose="02020602080505020303" pitchFamily="18" charset="0"/>
              </a:rPr>
              <a:t>dead</a:t>
            </a:r>
            <a:br>
              <a:rPr lang="en-GB" sz="2000" i="1" dirty="0" smtClean="0">
                <a:latin typeface="Baskerville Old Face" panose="02020602080505020303" pitchFamily="18" charset="0"/>
              </a:rPr>
            </a:br>
            <a:r>
              <a:rPr lang="en-GB" sz="2000" i="1" dirty="0" smtClean="0">
                <a:latin typeface="Baskerville Old Face" panose="02020602080505020303" pitchFamily="18" charset="0"/>
              </a:rPr>
              <a:t>And </a:t>
            </a:r>
            <a:r>
              <a:rPr lang="en-GB" sz="2000" i="1" dirty="0">
                <a:latin typeface="Baskerville Old Face" panose="02020602080505020303" pitchFamily="18" charset="0"/>
              </a:rPr>
              <a:t>see the mischiefs you have </a:t>
            </a:r>
            <a:r>
              <a:rPr lang="en-GB" sz="2000" i="1" dirty="0" smtClean="0">
                <a:latin typeface="Baskerville Old Face" panose="02020602080505020303" pitchFamily="18" charset="0"/>
              </a:rPr>
              <a:t>done</a:t>
            </a:r>
            <a:endParaRPr lang="en-GB" sz="2000" i="1" dirty="0">
              <a:latin typeface="Baskerville Old Face" panose="02020602080505020303" pitchFamily="18" charset="0"/>
            </a:endParaRPr>
          </a:p>
          <a:p>
            <a:pPr>
              <a:lnSpc>
                <a:spcPts val="3200"/>
              </a:lnSpc>
            </a:pPr>
            <a:endParaRPr lang="en-GB" sz="2000" i="1" dirty="0">
              <a:latin typeface="Baskerville Old Face" panose="02020602080505020303" pitchFamily="18" charset="0"/>
            </a:endParaRPr>
          </a:p>
          <a:p>
            <a:pPr>
              <a:lnSpc>
                <a:spcPts val="3200"/>
              </a:lnSpc>
            </a:pPr>
            <a:r>
              <a:rPr lang="en-GB" sz="2000" i="1" dirty="0" smtClean="0">
                <a:latin typeface="Baskerville Old Face" panose="02020602080505020303" pitchFamily="18" charset="0"/>
              </a:rPr>
              <a:t>Then </a:t>
            </a:r>
            <a:r>
              <a:rPr lang="en-GB" sz="2000" i="1" dirty="0">
                <a:latin typeface="Baskerville Old Face" panose="02020602080505020303" pitchFamily="18" charset="0"/>
              </a:rPr>
              <a:t>view the falling pearly tear</a:t>
            </a:r>
            <a:br>
              <a:rPr lang="en-GB" sz="2000" i="1" dirty="0">
                <a:latin typeface="Baskerville Old Face" panose="02020602080505020303" pitchFamily="18" charset="0"/>
              </a:rPr>
            </a:br>
            <a:r>
              <a:rPr lang="en-GB" sz="2000" i="1" dirty="0">
                <a:latin typeface="Baskerville Old Face" panose="02020602080505020303" pitchFamily="18" charset="0"/>
              </a:rPr>
              <a:t>That gushes from each orphan’s eye</a:t>
            </a:r>
            <a:br>
              <a:rPr lang="en-GB" sz="2000" i="1" dirty="0">
                <a:latin typeface="Baskerville Old Face" panose="02020602080505020303" pitchFamily="18" charset="0"/>
              </a:rPr>
            </a:br>
            <a:r>
              <a:rPr lang="en-GB" sz="2000" i="1" dirty="0">
                <a:latin typeface="Baskerville Old Face" panose="02020602080505020303" pitchFamily="18" charset="0"/>
              </a:rPr>
              <a:t>Ask them the cause and soon you’d hear</a:t>
            </a:r>
            <a:br>
              <a:rPr lang="en-GB" sz="2000" i="1" dirty="0">
                <a:latin typeface="Baskerville Old Face" panose="02020602080505020303" pitchFamily="18" charset="0"/>
              </a:rPr>
            </a:br>
            <a:r>
              <a:rPr lang="en-GB" sz="2000" i="1" dirty="0">
                <a:latin typeface="Baskerville Old Face" panose="02020602080505020303" pitchFamily="18" charset="0"/>
              </a:rPr>
              <a:t>Jenner and Cow Pox they’d reply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" y="0"/>
            <a:ext cx="449404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6606" y="215061"/>
            <a:ext cx="1800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SOURCE  </a:t>
            </a:r>
            <a:r>
              <a:rPr lang="en-GB" sz="2800" b="1" dirty="0" smtClean="0"/>
              <a:t>E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19512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06606" y="215061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SOURCE </a:t>
            </a:r>
            <a:r>
              <a:rPr lang="en-GB" sz="2800" b="1" dirty="0" smtClean="0"/>
              <a:t>F</a:t>
            </a:r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15061"/>
            <a:ext cx="9252520" cy="667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394493"/>
            <a:ext cx="668836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“15,000  people  were  vaccinated  in  London  in  April  1800.  We  tested  5,000  of  them  later  with  smallpox  pus  and  they  showed  no  reaction.”</a:t>
            </a:r>
            <a:endParaRPr lang="en-GB" sz="2000" dirty="0">
              <a:solidFill>
                <a:srgbClr val="BC4542"/>
              </a:solidFill>
            </a:endParaRPr>
          </a:p>
          <a:p>
            <a:r>
              <a:rPr lang="en-GB" dirty="0">
                <a:latin typeface="Baskerville Old Face" panose="02020602080505020303" pitchFamily="18" charset="0"/>
              </a:rPr>
              <a:t>                                      </a:t>
            </a:r>
            <a:r>
              <a:rPr lang="en-GB" dirty="0" smtClean="0">
                <a:latin typeface="Baskerville Old Face" panose="02020602080505020303" pitchFamily="18" charset="0"/>
              </a:rPr>
              <a:t>	</a:t>
            </a:r>
            <a:r>
              <a:rPr lang="en-GB" dirty="0">
                <a:latin typeface="Baskerville Old Face" panose="02020602080505020303" pitchFamily="18" charset="0"/>
              </a:rPr>
              <a:t> </a:t>
            </a:r>
            <a:r>
              <a:rPr lang="en-GB" dirty="0" smtClean="0">
                <a:latin typeface="Baskerville Old Face" panose="02020602080505020303" pitchFamily="18" charset="0"/>
              </a:rPr>
              <a:t> </a:t>
            </a:r>
            <a:r>
              <a:rPr lang="en-GB" sz="2000" dirty="0" smtClean="0">
                <a:latin typeface="Baskerville Old Face" panose="02020602080505020303" pitchFamily="18" charset="0"/>
              </a:rPr>
              <a:t/>
            </a:r>
            <a:br>
              <a:rPr lang="en-GB" sz="2000" dirty="0" smtClean="0">
                <a:latin typeface="Baskerville Old Face" panose="02020602080505020303" pitchFamily="18" charset="0"/>
              </a:rPr>
            </a:br>
            <a:r>
              <a:rPr lang="en-GB" sz="2000" dirty="0" smtClean="0">
                <a:latin typeface="Baskerville Old Face" panose="02020602080505020303" pitchFamily="18" charset="0"/>
              </a:rPr>
              <a:t>                                                    </a:t>
            </a:r>
            <a:endParaRPr lang="en-GB" sz="2500" b="1" dirty="0" smtClean="0">
              <a:latin typeface="Baskerville Old Face" panose="02020602080505020303" pitchFamily="18" charset="0"/>
            </a:endParaRPr>
          </a:p>
          <a:p>
            <a:endParaRPr lang="en-GB" dirty="0"/>
          </a:p>
          <a:p>
            <a:r>
              <a:rPr lang="en-GB" sz="2000" dirty="0" smtClean="0">
                <a:latin typeface="Baskerville Old Face" panose="02020602080505020303" pitchFamily="18" charset="0"/>
              </a:rPr>
              <a:t>                             </a:t>
            </a:r>
            <a:r>
              <a:rPr lang="en-GB" sz="2000" dirty="0">
                <a:latin typeface="Baskerville Old Face" panose="02020602080505020303" pitchFamily="18" charset="0"/>
              </a:rPr>
              <a:t> </a:t>
            </a:r>
            <a:r>
              <a:rPr lang="en-GB" sz="2000" dirty="0" smtClean="0">
                <a:latin typeface="Baskerville Old Face" panose="02020602080505020303" pitchFamily="18" charset="0"/>
              </a:rPr>
              <a:t>                   </a:t>
            </a:r>
            <a:endParaRPr lang="en-GB" sz="22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88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06606" y="215061"/>
            <a:ext cx="1800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SOURCE </a:t>
            </a:r>
            <a:r>
              <a:rPr lang="en-GB" sz="2800" b="1" dirty="0" smtClean="0"/>
              <a:t>F</a:t>
            </a:r>
            <a:endParaRPr lang="en-GB" sz="20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15061"/>
            <a:ext cx="9252520" cy="667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92746"/>
            <a:ext cx="734377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8" y="394493"/>
            <a:ext cx="6688360" cy="285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“15,000  people  were  vaccinated  in  London  in  April  1800.  We  tested  5,000  of  them  later  with  smallpox  pus  and  they  showed  no  reaction.”</a:t>
            </a:r>
            <a:endParaRPr lang="en-GB" sz="2000" dirty="0">
              <a:solidFill>
                <a:srgbClr val="BC4542"/>
              </a:solidFill>
            </a:endParaRPr>
          </a:p>
          <a:p>
            <a:r>
              <a:rPr lang="en-GB" dirty="0">
                <a:solidFill>
                  <a:srgbClr val="BC4542"/>
                </a:solidFill>
                <a:latin typeface="Baskerville Old Face" panose="02020602080505020303" pitchFamily="18" charset="0"/>
              </a:rPr>
              <a:t>                                      </a:t>
            </a:r>
            <a:r>
              <a:rPr lang="en-GB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	</a:t>
            </a:r>
            <a:r>
              <a:rPr lang="en-GB" dirty="0">
                <a:solidFill>
                  <a:srgbClr val="BC4542"/>
                </a:solidFill>
                <a:latin typeface="Baskerville Old Face" panose="02020602080505020303" pitchFamily="18" charset="0"/>
              </a:rPr>
              <a:t> </a:t>
            </a:r>
            <a:r>
              <a:rPr lang="en-GB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 </a:t>
            </a:r>
            <a:r>
              <a:rPr lang="en-GB" sz="2000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/>
            </a:r>
            <a:br>
              <a:rPr lang="en-GB" sz="2000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</a:br>
            <a:r>
              <a:rPr lang="en-GB" sz="2000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                                                    </a:t>
            </a:r>
            <a:r>
              <a:rPr lang="en-GB" sz="2200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Dr </a:t>
            </a:r>
            <a:r>
              <a:rPr lang="en-GB" sz="2200" dirty="0">
                <a:solidFill>
                  <a:srgbClr val="BC4542"/>
                </a:solidFill>
                <a:latin typeface="Baskerville Old Face" panose="02020602080505020303" pitchFamily="18" charset="0"/>
              </a:rPr>
              <a:t>Georg </a:t>
            </a:r>
            <a:r>
              <a:rPr lang="en-GB" sz="2200" dirty="0" err="1">
                <a:solidFill>
                  <a:srgbClr val="BC4542"/>
                </a:solidFill>
                <a:latin typeface="Baskerville Old Face" panose="02020602080505020303" pitchFamily="18" charset="0"/>
              </a:rPr>
              <a:t>Balhorn</a:t>
            </a:r>
            <a:endParaRPr lang="en-GB" sz="2200" dirty="0">
              <a:solidFill>
                <a:srgbClr val="BC4542"/>
              </a:solidFill>
              <a:latin typeface="Baskerville Old Face" panose="02020602080505020303" pitchFamily="18" charset="0"/>
            </a:endParaRPr>
          </a:p>
          <a:p>
            <a:pPr>
              <a:lnSpc>
                <a:spcPts val="3200"/>
              </a:lnSpc>
            </a:pPr>
            <a:endParaRPr lang="en-GB" sz="2500" b="1" dirty="0" smtClean="0">
              <a:solidFill>
                <a:schemeClr val="accent6">
                  <a:lumMod val="75000"/>
                </a:schemeClr>
              </a:solidFill>
              <a:latin typeface="Baskerville Old Face" panose="02020602080505020303" pitchFamily="18" charset="0"/>
            </a:endParaRPr>
          </a:p>
          <a:p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Baskerville Old Face" panose="02020602080505020303" pitchFamily="18" charset="0"/>
              </a:rPr>
              <a:t>                            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Baskerville Old Face" panose="02020602080505020303" pitchFamily="18" charset="0"/>
              </a:rPr>
              <a:t>                   </a:t>
            </a:r>
            <a:endParaRPr lang="en-GB" sz="2200" dirty="0">
              <a:solidFill>
                <a:schemeClr val="accent6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0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"/>
          <a:stretch/>
        </p:blipFill>
        <p:spPr>
          <a:xfrm>
            <a:off x="0" y="0"/>
            <a:ext cx="9162532" cy="6048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3728" y="6218148"/>
            <a:ext cx="49685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Baskerville Old Face" panose="02020602080505020303" pitchFamily="18" charset="0"/>
              </a:rPr>
              <a:t>GUY’S HOSPITAL, LONDON</a:t>
            </a:r>
            <a:endParaRPr lang="en-GB" sz="20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8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908720"/>
            <a:ext cx="4499992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GB" sz="2000" i="1" dirty="0" smtClean="0">
                <a:solidFill>
                  <a:srgbClr val="AA3F3C"/>
                </a:solidFill>
                <a:latin typeface="Baskerville Old Face" panose="02020602080505020303" pitchFamily="18" charset="0"/>
              </a:rPr>
              <a:t>“We  the  presidents  and  members  of </a:t>
            </a:r>
            <a:r>
              <a:rPr lang="en-GB" sz="2000" i="1" dirty="0">
                <a:solidFill>
                  <a:srgbClr val="AA3F3C"/>
                </a:solidFill>
                <a:latin typeface="Baskerville Old Face" panose="02020602080505020303" pitchFamily="18" charset="0"/>
              </a:rPr>
              <a:t>the </a:t>
            </a:r>
            <a:r>
              <a:rPr lang="en-GB" sz="2000" i="1" dirty="0" smtClean="0">
                <a:solidFill>
                  <a:srgbClr val="AA3F3C"/>
                </a:solidFill>
                <a:latin typeface="Baskerville Old Face" panose="02020602080505020303" pitchFamily="18" charset="0"/>
              </a:rPr>
              <a:t> </a:t>
            </a:r>
            <a:r>
              <a:rPr lang="en-GB" sz="2000" b="1" i="1" dirty="0" smtClean="0">
                <a:solidFill>
                  <a:srgbClr val="AA3F3C"/>
                </a:solidFill>
                <a:latin typeface="Baskerville Old Face" panose="02020602080505020303" pitchFamily="18" charset="0"/>
              </a:rPr>
              <a:t>Physical  Society  of  Guys</a:t>
            </a:r>
            <a:r>
              <a:rPr lang="en-GB" sz="2000" b="1" i="1" dirty="0">
                <a:solidFill>
                  <a:srgbClr val="AA3F3C"/>
                </a:solidFill>
                <a:latin typeface="Baskerville Old Face" panose="02020602080505020303" pitchFamily="18" charset="0"/>
              </a:rPr>
              <a:t>’ </a:t>
            </a:r>
            <a:r>
              <a:rPr lang="en-GB" sz="2000" b="1" i="1" dirty="0" smtClean="0">
                <a:solidFill>
                  <a:srgbClr val="AA3F3C"/>
                </a:solidFill>
                <a:latin typeface="Baskerville Old Face" panose="02020602080505020303" pitchFamily="18" charset="0"/>
              </a:rPr>
              <a:t> Hospital</a:t>
            </a:r>
            <a:r>
              <a:rPr lang="en-GB" sz="2000" i="1" dirty="0">
                <a:solidFill>
                  <a:srgbClr val="AA3F3C"/>
                </a:solidFill>
                <a:latin typeface="Baskerville Old Face" panose="02020602080505020303" pitchFamily="18" charset="0"/>
              </a:rPr>
              <a:t>, deeply </a:t>
            </a:r>
            <a:r>
              <a:rPr lang="en-GB" sz="2000" i="1" dirty="0" smtClean="0">
                <a:solidFill>
                  <a:srgbClr val="AA3F3C"/>
                </a:solidFill>
                <a:latin typeface="Baskerville Old Face" panose="02020602080505020303" pitchFamily="18" charset="0"/>
              </a:rPr>
              <a:t> impressed  by  the  importance  of </a:t>
            </a:r>
            <a:r>
              <a:rPr lang="en-GB" sz="2000" i="1" dirty="0">
                <a:solidFill>
                  <a:srgbClr val="AA3F3C"/>
                </a:solidFill>
                <a:latin typeface="Baskerville Old Face" panose="02020602080505020303" pitchFamily="18" charset="0"/>
              </a:rPr>
              <a:t>the </a:t>
            </a:r>
            <a:r>
              <a:rPr lang="en-GB" sz="2000" i="1" dirty="0" smtClean="0">
                <a:solidFill>
                  <a:srgbClr val="AA3F3C"/>
                </a:solidFill>
                <a:latin typeface="Baskerville Old Face" panose="02020602080505020303" pitchFamily="18" charset="0"/>
              </a:rPr>
              <a:t> Discovery  of  Vaccine  Inoculation</a:t>
            </a:r>
            <a:r>
              <a:rPr lang="en-GB" sz="2000" i="1" dirty="0">
                <a:solidFill>
                  <a:srgbClr val="AA3F3C"/>
                </a:solidFill>
                <a:latin typeface="Baskerville Old Face" panose="02020602080505020303" pitchFamily="18" charset="0"/>
              </a:rPr>
              <a:t>, </a:t>
            </a:r>
            <a:r>
              <a:rPr lang="en-GB" sz="2000" i="1" dirty="0" smtClean="0">
                <a:solidFill>
                  <a:srgbClr val="AA3F3C"/>
                </a:solidFill>
                <a:latin typeface="Baskerville Old Face" panose="02020602080505020303" pitchFamily="18" charset="0"/>
              </a:rPr>
              <a:t> are  anxious  to  express  our  </a:t>
            </a:r>
            <a:r>
              <a:rPr lang="en-GB" sz="2000" i="1" dirty="0">
                <a:solidFill>
                  <a:srgbClr val="AA3F3C"/>
                </a:solidFill>
                <a:latin typeface="Baskerville Old Face" panose="02020602080505020303" pitchFamily="18" charset="0"/>
              </a:rPr>
              <a:t>opinion </a:t>
            </a:r>
            <a:r>
              <a:rPr lang="en-GB" sz="2000" i="1" dirty="0" smtClean="0">
                <a:solidFill>
                  <a:srgbClr val="AA3F3C"/>
                </a:solidFill>
                <a:latin typeface="Baskerville Old Face" panose="02020602080505020303" pitchFamily="18" charset="0"/>
              </a:rPr>
              <a:t> of </a:t>
            </a:r>
            <a:r>
              <a:rPr lang="en-GB" sz="2000" i="1" dirty="0">
                <a:solidFill>
                  <a:srgbClr val="AA3F3C"/>
                </a:solidFill>
                <a:latin typeface="Baskerville Old Face" panose="02020602080505020303" pitchFamily="18" charset="0"/>
              </a:rPr>
              <a:t>its </a:t>
            </a:r>
            <a:r>
              <a:rPr lang="en-GB" sz="2000" i="1" dirty="0" smtClean="0">
                <a:solidFill>
                  <a:srgbClr val="AA3F3C"/>
                </a:solidFill>
                <a:latin typeface="Baskerville Old Face" panose="02020602080505020303" pitchFamily="18" charset="0"/>
              </a:rPr>
              <a:t> efficacy  and  our  </a:t>
            </a:r>
            <a:r>
              <a:rPr lang="en-GB" sz="2000" i="1" dirty="0">
                <a:solidFill>
                  <a:srgbClr val="AA3F3C"/>
                </a:solidFill>
                <a:latin typeface="Baskerville Old Face" panose="02020602080505020303" pitchFamily="18" charset="0"/>
              </a:rPr>
              <a:t>profound </a:t>
            </a:r>
            <a:r>
              <a:rPr lang="en-GB" sz="2000" i="1" dirty="0" smtClean="0">
                <a:solidFill>
                  <a:srgbClr val="AA3F3C"/>
                </a:solidFill>
                <a:latin typeface="Baskerville Old Face" panose="02020602080505020303" pitchFamily="18" charset="0"/>
              </a:rPr>
              <a:t> veneration  for  its  Author</a:t>
            </a:r>
            <a:r>
              <a:rPr lang="en-GB" sz="2000" i="1" dirty="0">
                <a:solidFill>
                  <a:srgbClr val="AA3F3C"/>
                </a:solidFill>
                <a:latin typeface="Baskerville Old Face" panose="02020602080505020303" pitchFamily="18" charset="0"/>
              </a:rPr>
              <a:t>, </a:t>
            </a:r>
            <a:r>
              <a:rPr lang="en-GB" sz="2000" i="1" dirty="0" smtClean="0">
                <a:solidFill>
                  <a:srgbClr val="AA3F3C"/>
                </a:solidFill>
                <a:latin typeface="Baskerville Old Face" panose="02020602080505020303" pitchFamily="18" charset="0"/>
              </a:rPr>
              <a:t/>
            </a:r>
            <a:br>
              <a:rPr lang="en-GB" sz="2000" i="1" dirty="0" smtClean="0">
                <a:solidFill>
                  <a:srgbClr val="AA3F3C"/>
                </a:solidFill>
                <a:latin typeface="Baskerville Old Face" panose="02020602080505020303" pitchFamily="18" charset="0"/>
              </a:rPr>
            </a:br>
            <a:r>
              <a:rPr lang="en-GB" sz="2000" i="1" dirty="0" smtClean="0">
                <a:solidFill>
                  <a:srgbClr val="AA3F3C"/>
                </a:solidFill>
                <a:latin typeface="Baskerville Old Face" panose="02020602080505020303" pitchFamily="18" charset="0"/>
              </a:rPr>
              <a:t>Edward  Jenner  M.D.F.R.S.”</a:t>
            </a:r>
            <a:endParaRPr lang="en-GB" sz="2000" dirty="0">
              <a:solidFill>
                <a:srgbClr val="AA3F3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215063"/>
            <a:ext cx="1800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SOURCE  </a:t>
            </a:r>
            <a:r>
              <a:rPr lang="en-GB" sz="2800" b="1" dirty="0" smtClean="0"/>
              <a:t>G</a:t>
            </a:r>
            <a:endParaRPr lang="en-GB" sz="20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056519"/>
              </p:ext>
            </p:extLst>
          </p:nvPr>
        </p:nvGraphicFramePr>
        <p:xfrm>
          <a:off x="4932040" y="4221088"/>
          <a:ext cx="4680520" cy="2550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4332"/>
                <a:gridCol w="3216188"/>
              </a:tblGrid>
              <a:tr h="320040">
                <a:tc>
                  <a:txBody>
                    <a:bodyPr/>
                    <a:lstStyle/>
                    <a:p>
                      <a:pPr algn="r"/>
                      <a:r>
                        <a:rPr lang="en-GB" sz="1600" b="1" i="0" dirty="0" smtClean="0">
                          <a:latin typeface="Baskerville Old Face" panose="02020602080505020303" pitchFamily="18" charset="0"/>
                        </a:rPr>
                        <a:t>physical</a:t>
                      </a:r>
                      <a:endParaRPr lang="en-GB" sz="1600" i="0" dirty="0" smtClean="0">
                        <a:latin typeface="Baskerville Old Face" panose="02020602080505020303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 smtClean="0">
                          <a:latin typeface="Baskerville Old Face" panose="02020602080505020303" pitchFamily="18" charset="0"/>
                        </a:rPr>
                        <a:t>=   old word for medical</a:t>
                      </a:r>
                      <a:endParaRPr lang="en-GB" sz="1600" i="0" dirty="0">
                        <a:latin typeface="Baskerville Old Face" panose="02020602080505020303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6504">
                <a:tc>
                  <a:txBody>
                    <a:bodyPr/>
                    <a:lstStyle/>
                    <a:p>
                      <a:pPr algn="r"/>
                      <a:r>
                        <a:rPr lang="en-GB" sz="1600" b="1" i="0" dirty="0" smtClean="0">
                          <a:latin typeface="Baskerville Old Face" panose="02020602080505020303" pitchFamily="18" charset="0"/>
                        </a:rPr>
                        <a:t>efficacy</a:t>
                      </a:r>
                      <a:endParaRPr lang="en-GB" sz="1600" i="0" dirty="0">
                        <a:latin typeface="Baskerville Old Face" panose="02020602080505020303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 smtClean="0">
                          <a:latin typeface="Baskerville Old Face" panose="02020602080505020303" pitchFamily="18" charset="0"/>
                        </a:rPr>
                        <a:t>=   effectiveness, success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dirty="0" smtClean="0">
                          <a:latin typeface="Baskerville Old Face" panose="02020602080505020303" pitchFamily="18" charset="0"/>
                        </a:rPr>
                        <a:t>veneration</a:t>
                      </a:r>
                      <a:r>
                        <a:rPr lang="en-GB" sz="1600" i="0" dirty="0" smtClean="0">
                          <a:latin typeface="Baskerville Old Face" panose="02020602080505020303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 smtClean="0">
                          <a:latin typeface="Baskerville Old Face" panose="02020602080505020303" pitchFamily="18" charset="0"/>
                        </a:rPr>
                        <a:t>=   admiration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dirty="0" smtClean="0">
                          <a:latin typeface="Baskerville Old Face" panose="02020602080505020303" pitchFamily="18" charset="0"/>
                        </a:rPr>
                        <a:t>M.D</a:t>
                      </a:r>
                      <a:r>
                        <a:rPr lang="en-GB" sz="1600" i="0" dirty="0" smtClean="0">
                          <a:latin typeface="Baskerville Old Face" panose="02020602080505020303" pitchFamily="18" charset="0"/>
                        </a:rPr>
                        <a:t>. </a:t>
                      </a:r>
                      <a:endParaRPr lang="en-GB" sz="1600" i="0" dirty="0">
                        <a:latin typeface="Baskerville Old Face" panose="02020602080505020303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 smtClean="0">
                          <a:latin typeface="Baskerville Old Face" panose="02020602080505020303" pitchFamily="18" charset="0"/>
                        </a:rPr>
                        <a:t>=   Medical Doctor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05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dirty="0" smtClean="0">
                          <a:latin typeface="Baskerville Old Face" panose="02020602080505020303" pitchFamily="18" charset="0"/>
                        </a:rPr>
                        <a:t>F.R.S.</a:t>
                      </a:r>
                      <a:r>
                        <a:rPr lang="en-GB" sz="1600" i="0" dirty="0" smtClean="0">
                          <a:latin typeface="Baskerville Old Face" panose="02020602080505020303" pitchFamily="18" charset="0"/>
                        </a:rPr>
                        <a:t> </a:t>
                      </a:r>
                    </a:p>
                    <a:p>
                      <a:pPr algn="r"/>
                      <a:endParaRPr lang="en-GB" sz="1600" i="0" dirty="0">
                        <a:latin typeface="Baskerville Old Face" panose="02020602080505020303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 smtClean="0">
                          <a:latin typeface="Baskerville Old Face" panose="02020602080505020303" pitchFamily="18" charset="0"/>
                        </a:rPr>
                        <a:t>=   Friend of the Royal Society,    </a:t>
                      </a:r>
                      <a:br>
                        <a:rPr lang="en-GB" sz="1600" i="0" dirty="0" smtClean="0">
                          <a:latin typeface="Baskerville Old Face" panose="02020602080505020303" pitchFamily="18" charset="0"/>
                        </a:rPr>
                      </a:br>
                      <a:r>
                        <a:rPr lang="en-GB" sz="1600" i="0" dirty="0" smtClean="0">
                          <a:latin typeface="Baskerville Old Face" panose="02020602080505020303" pitchFamily="18" charset="0"/>
                        </a:rPr>
                        <a:t>      one of the most prestigious </a:t>
                      </a:r>
                      <a:br>
                        <a:rPr lang="en-GB" sz="1600" i="0" dirty="0" smtClean="0">
                          <a:latin typeface="Baskerville Old Face" panose="02020602080505020303" pitchFamily="18" charset="0"/>
                        </a:rPr>
                      </a:br>
                      <a:r>
                        <a:rPr lang="en-GB" sz="1600" i="0" dirty="0" smtClean="0">
                          <a:latin typeface="Baskerville Old Face" panose="02020602080505020303" pitchFamily="18" charset="0"/>
                        </a:rPr>
                        <a:t>      scientific societies in the </a:t>
                      </a:r>
                      <a:br>
                        <a:rPr lang="en-GB" sz="1600" i="0" dirty="0" smtClean="0">
                          <a:latin typeface="Baskerville Old Face" panose="02020602080505020303" pitchFamily="18" charset="0"/>
                        </a:rPr>
                      </a:br>
                      <a:r>
                        <a:rPr lang="en-GB" sz="1600" i="0" dirty="0" smtClean="0">
                          <a:latin typeface="Baskerville Old Face" panose="02020602080505020303" pitchFamily="18" charset="0"/>
                        </a:rPr>
                        <a:t>      world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" t="3129" r="3771" b="6983"/>
          <a:stretch/>
        </p:blipFill>
        <p:spPr>
          <a:xfrm>
            <a:off x="179512" y="476673"/>
            <a:ext cx="4295275" cy="60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2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50527" r="21244" b="10602"/>
          <a:stretch/>
        </p:blipFill>
        <p:spPr>
          <a:xfrm>
            <a:off x="0" y="1"/>
            <a:ext cx="9144000" cy="5819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351" y="6023029"/>
            <a:ext cx="685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Baskerville Old Face" panose="02020602080505020303" pitchFamily="18" charset="0"/>
              </a:rPr>
              <a:t>The  testimonial  was  signed  by  112  doctors.</a:t>
            </a:r>
            <a:endParaRPr lang="en-GB" sz="28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d is Karl Anton Hickel’s painting of William Pitt the Younger addressing the House of Commons on the outbreak of war with France in 17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88" y="0"/>
            <a:ext cx="9162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0"/>
            <a:ext cx="4968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GREAT VACCINE DEBATE</a:t>
            </a:r>
            <a:endParaRPr lang="en-GB" sz="6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448" y="5730664"/>
            <a:ext cx="784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101172" y="299125"/>
            <a:ext cx="1800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SOURCE  </a:t>
            </a:r>
            <a:r>
              <a:rPr lang="en-GB" sz="2800" b="1" dirty="0" smtClean="0"/>
              <a:t>H</a:t>
            </a:r>
            <a:endParaRPr lang="en-GB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97" y="560737"/>
            <a:ext cx="5269739" cy="6324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76470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908720"/>
            <a:ext cx="46085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600" b="1" dirty="0" smtClean="0">
                <a:solidFill>
                  <a:srgbClr val="BC4542"/>
                </a:solidFill>
                <a:latin typeface="Baskerville Old Face" panose="02020602080505020303" pitchFamily="18" charset="0"/>
                <a:ea typeface="MS Mincho"/>
                <a:cs typeface="Andalus" panose="02020603050405020304" pitchFamily="18" charset="-78"/>
              </a:rPr>
              <a:t>“Future  nations  will  know  by  history  only  that  the  loathsome  smallpox  has  existed  and  by  you  has  been extirpated.” </a:t>
            </a:r>
            <a:br>
              <a:rPr lang="en-GB" sz="2600" b="1" dirty="0" smtClean="0">
                <a:solidFill>
                  <a:srgbClr val="BC4542"/>
                </a:solidFill>
                <a:latin typeface="Baskerville Old Face" panose="02020602080505020303" pitchFamily="18" charset="0"/>
                <a:ea typeface="MS Mincho"/>
                <a:cs typeface="Andalus" panose="02020603050405020304" pitchFamily="18" charset="-78"/>
              </a:rPr>
            </a:br>
            <a:endParaRPr lang="en-GB" sz="2600" b="1" dirty="0" smtClean="0">
              <a:solidFill>
                <a:srgbClr val="BC4542"/>
              </a:solidFill>
              <a:latin typeface="Baskerville Old Face" panose="02020602080505020303" pitchFamily="18" charset="0"/>
              <a:ea typeface="MS Mincho"/>
              <a:cs typeface="Andalus" panose="02020603050405020304" pitchFamily="18" charset="-78"/>
            </a:endParaRPr>
          </a:p>
          <a:p>
            <a:pPr>
              <a:spcAft>
                <a:spcPts val="0"/>
              </a:spcAft>
            </a:pPr>
            <a:r>
              <a:rPr lang="en-GB" sz="2600" b="1" dirty="0" smtClean="0">
                <a:solidFill>
                  <a:srgbClr val="BC4542"/>
                </a:solidFill>
                <a:latin typeface="Baskerville Old Face" panose="02020602080505020303" pitchFamily="18" charset="0"/>
                <a:ea typeface="MS Mincho"/>
                <a:cs typeface="Andalus" panose="02020603050405020304" pitchFamily="18" charset="-78"/>
              </a:rPr>
              <a:t>    </a:t>
            </a:r>
            <a:r>
              <a:rPr lang="en-GB" sz="2200" dirty="0" smtClean="0">
                <a:solidFill>
                  <a:srgbClr val="BC4542"/>
                </a:solidFill>
                <a:latin typeface="Baskerville Old Face" panose="02020602080505020303" pitchFamily="18" charset="0"/>
                <a:ea typeface="MS Mincho"/>
                <a:cs typeface="Andalus" panose="02020603050405020304" pitchFamily="18" charset="-78"/>
              </a:rPr>
              <a:t>Thomas Jefferson,</a:t>
            </a:r>
            <a:br>
              <a:rPr lang="en-GB" sz="2200" dirty="0" smtClean="0">
                <a:solidFill>
                  <a:srgbClr val="BC4542"/>
                </a:solidFill>
                <a:latin typeface="Baskerville Old Face" panose="02020602080505020303" pitchFamily="18" charset="0"/>
                <a:ea typeface="MS Mincho"/>
                <a:cs typeface="Andalus" panose="02020603050405020304" pitchFamily="18" charset="-78"/>
              </a:rPr>
            </a:br>
            <a:r>
              <a:rPr lang="en-GB" sz="2200" dirty="0" smtClean="0">
                <a:solidFill>
                  <a:srgbClr val="BC4542"/>
                </a:solidFill>
                <a:latin typeface="Baskerville Old Face" panose="02020602080505020303" pitchFamily="18" charset="0"/>
                <a:ea typeface="MS Mincho"/>
                <a:cs typeface="Andalus" panose="02020603050405020304" pitchFamily="18" charset="-78"/>
              </a:rPr>
              <a:t>       President of the United States</a:t>
            </a:r>
            <a:endParaRPr lang="en-GB" sz="2200" dirty="0">
              <a:solidFill>
                <a:srgbClr val="BC4542"/>
              </a:solidFill>
              <a:latin typeface="Baskerville Old Face" panose="02020602080505020303" pitchFamily="18" charset="0"/>
              <a:ea typeface="MS Mincho"/>
              <a:cs typeface="Andalus" panose="02020603050405020304" pitchFamily="18" charset="-78"/>
            </a:endParaRPr>
          </a:p>
          <a:p>
            <a:pPr>
              <a:spcAft>
                <a:spcPts val="0"/>
              </a:spcAft>
            </a:pPr>
            <a:endParaRPr lang="en-GB" sz="1400" dirty="0">
              <a:solidFill>
                <a:srgbClr val="BC4542"/>
              </a:solidFill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C4542"/>
                </a:solidFill>
                <a:ea typeface="MS Mincho"/>
                <a:cs typeface="Times New Roman"/>
              </a:rPr>
              <a:t> </a:t>
            </a:r>
            <a:r>
              <a:rPr lang="en-GB" sz="1600" dirty="0" smtClean="0">
                <a:solidFill>
                  <a:srgbClr val="BC4542"/>
                </a:solidFill>
                <a:ea typeface="MS Mincho"/>
                <a:cs typeface="Times New Roman"/>
              </a:rPr>
              <a:t>  </a:t>
            </a:r>
            <a:endParaRPr lang="en-GB" sz="1600" dirty="0">
              <a:solidFill>
                <a:srgbClr val="BC4542"/>
              </a:solidFill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endParaRPr lang="en-GB" sz="1600" b="1" dirty="0" smtClean="0">
              <a:solidFill>
                <a:schemeClr val="accent6">
                  <a:lumMod val="75000"/>
                </a:schemeClr>
              </a:solidFill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endParaRPr lang="en-GB" sz="1600" b="1" dirty="0" smtClean="0">
              <a:solidFill>
                <a:schemeClr val="accent6">
                  <a:lumMod val="75000"/>
                </a:schemeClr>
              </a:solidFill>
              <a:ea typeface="MS Minch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852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" y="788829"/>
            <a:ext cx="10332639" cy="6096555"/>
            <a:chOff x="-9938" y="378438"/>
            <a:chExt cx="10332639" cy="60965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38" y="378438"/>
              <a:ext cx="9153938" cy="609655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0525784">
              <a:off x="4160657" y="4779167"/>
              <a:ext cx="4248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ight"/>
                <a:lightRig rig="threePt" dir="t"/>
              </a:scene3d>
            </a:bodyPr>
            <a:lstStyle/>
            <a:p>
              <a:r>
                <a:rPr lang="en-GB" sz="2000" dirty="0" smtClean="0">
                  <a:solidFill>
                    <a:srgbClr val="913533"/>
                  </a:solidFill>
                  <a:latin typeface="Baskerville Old Face" panose="02020602080505020303" pitchFamily="18" charset="0"/>
                </a:rPr>
                <a:t> B</a:t>
              </a:r>
              <a:r>
                <a:rPr lang="en-GB" sz="2000" dirty="0" smtClean="0">
                  <a:solidFill>
                    <a:srgbClr val="662624"/>
                  </a:solidFill>
                  <a:latin typeface="Baskerville Old Face" panose="02020602080505020303" pitchFamily="18" charset="0"/>
                </a:rPr>
                <a:t>.F</a:t>
              </a:r>
              <a:r>
                <a:rPr lang="en-GB" sz="2000" dirty="0" smtClean="0">
                  <a:solidFill>
                    <a:srgbClr val="913533"/>
                  </a:solidFill>
                  <a:latin typeface="Baskerville Old Face" panose="02020602080505020303" pitchFamily="18" charset="0"/>
                </a:rPr>
                <a:t>.</a:t>
              </a:r>
              <a:endParaRPr lang="en-GB" sz="2000" dirty="0">
                <a:solidFill>
                  <a:srgbClr val="913533"/>
                </a:solidFill>
                <a:latin typeface="Baskerville Old Face" panose="02020602080505020303" pitchFamily="18" charset="0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340728"/>
              <a:ext cx="3528392" cy="4248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99905">
              <a:off x="5202823" y="2148518"/>
              <a:ext cx="2085144" cy="3373200"/>
            </a:xfrm>
            <a:prstGeom prst="rect">
              <a:avLst/>
            </a:prstGeom>
            <a:noFill/>
            <a:ln>
              <a:noFill/>
            </a:ln>
            <a:effectLst>
              <a:reflection endPos="0" dist="508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503023" y="1410275"/>
              <a:ext cx="29023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21594000" rev="21540000"/>
                </a:camera>
                <a:lightRig rig="threePt" dir="t"/>
              </a:scene3d>
            </a:bodyPr>
            <a:lstStyle/>
            <a:p>
              <a:r>
                <a:rPr lang="en-GB" sz="3200" dirty="0" smtClean="0">
                  <a:solidFill>
                    <a:schemeClr val="accent2">
                      <a:lumMod val="75000"/>
                    </a:schemeClr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Baskerville Old Face" panose="02020602080505020303" pitchFamily="18" charset="0"/>
                </a:rPr>
                <a:t>DR  JEN</a:t>
              </a:r>
              <a:r>
                <a:rPr lang="en-GB" sz="3100" dirty="0" smtClean="0">
                  <a:solidFill>
                    <a:schemeClr val="accent2">
                      <a:lumMod val="75000"/>
                    </a:schemeClr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Baskerville Old Face" panose="02020602080505020303" pitchFamily="18" charset="0"/>
                </a:rPr>
                <a:t>NER</a:t>
              </a:r>
              <a:endParaRPr lang="en-GB" sz="3000" dirty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Baskerville Old Face" panose="02020602080505020303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54150" y="4890816"/>
              <a:ext cx="49685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1200000" lon="20400000" rev="21540000"/>
                </a:camera>
                <a:lightRig rig="threePt" dir="t"/>
              </a:scene3d>
            </a:bodyPr>
            <a:lstStyle/>
            <a:p>
              <a:r>
                <a:rPr lang="en-GB" sz="2800" dirty="0" smtClean="0">
                  <a:solidFill>
                    <a:schemeClr val="accent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by B.F.G. </a:t>
              </a:r>
              <a:r>
                <a:rPr lang="en-GB" sz="2750" dirty="0" smtClean="0">
                  <a:solidFill>
                    <a:schemeClr val="accent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T</a:t>
              </a:r>
              <a:r>
                <a:rPr lang="en-GB" sz="2700" dirty="0" smtClean="0">
                  <a:solidFill>
                    <a:schemeClr val="accent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aylo</a:t>
              </a:r>
              <a:r>
                <a:rPr lang="en-GB" sz="2800" dirty="0" smtClean="0">
                  <a:solidFill>
                    <a:schemeClr val="accent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r</a:t>
              </a:r>
              <a:endParaRPr lang="en-GB" sz="2800" dirty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4636188">
              <a:off x="2475542" y="3363828"/>
              <a:ext cx="42484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ight"/>
                <a:lightRig rig="threePt" dir="t"/>
              </a:scene3d>
            </a:bodyPr>
            <a:lstStyle/>
            <a:p>
              <a:r>
                <a:rPr lang="en-GB" sz="2000" dirty="0" smtClean="0">
                  <a:solidFill>
                    <a:schemeClr val="accent2"/>
                  </a:solidFill>
                  <a:latin typeface="Baskerville Old Face" panose="02020602080505020303" pitchFamily="18" charset="0"/>
                </a:rPr>
                <a:t> B.F.G. Taylor             </a:t>
              </a:r>
              <a:r>
                <a:rPr lang="en-GB" sz="2200" dirty="0" smtClean="0">
                  <a:solidFill>
                    <a:schemeClr val="accent2"/>
                  </a:solidFill>
                  <a:latin typeface="Baskerville Old Face" panose="02020602080505020303" pitchFamily="18" charset="0"/>
                </a:rPr>
                <a:t>Dr Jenner  </a:t>
              </a:r>
              <a:endParaRPr lang="en-GB" sz="2200" dirty="0">
                <a:solidFill>
                  <a:schemeClr val="accent2"/>
                </a:solidFill>
                <a:latin typeface="Baskerville Old Face" panose="02020602080505020303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1295223">
              <a:off x="2884990" y="4641796"/>
              <a:ext cx="4248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ight"/>
                <a:lightRig rig="threePt" dir="t"/>
              </a:scene3d>
            </a:bodyPr>
            <a:lstStyle/>
            <a:p>
              <a:r>
                <a:rPr lang="en-GB" sz="2000" dirty="0" smtClean="0">
                  <a:solidFill>
                    <a:srgbClr val="BC4542"/>
                  </a:solidFill>
                  <a:latin typeface="Baskerville Old Face" panose="02020602080505020303" pitchFamily="18" charset="0"/>
                </a:rPr>
                <a:t> B.F.G. Taylor </a:t>
              </a:r>
              <a:endParaRPr lang="en-GB" sz="2000" dirty="0">
                <a:solidFill>
                  <a:srgbClr val="BC4542"/>
                </a:solidFill>
                <a:latin typeface="Baskerville Old Face" panose="02020602080505020303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21288826">
              <a:off x="3945913" y="3983819"/>
              <a:ext cx="4248472" cy="400110"/>
            </a:xfrm>
            <a:prstGeom prst="rect">
              <a:avLst/>
            </a:prstGeom>
            <a:noFill/>
            <a:scene3d>
              <a:camera prst="orthographicFront">
                <a:rot lat="0" lon="0" rev="21540000"/>
              </a:camera>
              <a:lightRig rig="threePt" dir="t"/>
            </a:scene3d>
          </p:spPr>
          <p:txBody>
            <a:bodyPr wrap="square" rtlCol="0">
              <a:spAutoFit/>
              <a:scene3d>
                <a:camera prst="perspectiveRight"/>
                <a:lightRig rig="threePt" dir="t"/>
              </a:scene3d>
            </a:bodyPr>
            <a:lstStyle/>
            <a:p>
              <a:r>
                <a:rPr lang="en-GB" sz="2000" dirty="0" smtClean="0">
                  <a:solidFill>
                    <a:srgbClr val="BC4542"/>
                  </a:solidFill>
                  <a:latin typeface="Baskerville Old Face" panose="02020602080505020303" pitchFamily="18" charset="0"/>
                </a:rPr>
                <a:t> B.F</a:t>
              </a:r>
              <a:r>
                <a:rPr lang="en-GB" sz="2000" dirty="0" smtClean="0">
                  <a:solidFill>
                    <a:srgbClr val="913533"/>
                  </a:solidFill>
                  <a:latin typeface="Baskerville Old Face" panose="02020602080505020303" pitchFamily="18" charset="0"/>
                </a:rPr>
                <a:t>.</a:t>
              </a:r>
              <a:endParaRPr lang="en-GB" sz="2000" dirty="0">
                <a:solidFill>
                  <a:srgbClr val="913533"/>
                </a:solidFill>
                <a:latin typeface="Baskerville Old Face" panose="02020602080505020303" pitchFamily="18" charset="0"/>
              </a:endParaRPr>
            </a:p>
          </p:txBody>
        </p: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85592">
              <a:off x="3009501" y="3202946"/>
              <a:ext cx="1021846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631">
              <a:off x="2620154" y="4521125"/>
              <a:ext cx="510923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18776" flipV="1">
              <a:off x="4078865" y="3028531"/>
              <a:ext cx="138532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1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79188" flipH="1">
              <a:off x="3982330" y="3195308"/>
              <a:ext cx="94559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18776" flipV="1">
              <a:off x="3793135" y="3089378"/>
              <a:ext cx="138533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4971" y="0"/>
            <a:ext cx="9144000" cy="951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0" y="67271"/>
            <a:ext cx="9144000" cy="831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GB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Chapter  5:     </a:t>
            </a:r>
            <a:r>
              <a:rPr lang="en-GB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Did  people  support  Dr  Jenner  and  vaccination </a:t>
            </a:r>
            <a:br>
              <a:rPr lang="en-GB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in  the  early  1800s?</a:t>
            </a:r>
            <a:endParaRPr lang="en-GB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99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r="4922"/>
          <a:stretch/>
        </p:blipFill>
        <p:spPr>
          <a:xfrm>
            <a:off x="-5191" y="2"/>
            <a:ext cx="9159984" cy="687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9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3000" r="-4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782122"/>
            <a:ext cx="446449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600" b="1" dirty="0">
                <a:solidFill>
                  <a:srgbClr val="BC4542"/>
                </a:solidFill>
                <a:latin typeface="Baskerville Old Face" panose="02020602080505020303" pitchFamily="18" charset="0"/>
                <a:ea typeface="MS Mincho"/>
                <a:cs typeface="Andalus" panose="02020603050405020304" pitchFamily="18" charset="-78"/>
              </a:rPr>
              <a:t>“Can </a:t>
            </a:r>
            <a:r>
              <a:rPr lang="en-GB" sz="2600" b="1" dirty="0" smtClean="0">
                <a:solidFill>
                  <a:srgbClr val="BC4542"/>
                </a:solidFill>
                <a:latin typeface="Baskerville Old Face" panose="02020602080505020303" pitchFamily="18" charset="0"/>
                <a:ea typeface="MS Mincho"/>
                <a:cs typeface="Andalus" panose="02020603050405020304" pitchFamily="18" charset="-78"/>
              </a:rPr>
              <a:t> any  person say  what  may  be  the  consequence  of introducing  a  </a:t>
            </a:r>
            <a:r>
              <a:rPr lang="en-GB" sz="2600" b="1" i="1" dirty="0" smtClean="0">
                <a:solidFill>
                  <a:srgbClr val="BC4542"/>
                </a:solidFill>
                <a:latin typeface="Baskerville Old Face" panose="02020602080505020303" pitchFamily="18" charset="0"/>
                <a:ea typeface="MS Mincho"/>
                <a:cs typeface="Andalus" panose="02020603050405020304" pitchFamily="18" charset="-78"/>
              </a:rPr>
              <a:t>bestial   </a:t>
            </a:r>
            <a:r>
              <a:rPr lang="en-GB" sz="2600" b="1" dirty="0" smtClean="0">
                <a:solidFill>
                  <a:srgbClr val="BC4542"/>
                </a:solidFill>
                <a:latin typeface="Baskerville Old Face" panose="02020602080505020303" pitchFamily="18" charset="0"/>
                <a:ea typeface="MS Mincho"/>
                <a:cs typeface="Andalus" panose="02020603050405020304" pitchFamily="18" charset="-78"/>
              </a:rPr>
              <a:t>humour </a:t>
            </a:r>
            <a:r>
              <a:rPr lang="en-GB" sz="2600" b="1" dirty="0">
                <a:solidFill>
                  <a:srgbClr val="BC4542"/>
                </a:solidFill>
                <a:latin typeface="Baskerville Old Face" panose="02020602080505020303" pitchFamily="18" charset="0"/>
                <a:ea typeface="MS Mincho"/>
                <a:cs typeface="Andalus" panose="02020603050405020304" pitchFamily="18" charset="-78"/>
              </a:rPr>
              <a:t>into </a:t>
            </a:r>
            <a:r>
              <a:rPr lang="en-GB" sz="2600" b="1" dirty="0" smtClean="0">
                <a:solidFill>
                  <a:srgbClr val="BC4542"/>
                </a:solidFill>
                <a:latin typeface="Baskerville Old Face" panose="02020602080505020303" pitchFamily="18" charset="0"/>
                <a:ea typeface="MS Mincho"/>
                <a:cs typeface="Andalus" panose="02020603050405020304" pitchFamily="18" charset="-78"/>
              </a:rPr>
              <a:t> the  human  frame</a:t>
            </a:r>
            <a:r>
              <a:rPr lang="en-GB" sz="2600" b="1" dirty="0">
                <a:solidFill>
                  <a:srgbClr val="BC4542"/>
                </a:solidFill>
                <a:latin typeface="Baskerville Old Face" panose="02020602080505020303" pitchFamily="18" charset="0"/>
                <a:ea typeface="MS Mincho"/>
                <a:cs typeface="Andalus" panose="02020603050405020304" pitchFamily="18" charset="-78"/>
              </a:rPr>
              <a:t>?” </a:t>
            </a:r>
          </a:p>
          <a:p>
            <a:pPr>
              <a:spcAft>
                <a:spcPts val="0"/>
              </a:spcAft>
            </a:pPr>
            <a:endParaRPr lang="en-GB" sz="1400" dirty="0">
              <a:solidFill>
                <a:srgbClr val="BC4542"/>
              </a:solidFill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C4542"/>
                </a:solidFill>
                <a:ea typeface="MS Mincho"/>
                <a:cs typeface="Times New Roman"/>
              </a:rPr>
              <a:t> </a:t>
            </a:r>
            <a:r>
              <a:rPr lang="en-GB" sz="1600" dirty="0" smtClean="0">
                <a:solidFill>
                  <a:srgbClr val="BC4542"/>
                </a:solidFill>
                <a:ea typeface="MS Mincho"/>
                <a:cs typeface="Times New Roman"/>
              </a:rPr>
              <a:t>  </a:t>
            </a:r>
            <a:endParaRPr lang="en-GB" sz="1600" dirty="0">
              <a:solidFill>
                <a:srgbClr val="BC4542"/>
              </a:solidFill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endParaRPr lang="en-GB" sz="1600" b="1" dirty="0" smtClean="0">
              <a:solidFill>
                <a:schemeClr val="accent6">
                  <a:lumMod val="75000"/>
                </a:schemeClr>
              </a:solidFill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endParaRPr lang="en-GB" sz="1600" b="1" dirty="0" smtClean="0">
              <a:solidFill>
                <a:schemeClr val="accent6">
                  <a:lumMod val="75000"/>
                </a:schemeClr>
              </a:solidFill>
              <a:ea typeface="MS Mincho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3653" y="215769"/>
            <a:ext cx="1800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SOURCE  </a:t>
            </a:r>
            <a:r>
              <a:rPr lang="en-GB" sz="2800" b="1" dirty="0"/>
              <a:t>A</a:t>
            </a:r>
            <a:endParaRPr lang="en-GB" sz="20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971" y="1897037"/>
            <a:ext cx="5482549" cy="498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9194" y="2726338"/>
            <a:ext cx="28568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latin typeface="Baskerville Old Face" panose="02020602080505020303" pitchFamily="18" charset="0"/>
              </a:rPr>
              <a:t>   </a:t>
            </a:r>
            <a:r>
              <a:rPr lang="en-GB" sz="2200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Dr </a:t>
            </a:r>
            <a:r>
              <a:rPr lang="en-GB" sz="2200" dirty="0">
                <a:solidFill>
                  <a:srgbClr val="BC4542"/>
                </a:solidFill>
                <a:latin typeface="Baskerville Old Face" panose="02020602080505020303" pitchFamily="18" charset="0"/>
              </a:rPr>
              <a:t>Benjamin </a:t>
            </a:r>
            <a:r>
              <a:rPr lang="en-GB" sz="2200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Moseley</a:t>
            </a:r>
            <a:endParaRPr lang="en-GB" sz="2200" dirty="0">
              <a:solidFill>
                <a:srgbClr val="BC4542"/>
              </a:solidFill>
              <a:latin typeface="Baskerville Old Face" panose="02020602080505020303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582058"/>
              </p:ext>
            </p:extLst>
          </p:nvPr>
        </p:nvGraphicFramePr>
        <p:xfrm>
          <a:off x="-60541" y="4149200"/>
          <a:ext cx="6048672" cy="108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0234"/>
                <a:gridCol w="3948438"/>
              </a:tblGrid>
              <a:tr h="546096">
                <a:tc>
                  <a:txBody>
                    <a:bodyPr/>
                    <a:lstStyle/>
                    <a:p>
                      <a:pPr algn="r"/>
                      <a:r>
                        <a:rPr lang="en-GB" sz="2100" b="1" i="0" baseline="0" dirty="0" smtClean="0">
                          <a:latin typeface="Baskerville Old Face" panose="02020602080505020303" pitchFamily="18" charset="0"/>
                        </a:rPr>
                        <a:t>a </a:t>
                      </a:r>
                      <a:r>
                        <a:rPr lang="en-GB" sz="2100" b="1" i="0" dirty="0" smtClean="0">
                          <a:latin typeface="Baskerville Old Face" panose="02020602080505020303" pitchFamily="18" charset="0"/>
                        </a:rPr>
                        <a:t>bestial humour </a:t>
                      </a:r>
                      <a:endParaRPr lang="en-GB" sz="2100" i="0" dirty="0" smtClean="0">
                        <a:latin typeface="Baskerville Old Face" panose="02020602080505020303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b="1" dirty="0" smtClean="0">
                          <a:latin typeface="Baskerville Old Face" panose="02020602080505020303" pitchFamily="18" charset="0"/>
                          <a:ea typeface="MS Mincho"/>
                          <a:cs typeface="Times New Roman"/>
                        </a:rPr>
                        <a:t>=  </a:t>
                      </a:r>
                      <a:r>
                        <a:rPr lang="en-GB" sz="2100" b="0" dirty="0" smtClean="0">
                          <a:latin typeface="Baskerville Old Face" panose="02020602080505020303" pitchFamily="18" charset="0"/>
                          <a:ea typeface="MS Mincho"/>
                          <a:cs typeface="Times New Roman"/>
                        </a:rPr>
                        <a:t>an</a:t>
                      </a:r>
                      <a:r>
                        <a:rPr lang="en-GB" sz="2100" b="0" baseline="0" dirty="0" smtClean="0">
                          <a:latin typeface="Baskerville Old Face" panose="02020602080505020303" pitchFamily="18" charset="0"/>
                          <a:ea typeface="MS Mincho"/>
                          <a:cs typeface="Times New Roman"/>
                        </a:rPr>
                        <a:t> animal illness</a:t>
                      </a:r>
                      <a:endParaRPr lang="en-GB" sz="2100" i="0" dirty="0">
                        <a:latin typeface="Baskerville Old Face" panose="02020602080505020303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3904">
                <a:tc>
                  <a:txBody>
                    <a:bodyPr/>
                    <a:lstStyle/>
                    <a:p>
                      <a:pPr algn="r"/>
                      <a:r>
                        <a:rPr lang="en-GB" sz="2100" b="1" i="0" dirty="0" smtClean="0">
                          <a:latin typeface="Baskerville Old Face" panose="02020602080505020303" pitchFamily="18" charset="0"/>
                        </a:rPr>
                        <a:t>the</a:t>
                      </a:r>
                      <a:r>
                        <a:rPr lang="en-GB" sz="2100" b="1" i="0" baseline="0" dirty="0" smtClean="0">
                          <a:latin typeface="Baskerville Old Face" panose="02020602080505020303" pitchFamily="18" charset="0"/>
                        </a:rPr>
                        <a:t> </a:t>
                      </a:r>
                      <a:r>
                        <a:rPr lang="en-GB" sz="2100" b="1" i="0" dirty="0" smtClean="0">
                          <a:latin typeface="Baskerville Old Face" panose="02020602080505020303" pitchFamily="18" charset="0"/>
                        </a:rPr>
                        <a:t>human frame</a:t>
                      </a:r>
                      <a:endParaRPr lang="en-GB" sz="2100" i="0" dirty="0">
                        <a:latin typeface="Baskerville Old Face" panose="02020602080505020303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i="0" dirty="0" smtClean="0">
                          <a:latin typeface="Baskerville Old Face" panose="02020602080505020303" pitchFamily="18" charset="0"/>
                        </a:rPr>
                        <a:t>=  the human body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12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3000" r="-4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980728"/>
            <a:ext cx="475252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600" b="1" dirty="0" smtClean="0">
                <a:solidFill>
                  <a:srgbClr val="BC4542"/>
                </a:solidFill>
                <a:latin typeface="Baskerville Old Face" panose="02020602080505020303" pitchFamily="18" charset="0"/>
                <a:ea typeface="MS Mincho"/>
                <a:cs typeface="Andalus" panose="02020603050405020304" pitchFamily="18" charset="-78"/>
              </a:rPr>
              <a:t>Who  can  tell  what  will  happen  when  you  put  an  animal  disease  into  the human  body?</a:t>
            </a:r>
            <a:endParaRPr lang="en-GB" sz="1400" dirty="0">
              <a:solidFill>
                <a:srgbClr val="BC4542"/>
              </a:solidFill>
              <a:ea typeface="MS Mincho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C4542"/>
                </a:solidFill>
                <a:ea typeface="MS Mincho"/>
                <a:cs typeface="Times New Roman"/>
              </a:rPr>
              <a:t> </a:t>
            </a:r>
            <a:r>
              <a:rPr lang="en-GB" sz="1600" dirty="0" smtClean="0">
                <a:solidFill>
                  <a:srgbClr val="BC4542"/>
                </a:solidFill>
                <a:ea typeface="MS Mincho"/>
                <a:cs typeface="Times New Roman"/>
              </a:rPr>
              <a:t>  </a:t>
            </a:r>
            <a:endParaRPr lang="en-GB" sz="1600" b="1" dirty="0" smtClean="0">
              <a:solidFill>
                <a:schemeClr val="accent6">
                  <a:lumMod val="75000"/>
                </a:schemeClr>
              </a:solidFill>
              <a:ea typeface="MS Mincho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971" y="1897037"/>
            <a:ext cx="5482549" cy="498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69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33653" y="215769"/>
            <a:ext cx="1800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SOURCE  </a:t>
            </a:r>
            <a:r>
              <a:rPr lang="en-GB" sz="2800" b="1" dirty="0" smtClean="0"/>
              <a:t>B</a:t>
            </a:r>
            <a:endParaRPr lang="en-GB" sz="2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4436501" cy="6858000"/>
            <a:chOff x="0" y="0"/>
            <a:chExt cx="4436501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5" t="13356" r="18006" b="13966"/>
            <a:stretch/>
          </p:blipFill>
          <p:spPr>
            <a:xfrm>
              <a:off x="0" y="0"/>
              <a:ext cx="4427984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32045" y="5810229"/>
              <a:ext cx="410445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b="1" i="1" dirty="0" smtClean="0">
                  <a:latin typeface="Baskerville Old Face" panose="02020602080505020303" pitchFamily="18" charset="0"/>
                </a:rPr>
                <a:t>Cow-</a:t>
              </a:r>
              <a:r>
                <a:rPr lang="en-GB" sz="2800" b="1" i="1" dirty="0" err="1" smtClean="0">
                  <a:latin typeface="Baskerville Old Face" panose="02020602080505020303" pitchFamily="18" charset="0"/>
                </a:rPr>
                <a:t>poxed</a:t>
              </a:r>
              <a:r>
                <a:rPr lang="en-GB" sz="2800" b="1" i="1" dirty="0" smtClean="0">
                  <a:latin typeface="Baskerville Old Face" panose="02020602080505020303" pitchFamily="18" charset="0"/>
                </a:rPr>
                <a:t>, Ox-faced boy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4572000" y="1052736"/>
            <a:ext cx="4464496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>
                <a:latin typeface="Baskerville Old Face" panose="02020602080505020303" pitchFamily="18" charset="0"/>
              </a:rPr>
              <a:t> </a:t>
            </a:r>
            <a:r>
              <a:rPr lang="en-GB" sz="2100" i="1" dirty="0" smtClean="0">
                <a:latin typeface="Baskerville Old Face" panose="02020602080505020303" pitchFamily="18" charset="0"/>
              </a:rPr>
              <a:t>from a book called:</a:t>
            </a:r>
            <a:br>
              <a:rPr lang="en-GB" sz="2100" i="1" dirty="0" smtClean="0">
                <a:latin typeface="Baskerville Old Face" panose="02020602080505020303" pitchFamily="18" charset="0"/>
              </a:rPr>
            </a:br>
            <a:endParaRPr lang="en-GB" sz="2100" b="1" dirty="0">
              <a:latin typeface="Baskerville Old Face" panose="02020602080505020303" pitchFamily="18" charset="0"/>
            </a:endParaRPr>
          </a:p>
          <a:p>
            <a:r>
              <a:rPr lang="en-GB" sz="2400" b="1" dirty="0" smtClean="0">
                <a:latin typeface="Baskerville Old Face" panose="02020602080505020303" pitchFamily="18" charset="0"/>
              </a:rPr>
              <a:t>    </a:t>
            </a:r>
            <a:r>
              <a:rPr lang="en-GB" sz="2500" b="1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Cowpox  inoculation  is  no    </a:t>
            </a:r>
            <a:br>
              <a:rPr lang="en-GB" sz="2500" b="1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</a:br>
            <a:r>
              <a:rPr lang="en-GB" sz="2500" b="1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     security  against  smallpox </a:t>
            </a:r>
            <a:br>
              <a:rPr lang="en-GB" sz="2500" b="1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</a:br>
            <a:r>
              <a:rPr lang="en-GB" sz="2500" b="1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     infection :  with  over  500  </a:t>
            </a:r>
            <a:br>
              <a:rPr lang="en-GB" sz="2500" b="1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</a:br>
            <a:r>
              <a:rPr lang="en-GB" sz="2500" b="1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     proofs  of  failure</a:t>
            </a:r>
          </a:p>
          <a:p>
            <a:endParaRPr lang="en-GB" sz="2000" b="1" i="1" dirty="0">
              <a:solidFill>
                <a:schemeClr val="accent6">
                  <a:lumMod val="75000"/>
                </a:schemeClr>
              </a:solidFill>
              <a:latin typeface="Baskerville Old Face" panose="02020602080505020303" pitchFamily="18" charset="0"/>
            </a:endParaRPr>
          </a:p>
          <a:p>
            <a:r>
              <a:rPr lang="en-GB" sz="2000" i="1" dirty="0" smtClean="0">
                <a:latin typeface="Baskerville Old Face" panose="02020602080505020303" pitchFamily="18" charset="0"/>
              </a:rPr>
              <a:t>                    </a:t>
            </a:r>
            <a:r>
              <a:rPr lang="en-GB" sz="2100" i="1" dirty="0" smtClean="0">
                <a:latin typeface="Baskerville Old Face" panose="02020602080505020303" pitchFamily="18" charset="0"/>
              </a:rPr>
              <a:t>by Dr William Rowley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1591" r="59386" b="53550"/>
          <a:stretch/>
        </p:blipFill>
        <p:spPr>
          <a:xfrm>
            <a:off x="6196084" y="3781589"/>
            <a:ext cx="2947916" cy="30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6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nyamcenterforhistory.files.wordpress.com/2012/10/vaccination-_williams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" t="3049" r="44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-6478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123728" y="6240954"/>
            <a:ext cx="42484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BC4542"/>
                </a:solidFill>
                <a:latin typeface="Baskerville Old Face" panose="02020602080505020303" pitchFamily="18" charset="0"/>
              </a:rPr>
              <a:t>“Vaccination”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332656"/>
            <a:ext cx="1800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SOURCE  </a:t>
            </a:r>
            <a:r>
              <a:rPr lang="en-GB" sz="2800" b="1" dirty="0" smtClean="0"/>
              <a:t>D</a:t>
            </a:r>
            <a:endParaRPr lang="en-GB" sz="2000" b="1" dirty="0"/>
          </a:p>
        </p:txBody>
      </p:sp>
      <p:sp>
        <p:nvSpPr>
          <p:cNvPr id="4" name="Action Button: Custom 3">
            <a:hlinkClick r:id="rId5" highlightClick="1"/>
          </p:cNvPr>
          <p:cNvSpPr/>
          <p:nvPr/>
        </p:nvSpPr>
        <p:spPr>
          <a:xfrm>
            <a:off x="7092282" y="6165306"/>
            <a:ext cx="2051719" cy="692695"/>
          </a:xfrm>
          <a:prstGeom prst="actionButtonBlank">
            <a:avLst/>
          </a:prstGeom>
          <a:solidFill>
            <a:srgbClr val="DFA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for online zoomable version</a:t>
            </a:r>
            <a:endParaRPr lang="en-GB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59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0" t="37509" r="5059" b="17091"/>
          <a:stretch/>
        </p:blipFill>
        <p:spPr>
          <a:xfrm>
            <a:off x="0" y="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44" t="73325" r="8070" b="17091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7" t="5409" r="5433" b="50000"/>
          <a:stretch/>
        </p:blipFill>
        <p:spPr>
          <a:xfrm>
            <a:off x="0" y="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1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4620</TotalTime>
  <Words>382</Words>
  <Application>Microsoft Office PowerPoint</Application>
  <PresentationFormat>On-screen Show (4:3)</PresentationFormat>
  <Paragraphs>77</Paragraphs>
  <Slides>22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Felix</dc:creator>
  <cp:lastModifiedBy>Felix</cp:lastModifiedBy>
  <cp:revision>107</cp:revision>
  <dcterms:created xsi:type="dcterms:W3CDTF">2015-05-15T13:06:58Z</dcterms:created>
  <dcterms:modified xsi:type="dcterms:W3CDTF">2015-12-11T17:23:57Z</dcterms:modified>
</cp:coreProperties>
</file>