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660" r:id="rId1"/>
  </p:sldMasterIdLst>
  <p:notesMasterIdLst>
    <p:notesMasterId r:id="rId19"/>
  </p:notesMasterIdLst>
  <p:sldIdLst>
    <p:sldId id="280" r:id="rId2"/>
    <p:sldId id="281" r:id="rId3"/>
    <p:sldId id="283" r:id="rId4"/>
    <p:sldId id="260" r:id="rId5"/>
    <p:sldId id="261" r:id="rId6"/>
    <p:sldId id="282" r:id="rId7"/>
    <p:sldId id="275" r:id="rId8"/>
    <p:sldId id="269" r:id="rId9"/>
    <p:sldId id="274" r:id="rId10"/>
    <p:sldId id="262" r:id="rId11"/>
    <p:sldId id="263" r:id="rId12"/>
    <p:sldId id="264" r:id="rId13"/>
    <p:sldId id="265" r:id="rId14"/>
    <p:sldId id="270" r:id="rId15"/>
    <p:sldId id="271" r:id="rId16"/>
    <p:sldId id="272" r:id="rId17"/>
    <p:sldId id="279" r:id="rId18"/>
  </p:sldIdLst>
  <p:sldSz cx="9144000" cy="6858000" type="screen4x3"/>
  <p:notesSz cx="6858000" cy="9144000"/>
  <p:embeddedFontLst>
    <p:embeddedFont>
      <p:font typeface="Opera-Lyrics-Smooth" panose="02000000000000000000" pitchFamily="2" charset="0"/>
      <p:regular r:id="rId20"/>
    </p:embeddedFont>
    <p:embeddedFont>
      <p:font typeface="Aharoni" panose="02010803020104030203" pitchFamily="2" charset="-79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ookman Old Style" panose="02050604050505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DEDB"/>
    <a:srgbClr val="202020"/>
    <a:srgbClr val="520B16"/>
    <a:srgbClr val="8A1A06"/>
    <a:srgbClr val="960300"/>
    <a:srgbClr val="8D050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1297" autoAdjust="0"/>
  </p:normalViewPr>
  <p:slideViewPr>
    <p:cSldViewPr snapToGrid="0" snapToObjects="1">
      <p:cViewPr>
        <p:scale>
          <a:sx n="75" d="100"/>
          <a:sy n="75" d="100"/>
        </p:scale>
        <p:origin x="-1362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65F82-BE6C-4DDF-A09D-ECB4327D90F7}" type="datetimeFigureOut">
              <a:rPr lang="en-GB" smtClean="0"/>
              <a:t>16/04/2016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5E4A4-6B96-427F-8821-F051E0569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42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E4A4-6B96-427F-8821-F051E056992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564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E4A4-6B96-427F-8821-F051E056992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51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E4A4-6B96-427F-8821-F051E056992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786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08DBE-C2BA-4414-8BA4-BBAEE1A6325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25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E4A4-6B96-427F-8821-F051E056992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5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E4A4-6B96-427F-8821-F051E056992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405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E4A4-6B96-427F-8821-F051E056992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199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E4A4-6B96-427F-8821-F051E056992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605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E4A4-6B96-427F-8821-F051E056992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405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E4A4-6B96-427F-8821-F051E056992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860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E4A4-6B96-427F-8821-F051E056992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170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E4A4-6B96-427F-8821-F051E056992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2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BDDD-1324-4F4C-8EF4-BE95FECC2F8F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5EEC-9ABE-E64E-BDA9-5E05A462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62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BDDD-1324-4F4C-8EF4-BE95FECC2F8F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5EEC-9ABE-E64E-BDA9-5E05A462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BDDD-1324-4F4C-8EF4-BE95FECC2F8F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5EEC-9ABE-E64E-BDA9-5E05A462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3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BDDD-1324-4F4C-8EF4-BE95FECC2F8F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5EEC-9ABE-E64E-BDA9-5E05A462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3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BDDD-1324-4F4C-8EF4-BE95FECC2F8F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5EEC-9ABE-E64E-BDA9-5E05A462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BDDD-1324-4F4C-8EF4-BE95FECC2F8F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5EEC-9ABE-E64E-BDA9-5E05A462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0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BDDD-1324-4F4C-8EF4-BE95FECC2F8F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5EEC-9ABE-E64E-BDA9-5E05A462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1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BDDD-1324-4F4C-8EF4-BE95FECC2F8F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5EEC-9ABE-E64E-BDA9-5E05A462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BDDD-1324-4F4C-8EF4-BE95FECC2F8F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5EEC-9ABE-E64E-BDA9-5E05A462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BDDD-1324-4F4C-8EF4-BE95FECC2F8F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5EEC-9ABE-E64E-BDA9-5E05A462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91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BDDD-1324-4F4C-8EF4-BE95FECC2F8F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5EEC-9ABE-E64E-BDA9-5E05A462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4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3BDDD-1324-4F4C-8EF4-BE95FECC2F8F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55EEC-9ABE-E64E-BDA9-5E05A462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3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_1140774 cropped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97" t="-1383" b="6599"/>
          <a:stretch/>
        </p:blipFill>
        <p:spPr>
          <a:xfrm>
            <a:off x="0" y="-106692"/>
            <a:ext cx="4939178" cy="695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1879" y="2162338"/>
            <a:ext cx="3132084" cy="47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781261" y="1547252"/>
            <a:ext cx="3759200" cy="5318355"/>
            <a:chOff x="737695" y="1708035"/>
            <a:chExt cx="3759200" cy="531835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328" y="4533900"/>
              <a:ext cx="4191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shutterstock_100777972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695" y="1708035"/>
              <a:ext cx="3759200" cy="531835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804858"/>
            <a:ext cx="8993790" cy="4263202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GB" sz="10500" b="1" spc="-1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Making</a:t>
            </a:r>
            <a:r>
              <a:rPr lang="en-GB" sz="10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Movies!</a:t>
            </a:r>
          </a:p>
        </p:txBody>
      </p:sp>
      <p:pic>
        <p:nvPicPr>
          <p:cNvPr id="8" name="Picture 7" descr="C:\Users\Felix\AppData\Local\Temp\Temp1_smallpox-logo(2).zip\smallpox-logo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1" y="5751240"/>
            <a:ext cx="3954549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-2654300" y="520700"/>
            <a:ext cx="1968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TP 1</a:t>
            </a:r>
          </a:p>
          <a:p>
            <a:r>
              <a:rPr lang="en-GB" dirty="0" smtClean="0"/>
              <a:t>Teacher tips can be found here in </a:t>
            </a:r>
            <a:r>
              <a:rPr lang="en-GB" b="1" dirty="0" smtClean="0"/>
              <a:t>normal view</a:t>
            </a:r>
          </a:p>
          <a:p>
            <a:r>
              <a:rPr lang="en-GB" dirty="0" smtClean="0"/>
              <a:t>but for teaching the presentation should be played in </a:t>
            </a:r>
            <a:r>
              <a:rPr lang="en-GB" b="1" dirty="0" smtClean="0"/>
              <a:t>reading view</a:t>
            </a:r>
          </a:p>
        </p:txBody>
      </p:sp>
    </p:spTree>
    <p:extLst>
      <p:ext uri="{BB962C8B-B14F-4D97-AF65-F5344CB8AC3E}">
        <p14:creationId xmlns:p14="http://schemas.microsoft.com/office/powerpoint/2010/main" val="42674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11057"/>
            <a:ext cx="9144000" cy="514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654300" y="520700"/>
            <a:ext cx="1968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TP 10</a:t>
            </a:r>
          </a:p>
          <a:p>
            <a:pPr lvl="0" defTabSz="914400">
              <a:defRPr/>
            </a:pPr>
            <a:r>
              <a:rPr lang="en-GB" dirty="0" smtClean="0"/>
              <a:t>03mins27secs (03:27) into the film</a:t>
            </a:r>
            <a:br>
              <a:rPr lang="en-GB" dirty="0" smtClean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 smtClean="0"/>
              <a:t>wide </a:t>
            </a:r>
            <a:r>
              <a:rPr lang="en-GB" b="1" dirty="0"/>
              <a:t>shot </a:t>
            </a:r>
            <a:r>
              <a:rPr lang="en-GB" dirty="0"/>
              <a:t>of the room with John, James and milkmaid setting up the scene.</a:t>
            </a:r>
          </a:p>
        </p:txBody>
      </p:sp>
    </p:spTree>
    <p:extLst>
      <p:ext uri="{BB962C8B-B14F-4D97-AF65-F5344CB8AC3E}">
        <p14:creationId xmlns:p14="http://schemas.microsoft.com/office/powerpoint/2010/main" val="236405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701" y="850979"/>
            <a:ext cx="9168701" cy="515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654300" y="520700"/>
            <a:ext cx="1968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TP 11</a:t>
            </a:r>
          </a:p>
          <a:p>
            <a:pPr lvl="0" defTabSz="914400">
              <a:defRPr/>
            </a:pPr>
            <a:r>
              <a:rPr lang="en-GB" dirty="0"/>
              <a:t>03:49 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b="1" dirty="0" smtClean="0"/>
              <a:t>medium </a:t>
            </a:r>
            <a:r>
              <a:rPr lang="en-GB" b="1" dirty="0"/>
              <a:t>shot </a:t>
            </a:r>
            <a:r>
              <a:rPr lang="en-GB" dirty="0"/>
              <a:t>of John, James and Dr Jenner showing the characters </a:t>
            </a:r>
            <a:r>
              <a:rPr lang="en-GB" dirty="0" smtClean="0"/>
              <a:t>talking to each other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2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5913"/>
            <a:ext cx="9144000" cy="514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654300" y="520700"/>
            <a:ext cx="1968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TP 12</a:t>
            </a:r>
          </a:p>
          <a:p>
            <a:r>
              <a:rPr lang="en-GB" dirty="0"/>
              <a:t>03:59 </a:t>
            </a:r>
          </a:p>
          <a:p>
            <a:r>
              <a:rPr lang="en-GB" b="1" dirty="0" smtClean="0"/>
              <a:t>close-up </a:t>
            </a:r>
            <a:r>
              <a:rPr lang="en-GB" dirty="0"/>
              <a:t>of James </a:t>
            </a:r>
            <a:r>
              <a:rPr lang="en-GB" dirty="0" smtClean="0"/>
              <a:t>to show his emotions and his reaction to what Dr Jenner is saying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3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7565"/>
            <a:ext cx="9144000" cy="514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654300" y="520700"/>
            <a:ext cx="1968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TP 13</a:t>
            </a:r>
          </a:p>
          <a:p>
            <a:r>
              <a:rPr lang="en-GB" dirty="0"/>
              <a:t>04:38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/>
              <a:t>close-up</a:t>
            </a:r>
            <a:r>
              <a:rPr lang="en-GB" dirty="0" smtClean="0"/>
              <a:t> </a:t>
            </a:r>
            <a:r>
              <a:rPr lang="en-GB" dirty="0"/>
              <a:t>of </a:t>
            </a:r>
            <a:r>
              <a:rPr lang="en-GB" dirty="0" smtClean="0"/>
              <a:t>Dr Jenner holding the cowpox pus – the substance he claims will protect James from the dreaded smallpox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5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517"/>
            <a:ext cx="9144000" cy="5185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654300" y="520700"/>
            <a:ext cx="1968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/>
              <a:t>TP 14</a:t>
            </a:r>
            <a:br>
              <a:rPr lang="en-GB" b="1" dirty="0" smtClean="0"/>
            </a:br>
            <a:r>
              <a:rPr lang="en-GB" dirty="0" smtClean="0"/>
              <a:t>(01:56 </a:t>
            </a:r>
            <a:r>
              <a:rPr lang="en-GB" dirty="0"/>
              <a:t>- </a:t>
            </a:r>
            <a:r>
              <a:rPr lang="en-GB" dirty="0" smtClean="0"/>
              <a:t>02:40) </a:t>
            </a:r>
            <a:r>
              <a:rPr lang="en-GB" dirty="0"/>
              <a:t>James and </a:t>
            </a:r>
            <a:r>
              <a:rPr lang="en-GB" dirty="0" smtClean="0"/>
              <a:t>his father are happy to have just found </a:t>
            </a:r>
            <a:r>
              <a:rPr lang="en-GB" dirty="0"/>
              <a:t>a new job. It is sunny and bright.</a:t>
            </a:r>
          </a:p>
          <a:p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257749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dow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1347"/>
            <a:ext cx="9144000" cy="5149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654300" y="520700"/>
            <a:ext cx="1968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b="1" dirty="0" smtClean="0"/>
              <a:t>TP 15</a:t>
            </a:r>
            <a:br>
              <a:rPr lang="en-GB" b="1" dirty="0" smtClean="0"/>
            </a:br>
            <a:r>
              <a:rPr lang="en-GB" dirty="0" smtClean="0"/>
              <a:t>(02:40 </a:t>
            </a:r>
            <a:r>
              <a:rPr lang="en-GB" dirty="0"/>
              <a:t>- </a:t>
            </a:r>
            <a:r>
              <a:rPr lang="en-GB" dirty="0" smtClean="0"/>
              <a:t>03:06)</a:t>
            </a:r>
          </a:p>
          <a:p>
            <a:pPr lvl="0" defTabSz="914400">
              <a:defRPr/>
            </a:pPr>
            <a:r>
              <a:rPr lang="en-GB" dirty="0" smtClean="0"/>
              <a:t>James </a:t>
            </a:r>
            <a:r>
              <a:rPr lang="en-GB" dirty="0"/>
              <a:t>meets Dr Jenner. It is shadowy </a:t>
            </a:r>
            <a:r>
              <a:rPr lang="en-GB" dirty="0" smtClean="0"/>
              <a:t>and dark,  implying </a:t>
            </a:r>
            <a:r>
              <a:rPr lang="en-GB" dirty="0"/>
              <a:t>something sinister </a:t>
            </a:r>
            <a:r>
              <a:rPr lang="en-GB" dirty="0" smtClean="0"/>
              <a:t>might be about to </a:t>
            </a:r>
            <a:r>
              <a:rPr lang="en-GB" dirty="0"/>
              <a:t>happen</a:t>
            </a:r>
            <a:r>
              <a:rPr lang="en-GB" dirty="0" smtClean="0"/>
              <a:t>. What is the music like in this scene?</a:t>
            </a:r>
            <a:endParaRPr lang="en-GB" dirty="0"/>
          </a:p>
          <a:p>
            <a:endParaRPr lang="en-US" dirty="0"/>
          </a:p>
          <a:p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20934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8558"/>
            <a:ext cx="9144000" cy="5176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654300" y="520700"/>
            <a:ext cx="1968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TP 16</a:t>
            </a:r>
          </a:p>
          <a:p>
            <a:pPr lvl="0" defTabSz="914400">
              <a:defRPr/>
            </a:pPr>
            <a:r>
              <a:rPr lang="en-GB" dirty="0" smtClean="0"/>
              <a:t>(09:52 </a:t>
            </a:r>
            <a:r>
              <a:rPr lang="en-GB" dirty="0"/>
              <a:t>- </a:t>
            </a:r>
            <a:r>
              <a:rPr lang="en-GB" dirty="0" smtClean="0"/>
              <a:t>10:24)</a:t>
            </a:r>
            <a:br>
              <a:rPr lang="en-GB" dirty="0" smtClean="0"/>
            </a:br>
            <a:r>
              <a:rPr lang="en-GB" dirty="0" smtClean="0"/>
              <a:t>James </a:t>
            </a:r>
            <a:r>
              <a:rPr lang="en-GB" dirty="0"/>
              <a:t>is alone and scared in the forest at </a:t>
            </a:r>
            <a:r>
              <a:rPr lang="en-GB" dirty="0" smtClean="0"/>
              <a:t>night.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811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mes hous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624235"/>
          </a:xfrm>
          <a:prstGeom prst="rect">
            <a:avLst/>
          </a:prstGeom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82402" y="5070237"/>
            <a:ext cx="84249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solidFill>
                  <a:srgbClr val="FFFFFF"/>
                </a:solidFill>
                <a:latin typeface="Arial"/>
                <a:cs typeface="Arial"/>
              </a:rPr>
              <a:t>This activity was produced </a:t>
            </a:r>
            <a:r>
              <a:rPr lang="en-GB" sz="1500" dirty="0" smtClean="0">
                <a:solidFill>
                  <a:srgbClr val="FFFFFF"/>
                </a:solidFill>
                <a:latin typeface="Arial"/>
                <a:cs typeface="Arial"/>
              </a:rPr>
              <a:t>in partnership by </a:t>
            </a:r>
          </a:p>
          <a:p>
            <a:pPr algn="ctr"/>
            <a:r>
              <a:rPr lang="en-GB" sz="1500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GB" sz="1500" b="1" dirty="0">
                <a:solidFill>
                  <a:srgbClr val="FFFFFF"/>
                </a:solidFill>
                <a:latin typeface="Arial"/>
                <a:cs typeface="Arial"/>
              </a:rPr>
              <a:t>Association for Science Education</a:t>
            </a:r>
            <a:r>
              <a:rPr lang="en-GB"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500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GB" sz="1500" b="1" dirty="0" smtClean="0">
                <a:solidFill>
                  <a:srgbClr val="FFFFFF"/>
                </a:solidFill>
                <a:latin typeface="Arial"/>
                <a:cs typeface="Arial"/>
              </a:rPr>
              <a:t>JAMES </a:t>
            </a:r>
            <a:r>
              <a:rPr lang="en-GB" sz="1500" b="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lang="en-GB" sz="1500" b="1" dirty="0" smtClean="0">
                <a:solidFill>
                  <a:srgbClr val="FFFFFF"/>
                </a:solidFill>
                <a:latin typeface="Arial"/>
                <a:cs typeface="Arial"/>
              </a:rPr>
              <a:t>ilms</a:t>
            </a:r>
            <a:endParaRPr lang="en-GB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" name="Picture 2" descr="http://www.wellcome.ac.uk/stellent/groups/corporatesite/@policy_communications/documents/web_document/wtvm0504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489" y="5937374"/>
            <a:ext cx="2185636" cy="58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SE Logo Blue 300 (2015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52" y="5937630"/>
            <a:ext cx="3968888" cy="602869"/>
          </a:xfrm>
          <a:prstGeom prst="rect">
            <a:avLst/>
          </a:prstGeom>
        </p:spPr>
      </p:pic>
      <p:pic>
        <p:nvPicPr>
          <p:cNvPr id="6" name="Picture 5" descr="C:\Users\Felix\AppData\Local\Temp\Temp1_smallpox-logo(2).zip\smallpox-logo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0" y="226740"/>
            <a:ext cx="3954549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279406" y="224879"/>
            <a:ext cx="474980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 smtClean="0">
                <a:solidFill>
                  <a:srgbClr val="FFFFFF"/>
                </a:solidFill>
                <a:latin typeface="Arial"/>
                <a:cs typeface="Arial"/>
              </a:rPr>
              <a:t>© </a:t>
            </a:r>
            <a:r>
              <a:rPr lang="en-GB" sz="1500" b="1" dirty="0" smtClean="0">
                <a:solidFill>
                  <a:srgbClr val="FFFFFF"/>
                </a:solidFill>
                <a:latin typeface="Arial"/>
                <a:cs typeface="Arial"/>
              </a:rPr>
              <a:t>ASE</a:t>
            </a:r>
            <a:r>
              <a:rPr lang="en-GB" sz="1500" dirty="0" smtClean="0">
                <a:solidFill>
                  <a:srgbClr val="FFFFFF"/>
                </a:solidFill>
                <a:latin typeface="Arial"/>
                <a:cs typeface="Arial"/>
              </a:rPr>
              <a:t> and </a:t>
            </a:r>
            <a:r>
              <a:rPr lang="en-GB" sz="1500" b="1" dirty="0" smtClean="0">
                <a:solidFill>
                  <a:srgbClr val="FFFFFF"/>
                </a:solidFill>
                <a:latin typeface="Arial"/>
                <a:cs typeface="Arial"/>
              </a:rPr>
              <a:t>JAMES </a:t>
            </a:r>
            <a:r>
              <a:rPr lang="en-GB" sz="1500" b="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lang="en-GB" sz="1500" b="1" dirty="0" smtClean="0">
                <a:solidFill>
                  <a:srgbClr val="FFFFFF"/>
                </a:solidFill>
                <a:latin typeface="Arial"/>
                <a:cs typeface="Arial"/>
              </a:rPr>
              <a:t>ilms</a:t>
            </a:r>
            <a:endParaRPr lang="en-GB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15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James set photos\01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654300" y="520700"/>
            <a:ext cx="196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TP 2</a:t>
            </a:r>
          </a:p>
          <a:p>
            <a:r>
              <a:rPr lang="en-GB" dirty="0" smtClean="0"/>
              <a:t>The clapperboard used in filming.</a:t>
            </a:r>
          </a:p>
        </p:txBody>
      </p:sp>
    </p:spTree>
    <p:extLst>
      <p:ext uri="{BB962C8B-B14F-4D97-AF65-F5344CB8AC3E}">
        <p14:creationId xmlns:p14="http://schemas.microsoft.com/office/powerpoint/2010/main" val="38440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James set photos\_11408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0550" y="6084332"/>
            <a:ext cx="542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filming crew for </a:t>
            </a:r>
            <a:r>
              <a:rPr lang="en-GB" sz="3600" b="1" dirty="0" smtClean="0">
                <a:latin typeface="Opera-Lyrics-Smooth" panose="02000000000000000000" pitchFamily="2" charset="0"/>
                <a:cs typeface="Aharoni" panose="02010803020104030203" pitchFamily="2" charset="-79"/>
              </a:rPr>
              <a:t>James</a:t>
            </a:r>
            <a:endParaRPr lang="en-GB" sz="3600" b="1" dirty="0">
              <a:latin typeface="Opera-Lyrics-Smooth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654300" y="520700"/>
            <a:ext cx="196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TP 3</a:t>
            </a:r>
          </a:p>
        </p:txBody>
      </p:sp>
    </p:spTree>
    <p:extLst>
      <p:ext uri="{BB962C8B-B14F-4D97-AF65-F5344CB8AC3E}">
        <p14:creationId xmlns:p14="http://schemas.microsoft.com/office/powerpoint/2010/main" val="364948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_114074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762" y="662399"/>
            <a:ext cx="3637851" cy="5445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1"/>
            </a:solidFill>
          </a:ln>
          <a:effectLst>
            <a:outerShdw blurRad="50800" dist="635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_114021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3461542"/>
            <a:ext cx="4626202" cy="3195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307395" y="1311959"/>
            <a:ext cx="2241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Hair &amp; </a:t>
            </a:r>
            <a:b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Makeup </a:t>
            </a:r>
            <a:b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Artists</a:t>
            </a:r>
            <a:endParaRPr lang="en-US" sz="2000" b="1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7832" y="161105"/>
            <a:ext cx="3225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Director and Actors</a:t>
            </a:r>
            <a:endParaRPr lang="en-US" sz="2000" b="1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7833" y="6414326"/>
            <a:ext cx="3477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Costume Designer</a:t>
            </a:r>
            <a:endParaRPr lang="en-US" sz="2000" b="1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10" descr="_114025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82" y="102696"/>
            <a:ext cx="2701861" cy="365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-2654300" y="520700"/>
            <a:ext cx="1968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TP 4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In </a:t>
            </a:r>
            <a:r>
              <a:rPr lang="en-GB" b="1" dirty="0" smtClean="0">
                <a:solidFill>
                  <a:schemeClr val="bg1"/>
                </a:solidFill>
              </a:rPr>
              <a:t>reader view </a:t>
            </a:r>
            <a:r>
              <a:rPr lang="en-GB" dirty="0" smtClean="0">
                <a:solidFill>
                  <a:schemeClr val="bg1"/>
                </a:solidFill>
              </a:rPr>
              <a:t>click on the picture to reveal the name of the role</a:t>
            </a:r>
          </a:p>
        </p:txBody>
      </p:sp>
    </p:spTree>
    <p:extLst>
      <p:ext uri="{BB962C8B-B14F-4D97-AF65-F5344CB8AC3E}">
        <p14:creationId xmlns:p14="http://schemas.microsoft.com/office/powerpoint/2010/main" val="4053613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_1140785 croppe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99" y="3628979"/>
            <a:ext cx="4718755" cy="2949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_1140774 croppe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7" y="337371"/>
            <a:ext cx="3245636" cy="3773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725413" y="327481"/>
            <a:ext cx="2075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Director of 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Photography</a:t>
            </a:r>
            <a:b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(camera)</a:t>
            </a:r>
            <a:endParaRPr lang="en-US" sz="2000" b="1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5500" y="5582381"/>
            <a:ext cx="2970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Lighting Electricians</a:t>
            </a:r>
            <a:endParaRPr lang="en-US" sz="2000" b="1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9805" y="6093050"/>
            <a:ext cx="5059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Boom Operator </a:t>
            </a:r>
            <a:b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(long</a:t>
            </a:r>
            <a:r>
              <a:rPr lang="en-US" sz="20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microphone)</a:t>
            </a:r>
            <a:endParaRPr lang="en-US" sz="2000" b="1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Picture 11" descr="_114064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3327">
            <a:off x="5327244" y="573366"/>
            <a:ext cx="3398421" cy="4752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-2654300" y="520700"/>
            <a:ext cx="1968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TP 5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In </a:t>
            </a:r>
            <a:r>
              <a:rPr lang="en-GB" b="1" dirty="0" smtClean="0">
                <a:solidFill>
                  <a:schemeClr val="bg1"/>
                </a:solidFill>
              </a:rPr>
              <a:t>reader view </a:t>
            </a:r>
            <a:r>
              <a:rPr lang="en-GB" dirty="0" smtClean="0">
                <a:solidFill>
                  <a:schemeClr val="bg1"/>
                </a:solidFill>
              </a:rPr>
              <a:t>click on the picture to reveal the name of the role.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Notice </a:t>
            </a:r>
            <a:r>
              <a:rPr lang="en-GB" dirty="0">
                <a:solidFill>
                  <a:schemeClr val="bg1"/>
                </a:solidFill>
              </a:rPr>
              <a:t>how long the boom microphone is. The cameras or iPads that children use for their filming have their own microphones built in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0392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James set photos\0cop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50"/>
            <a:ext cx="9143999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654300" y="520700"/>
            <a:ext cx="1968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TP 6</a:t>
            </a:r>
          </a:p>
          <a:p>
            <a:r>
              <a:rPr lang="en-GB" dirty="0" smtClean="0"/>
              <a:t>Can you spot the tip of the</a:t>
            </a:r>
            <a:r>
              <a:rPr lang="en-GB" dirty="0"/>
              <a:t> </a:t>
            </a:r>
            <a:r>
              <a:rPr lang="en-GB" b="1" dirty="0" smtClean="0"/>
              <a:t>boom microphone </a:t>
            </a:r>
            <a:r>
              <a:rPr lang="en-GB" dirty="0" smtClean="0"/>
              <a:t>in this photo?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000" y="5900410"/>
            <a:ext cx="741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spot the boom microphone?</a:t>
            </a:r>
            <a:endParaRPr lang="en-GB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373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984" y="345919"/>
            <a:ext cx="2255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INTERIOR or EXTERIOR, name of LOCATION</a:t>
            </a:r>
            <a:r>
              <a:rPr lang="en-GB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dirty="0" smtClean="0">
                <a:solidFill>
                  <a:srgbClr val="FF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TIME OF 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4985" y="2112542"/>
            <a:ext cx="2255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Every scene must start with at least one line of ACTION</a:t>
            </a:r>
          </a:p>
          <a:p>
            <a:endParaRPr lang="en-GB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GB" dirty="0" smtClean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Action is always written in the present tense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985" y="4694852"/>
            <a:ext cx="25852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DIALOGUE is written in the middle of the page, with the character’s name in capitals</a:t>
            </a:r>
          </a:p>
        </p:txBody>
      </p:sp>
      <p:pic>
        <p:nvPicPr>
          <p:cNvPr id="6" name="Picture 5" descr="Scri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574" y="311503"/>
            <a:ext cx="5715000" cy="64501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47573" y="311503"/>
            <a:ext cx="2530927" cy="298097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3247570" y="669085"/>
            <a:ext cx="5715004" cy="4298564"/>
            <a:chOff x="3247570" y="669085"/>
            <a:chExt cx="5715004" cy="4298564"/>
          </a:xfrm>
        </p:grpSpPr>
        <p:sp>
          <p:nvSpPr>
            <p:cNvPr id="17" name="Rectangle 16"/>
            <p:cNvSpPr/>
            <p:nvPr/>
          </p:nvSpPr>
          <p:spPr>
            <a:xfrm>
              <a:off x="3247571" y="669085"/>
              <a:ext cx="5715003" cy="2505915"/>
            </a:xfrm>
            <a:prstGeom prst="rect">
              <a:avLst/>
            </a:prstGeom>
            <a:solidFill>
              <a:srgbClr val="00B0F0">
                <a:alpha val="27000"/>
              </a:srgb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247570" y="4656688"/>
              <a:ext cx="5715003" cy="310961"/>
            </a:xfrm>
            <a:prstGeom prst="rect">
              <a:avLst/>
            </a:prstGeom>
            <a:solidFill>
              <a:srgbClr val="00B0F0">
                <a:alpha val="27000"/>
              </a:srgb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47574" y="3298935"/>
            <a:ext cx="5715003" cy="3343165"/>
            <a:chOff x="3247574" y="3298935"/>
            <a:chExt cx="5715003" cy="3343165"/>
          </a:xfrm>
        </p:grpSpPr>
        <p:sp>
          <p:nvSpPr>
            <p:cNvPr id="26" name="Rectangle 25"/>
            <p:cNvSpPr/>
            <p:nvPr/>
          </p:nvSpPr>
          <p:spPr>
            <a:xfrm>
              <a:off x="3247574" y="3298935"/>
              <a:ext cx="5715003" cy="1268853"/>
            </a:xfrm>
            <a:prstGeom prst="rect">
              <a:avLst/>
            </a:prstGeom>
            <a:solidFill>
              <a:srgbClr val="FFC000">
                <a:alpha val="31000"/>
              </a:srgb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47574" y="5052910"/>
              <a:ext cx="5715003" cy="1589190"/>
            </a:xfrm>
            <a:prstGeom prst="rect">
              <a:avLst/>
            </a:prstGeom>
            <a:solidFill>
              <a:srgbClr val="FFC000">
                <a:alpha val="31000"/>
              </a:srgb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-2654300" y="520700"/>
            <a:ext cx="196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TP 7</a:t>
            </a:r>
          </a:p>
          <a:p>
            <a:r>
              <a:rPr lang="en-GB" dirty="0" smtClean="0"/>
              <a:t>Script formatting</a:t>
            </a:r>
          </a:p>
        </p:txBody>
      </p:sp>
    </p:spTree>
    <p:extLst>
      <p:ext uri="{BB962C8B-B14F-4D97-AF65-F5344CB8AC3E}">
        <p14:creationId xmlns:p14="http://schemas.microsoft.com/office/powerpoint/2010/main" val="41984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5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cintosh HD:Users:Home:Desktop:DJH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232" y="1450913"/>
            <a:ext cx="4186873" cy="303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cintosh HD:Users:Home:Desktop:Littlew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375" y="1450913"/>
            <a:ext cx="4499374" cy="30378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4651" y="183046"/>
            <a:ext cx="82168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cs typeface="Aharoni" panose="02010803020104030203" pitchFamily="2" charset="-79"/>
              </a:rPr>
              <a:t>Filming locations for </a:t>
            </a:r>
            <a:r>
              <a:rPr lang="en-US" sz="28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2800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b="1" dirty="0" smtClean="0">
                <a:solidFill>
                  <a:srgbClr val="000000"/>
                </a:solidFill>
                <a:latin typeface="Opera-Lyrics-Smooth" panose="02000000000000000000" pitchFamily="2" charset="0"/>
                <a:cs typeface="Bookman Old Style"/>
              </a:rPr>
              <a:t>James</a:t>
            </a:r>
            <a:endParaRPr lang="en-US" sz="4000" b="1" dirty="0">
              <a:solidFill>
                <a:srgbClr val="000000"/>
              </a:solidFill>
              <a:latin typeface="Opera-Lyrics-Smooth" panose="02000000000000000000" pitchFamily="2" charset="0"/>
              <a:cs typeface="Bookman Old Style"/>
            </a:endParaRPr>
          </a:p>
        </p:txBody>
      </p:sp>
      <p:pic>
        <p:nvPicPr>
          <p:cNvPr id="9" name="Picture 8" descr="LW Arms sans title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701" y="4699000"/>
            <a:ext cx="2146322" cy="1963625"/>
          </a:xfrm>
          <a:prstGeom prst="rect">
            <a:avLst/>
          </a:prstGeom>
        </p:spPr>
      </p:pic>
      <p:pic>
        <p:nvPicPr>
          <p:cNvPr id="2" name="Picture 1" descr="Dr-Jenners-House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1" y="4554972"/>
            <a:ext cx="3168649" cy="21076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654300" y="520700"/>
            <a:ext cx="196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TP 8</a:t>
            </a:r>
          </a:p>
        </p:txBody>
      </p:sp>
    </p:spTree>
    <p:extLst>
      <p:ext uri="{BB962C8B-B14F-4D97-AF65-F5344CB8AC3E}">
        <p14:creationId xmlns:p14="http://schemas.microsoft.com/office/powerpoint/2010/main" val="27072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d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512" y="359522"/>
            <a:ext cx="7664081" cy="4762500"/>
          </a:xfrm>
          <a:prstGeom prst="rect">
            <a:avLst/>
          </a:prstGeom>
          <a:ln w="38100" cmpd="sng">
            <a:noFill/>
          </a:ln>
        </p:spPr>
      </p:pic>
      <p:pic>
        <p:nvPicPr>
          <p:cNvPr id="4" name="Picture 3" descr="gir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94" y="3536500"/>
            <a:ext cx="5585406" cy="3171044"/>
          </a:xfrm>
          <a:prstGeom prst="rect">
            <a:avLst/>
          </a:prstGeom>
          <a:ln w="38100" cap="sq" cmpd="sng">
            <a:noFill/>
            <a:round/>
          </a:ln>
        </p:spPr>
      </p:pic>
      <p:sp>
        <p:nvSpPr>
          <p:cNvPr id="6" name="TextBox 5"/>
          <p:cNvSpPr txBox="1"/>
          <p:nvPr/>
        </p:nvSpPr>
        <p:spPr>
          <a:xfrm>
            <a:off x="-2654300" y="520700"/>
            <a:ext cx="196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TP 9</a:t>
            </a:r>
          </a:p>
          <a:p>
            <a:r>
              <a:rPr lang="en-GB" dirty="0" smtClean="0"/>
              <a:t>Special make-up effects</a:t>
            </a:r>
          </a:p>
        </p:txBody>
      </p:sp>
    </p:spTree>
    <p:extLst>
      <p:ext uri="{BB962C8B-B14F-4D97-AF65-F5344CB8AC3E}">
        <p14:creationId xmlns:p14="http://schemas.microsoft.com/office/powerpoint/2010/main" val="13925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271</Words>
  <Application>Microsoft Office PowerPoint</Application>
  <PresentationFormat>On-screen Show (4:3)</PresentationFormat>
  <Paragraphs>64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Opera-Lyrics-Smooth</vt:lpstr>
      <vt:lpstr>Aharoni</vt:lpstr>
      <vt:lpstr>Calibri</vt:lpstr>
      <vt:lpstr>Bookman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2016-04-14T21:07:23Z</dcterms:created>
  <dcterms:modified xsi:type="dcterms:W3CDTF">2016-04-16T14:51:42Z</dcterms:modified>
</cp:coreProperties>
</file>