
<file path=[Content_Types].xml><?xml version="1.0" encoding="utf-8"?>
<Types xmlns="http://schemas.openxmlformats.org/package/2006/content-types">
  <Default Extension="png" ContentType="image/png"/>
  <Default Extension="wma" ContentType="audio/x-ms-wma"/>
  <Default Extension="mov" ContentType="video/unknown"/>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80" r:id="rId4"/>
    <p:sldId id="259" r:id="rId5"/>
    <p:sldId id="260" r:id="rId6"/>
    <p:sldId id="261" r:id="rId7"/>
    <p:sldId id="262" r:id="rId8"/>
    <p:sldId id="263" r:id="rId9"/>
    <p:sldId id="264" r:id="rId10"/>
    <p:sldId id="277" r:id="rId11"/>
    <p:sldId id="265" r:id="rId12"/>
    <p:sldId id="266" r:id="rId13"/>
    <p:sldId id="267" r:id="rId14"/>
    <p:sldId id="268"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9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63" autoAdjust="0"/>
    <p:restoredTop sz="94660"/>
  </p:normalViewPr>
  <p:slideViewPr>
    <p:cSldViewPr>
      <p:cViewPr>
        <p:scale>
          <a:sx n="70" d="100"/>
          <a:sy n="70" d="100"/>
        </p:scale>
        <p:origin x="-1548"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51013-2347-4AD3-B40E-F3336F74833C}" type="datetimeFigureOut">
              <a:rPr lang="en-GB" smtClean="0"/>
              <a:t>18/06/2016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AD9468-BB0D-43C8-903A-2F176DA5E72D}" type="slidenum">
              <a:rPr lang="en-GB" smtClean="0"/>
              <a:t>‹#›</a:t>
            </a:fld>
            <a:endParaRPr lang="en-GB"/>
          </a:p>
        </p:txBody>
      </p:sp>
    </p:spTree>
    <p:extLst>
      <p:ext uri="{BB962C8B-B14F-4D97-AF65-F5344CB8AC3E}">
        <p14:creationId xmlns:p14="http://schemas.microsoft.com/office/powerpoint/2010/main" val="71767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2</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12</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13</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14</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15</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A0699B-33AA-4D04-ABA7-A675146047C4}" type="slidenum">
              <a:rPr lang="en-GB" smtClean="0"/>
              <a:t>3</a:t>
            </a:fld>
            <a:endParaRPr lang="en-GB"/>
          </a:p>
        </p:txBody>
      </p:sp>
    </p:spTree>
    <p:extLst>
      <p:ext uri="{BB962C8B-B14F-4D97-AF65-F5344CB8AC3E}">
        <p14:creationId xmlns:p14="http://schemas.microsoft.com/office/powerpoint/2010/main" val="379442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4</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6</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7</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8</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9</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10</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11</a:t>
            </a:fld>
            <a:endParaRPr lang="en-GB"/>
          </a:p>
        </p:txBody>
      </p:sp>
    </p:spTree>
    <p:extLst>
      <p:ext uri="{BB962C8B-B14F-4D97-AF65-F5344CB8AC3E}">
        <p14:creationId xmlns:p14="http://schemas.microsoft.com/office/powerpoint/2010/main" val="108269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B2EA7BD-712D-4018-9699-6FDDA4687046}" type="datetimeFigureOut">
              <a:rPr lang="en-GB" smtClean="0"/>
              <a:t>18/06/2016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3792874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2EA7BD-712D-4018-9699-6FDDA4687046}" type="datetimeFigureOut">
              <a:rPr lang="en-GB" smtClean="0"/>
              <a:t>18/06/2016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735014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2EA7BD-712D-4018-9699-6FDDA4687046}" type="datetimeFigureOut">
              <a:rPr lang="en-GB" smtClean="0"/>
              <a:t>18/06/2016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328923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2EA7BD-712D-4018-9699-6FDDA4687046}" type="datetimeFigureOut">
              <a:rPr lang="en-GB" smtClean="0"/>
              <a:t>18/06/2016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08571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2EA7BD-712D-4018-9699-6FDDA4687046}" type="datetimeFigureOut">
              <a:rPr lang="en-GB" smtClean="0"/>
              <a:t>18/06/2016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49899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B2EA7BD-712D-4018-9699-6FDDA4687046}" type="datetimeFigureOut">
              <a:rPr lang="en-GB" smtClean="0"/>
              <a:t>18/06/2016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152009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B2EA7BD-712D-4018-9699-6FDDA4687046}" type="datetimeFigureOut">
              <a:rPr lang="en-GB" smtClean="0"/>
              <a:t>18/06/2016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82877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B2EA7BD-712D-4018-9699-6FDDA4687046}" type="datetimeFigureOut">
              <a:rPr lang="en-GB" smtClean="0"/>
              <a:t>18/06/2016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130257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EA7BD-712D-4018-9699-6FDDA4687046}" type="datetimeFigureOut">
              <a:rPr lang="en-GB" smtClean="0"/>
              <a:t>18/06/2016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3077463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EA7BD-712D-4018-9699-6FDDA4687046}" type="datetimeFigureOut">
              <a:rPr lang="en-GB" smtClean="0"/>
              <a:t>18/06/2016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185116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EA7BD-712D-4018-9699-6FDDA4687046}" type="datetimeFigureOut">
              <a:rPr lang="en-GB" smtClean="0"/>
              <a:t>18/06/2016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25367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EA7BD-712D-4018-9699-6FDDA4687046}" type="datetimeFigureOut">
              <a:rPr lang="en-GB" smtClean="0"/>
              <a:t>18/06/2016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90666-3364-4771-BCC4-50AA28A709A6}" type="slidenum">
              <a:rPr lang="en-GB" smtClean="0"/>
              <a:t>‹#›</a:t>
            </a:fld>
            <a:endParaRPr lang="en-GB"/>
          </a:p>
        </p:txBody>
      </p:sp>
    </p:spTree>
    <p:extLst>
      <p:ext uri="{BB962C8B-B14F-4D97-AF65-F5344CB8AC3E}">
        <p14:creationId xmlns:p14="http://schemas.microsoft.com/office/powerpoint/2010/main" val="265797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2.wav"/><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audio" Target="../media/audio2.wav"/><Relationship Id="rId1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notesSlide" Target="../notesSlides/notesSlide9.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11.xml"/><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mv"/><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notesSlide" Target="../notesSlides/notesSlide12.xml"/><Relationship Id="rId5" Type="http://schemas.openxmlformats.org/officeDocument/2006/relationships/slideLayout" Target="../slideLayouts/slideLayout7.xml"/><Relationship Id="rId10" Type="http://schemas.openxmlformats.org/officeDocument/2006/relationships/image" Target="../media/image13.png"/><Relationship Id="rId4" Type="http://schemas.openxmlformats.org/officeDocument/2006/relationships/video" Target="../media/media5.wmv"/><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2.wav"/><Relationship Id="rId4" Type="http://schemas.openxmlformats.org/officeDocument/2006/relationships/notesSlide" Target="../notesSlides/notesSlide13.xm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microsoft.com/office/2007/relationships/media" Target="../media/media2.wma"/><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audio" Target="../media/media2.wma"/><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2.wav"/><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6.xml"/><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7.xml"/><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flipH="1">
            <a:off x="151737" y="256741"/>
            <a:ext cx="7116416" cy="859653"/>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378225" y="256741"/>
            <a:ext cx="6453808" cy="954107"/>
          </a:xfrm>
          <a:prstGeom prst="rect">
            <a:avLst/>
          </a:prstGeom>
          <a:solidFill>
            <a:schemeClr val="accent1">
              <a:lumMod val="60000"/>
              <a:lumOff val="40000"/>
            </a:schemeClr>
          </a:solidFill>
        </p:spPr>
        <p:txBody>
          <a:bodyPr wrap="square" rtlCol="0">
            <a:spAutoFit/>
          </a:bodyPr>
          <a:lstStyle/>
          <a:p>
            <a:pPr algn="just"/>
            <a:r>
              <a:rPr lang="en-GB" sz="2800" dirty="0" smtClean="0">
                <a:solidFill>
                  <a:schemeClr val="bg1"/>
                </a:solidFill>
              </a:rPr>
              <a:t>Look out for the </a:t>
            </a:r>
            <a:r>
              <a:rPr lang="en-GB" sz="2800" b="1" dirty="0" smtClean="0">
                <a:solidFill>
                  <a:schemeClr val="bg1"/>
                </a:solidFill>
              </a:rPr>
              <a:t>Teacher Tips</a:t>
            </a:r>
            <a:r>
              <a:rPr lang="en-GB" sz="2800" dirty="0" smtClean="0">
                <a:solidFill>
                  <a:schemeClr val="bg1"/>
                </a:solidFill>
              </a:rPr>
              <a:t> to the left of the PowerPoint when in normal view.</a:t>
            </a:r>
          </a:p>
        </p:txBody>
      </p:sp>
      <p:sp>
        <p:nvSpPr>
          <p:cNvPr id="8" name="TextBox 7"/>
          <p:cNvSpPr txBox="1"/>
          <p:nvPr/>
        </p:nvSpPr>
        <p:spPr>
          <a:xfrm>
            <a:off x="-2939576" y="215062"/>
            <a:ext cx="2677268"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9" name="TextBox 8"/>
          <p:cNvSpPr txBox="1"/>
          <p:nvPr/>
        </p:nvSpPr>
        <p:spPr>
          <a:xfrm>
            <a:off x="-2729551" y="1185947"/>
            <a:ext cx="2455672" cy="1200329"/>
          </a:xfrm>
          <a:prstGeom prst="rect">
            <a:avLst/>
          </a:prstGeom>
          <a:noFill/>
        </p:spPr>
        <p:txBody>
          <a:bodyPr wrap="square" rtlCol="0">
            <a:spAutoFit/>
          </a:bodyPr>
          <a:lstStyle/>
          <a:p>
            <a:r>
              <a:rPr lang="en-GB" b="1" dirty="0" smtClean="0"/>
              <a:t>Teacher </a:t>
            </a:r>
            <a:r>
              <a:rPr lang="en-GB" b="1" dirty="0"/>
              <a:t>tips:</a:t>
            </a:r>
          </a:p>
          <a:p>
            <a:endParaRPr lang="en-GB" dirty="0"/>
          </a:p>
          <a:p>
            <a:endParaRPr lang="en-GB" dirty="0"/>
          </a:p>
          <a:p>
            <a:endParaRPr lang="en-GB" dirty="0"/>
          </a:p>
        </p:txBody>
      </p:sp>
      <p:sp>
        <p:nvSpPr>
          <p:cNvPr id="10" name="TextBox 9"/>
          <p:cNvSpPr txBox="1"/>
          <p:nvPr/>
        </p:nvSpPr>
        <p:spPr>
          <a:xfrm>
            <a:off x="656823" y="2951947"/>
            <a:ext cx="7830355" cy="954107"/>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smtClean="0">
                <a:solidFill>
                  <a:schemeClr val="bg1"/>
                </a:solidFill>
              </a:rPr>
              <a:t>Please be patient with the slides – </a:t>
            </a:r>
          </a:p>
          <a:p>
            <a:pPr algn="ctr"/>
            <a:r>
              <a:rPr lang="en-GB" sz="2800" dirty="0" smtClean="0">
                <a:solidFill>
                  <a:schemeClr val="bg1"/>
                </a:solidFill>
              </a:rPr>
              <a:t>they will take a few seconds to advance and load…</a:t>
            </a:r>
            <a:endParaRPr lang="en-GB" sz="2800" dirty="0">
              <a:solidFill>
                <a:schemeClr val="bg1"/>
              </a:solidFill>
            </a:endParaRPr>
          </a:p>
        </p:txBody>
      </p:sp>
    </p:spTree>
    <p:extLst>
      <p:ext uri="{BB962C8B-B14F-4D97-AF65-F5344CB8AC3E}">
        <p14:creationId xmlns:p14="http://schemas.microsoft.com/office/powerpoint/2010/main" val="3944584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7" cstate="print">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583303" y="850687"/>
            <a:ext cx="5806800" cy="5093702"/>
          </a:xfrm>
          <a:prstGeom prst="rect">
            <a:avLst/>
          </a:prstGeom>
          <a:noFill/>
        </p:spPr>
        <p:txBody>
          <a:bodyPr wrap="square" rtlCol="0">
            <a:spAutoFit/>
          </a:bodyPr>
          <a:lstStyle/>
          <a:p>
            <a:r>
              <a:rPr lang="en-GB" sz="2300" dirty="0" smtClean="0">
                <a:latin typeface="Arial Unicode MS" panose="020B0604020202020204" pitchFamily="34" charset="-128"/>
                <a:ea typeface="Arial Unicode MS" panose="020B0604020202020204" pitchFamily="34" charset="-128"/>
                <a:cs typeface="Arial Unicode MS" panose="020B0604020202020204" pitchFamily="34" charset="-128"/>
              </a:rPr>
              <a:t>I’ve just shown the Minister your graphs and she’s agreed to continue the vaccination programme indefinitely! She’s also calling off the Red Alert. Well done! </a:t>
            </a:r>
          </a:p>
          <a:p>
            <a:endParaRPr lang="en-GB" sz="23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300" dirty="0" smtClean="0">
                <a:latin typeface="Arial Unicode MS" panose="020B0604020202020204" pitchFamily="34" charset="-128"/>
                <a:ea typeface="Arial Unicode MS" panose="020B0604020202020204" pitchFamily="34" charset="-128"/>
                <a:cs typeface="Arial Unicode MS" panose="020B0604020202020204" pitchFamily="34" charset="-128"/>
              </a:rPr>
              <a:t>But there were still 50 new cases this week… </a:t>
            </a:r>
          </a:p>
          <a:p>
            <a:endParaRPr lang="en-GB" sz="23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300" dirty="0" smtClean="0">
                <a:latin typeface="Arial Unicode MS" panose="020B0604020202020204" pitchFamily="34" charset="-128"/>
                <a:ea typeface="Arial Unicode MS" panose="020B0604020202020204" pitchFamily="34" charset="-128"/>
                <a:cs typeface="Arial Unicode MS" panose="020B0604020202020204" pitchFamily="34" charset="-128"/>
              </a:rPr>
              <a:t>The Minister wants the outbreak declared over within two months! Do you think we’ll do it??!</a:t>
            </a: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2939576" y="215062"/>
            <a:ext cx="2677268"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28</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Tree>
    <p:extLst>
      <p:ext uri="{BB962C8B-B14F-4D97-AF65-F5344CB8AC3E}">
        <p14:creationId xmlns:p14="http://schemas.microsoft.com/office/powerpoint/2010/main" val="253223708"/>
      </p:ext>
    </p:extLst>
  </p:cSld>
  <p:clrMapOvr>
    <a:masterClrMapping/>
  </p:clrMapOvr>
  <mc:AlternateContent xmlns:mc="http://schemas.openxmlformats.org/markup-compatibility/2006" xmlns:p14="http://schemas.microsoft.com/office/powerpoint/2010/main">
    <mc:Choice Requires="p14">
      <p:transition p14:dur="10" advClick="0" advTm="120000"/>
    </mc:Choice>
    <mc:Fallback xmlns="">
      <p:transition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2000"/>
                                        <p:tgtEl>
                                          <p:spTgt spid="1029"/>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 ahort.wav"/>
                                        </p:tgtEl>
                                      </p:cMediaNode>
                                    </p:audio>
                                  </p:subTnLst>
                                </p:cTn>
                              </p:par>
                              <p:par>
                                <p:cTn id="10" presetID="32" presetClass="emph" presetSubtype="0" repeatCount="18000" fill="hold" nodeType="withEffect">
                                  <p:stCondLst>
                                    <p:cond delay="0"/>
                                  </p:stCondLst>
                                  <p:childTnLst>
                                    <p:animRot by="120000">
                                      <p:cBhvr>
                                        <p:cTn id="11" dur="50" fill="hold">
                                          <p:stCondLst>
                                            <p:cond delay="0"/>
                                          </p:stCondLst>
                                        </p:cTn>
                                        <p:tgtEl>
                                          <p:spTgt spid="1029"/>
                                        </p:tgtEl>
                                        <p:attrNameLst>
                                          <p:attrName>r</p:attrName>
                                        </p:attrNameLst>
                                      </p:cBhvr>
                                    </p:animRot>
                                    <p:animRot by="-240000">
                                      <p:cBhvr>
                                        <p:cTn id="12" dur="100" fill="hold">
                                          <p:stCondLst>
                                            <p:cond delay="100"/>
                                          </p:stCondLst>
                                        </p:cTn>
                                        <p:tgtEl>
                                          <p:spTgt spid="1029"/>
                                        </p:tgtEl>
                                        <p:attrNameLst>
                                          <p:attrName>r</p:attrName>
                                        </p:attrNameLst>
                                      </p:cBhvr>
                                    </p:animRot>
                                    <p:animRot by="240000">
                                      <p:cBhvr>
                                        <p:cTn id="13" dur="100" fill="hold">
                                          <p:stCondLst>
                                            <p:cond delay="200"/>
                                          </p:stCondLst>
                                        </p:cTn>
                                        <p:tgtEl>
                                          <p:spTgt spid="1029"/>
                                        </p:tgtEl>
                                        <p:attrNameLst>
                                          <p:attrName>r</p:attrName>
                                        </p:attrNameLst>
                                      </p:cBhvr>
                                    </p:animRot>
                                    <p:animRot by="-240000">
                                      <p:cBhvr>
                                        <p:cTn id="14" dur="100" fill="hold">
                                          <p:stCondLst>
                                            <p:cond delay="300"/>
                                          </p:stCondLst>
                                        </p:cTn>
                                        <p:tgtEl>
                                          <p:spTgt spid="1029"/>
                                        </p:tgtEl>
                                        <p:attrNameLst>
                                          <p:attrName>r</p:attrName>
                                        </p:attrNameLst>
                                      </p:cBhvr>
                                    </p:animRot>
                                    <p:animRot by="120000">
                                      <p:cBhvr>
                                        <p:cTn id="15" dur="100" fill="hold">
                                          <p:stCondLst>
                                            <p:cond delay="400"/>
                                          </p:stCondLst>
                                        </p:cTn>
                                        <p:tgtEl>
                                          <p:spTgt spid="1029"/>
                                        </p:tgtEl>
                                        <p:attrNameLst>
                                          <p:attrName>r</p:attrName>
                                        </p:attrNameLst>
                                      </p:cBhvr>
                                    </p:animRot>
                                  </p:childTnLst>
                                </p:cTn>
                              </p:par>
                              <p:par>
                                <p:cTn id="16" presetID="1" presetClass="entr" presetSubtype="0" fill="hold" grpId="0" nodeType="withEffect">
                                  <p:stCondLst>
                                    <p:cond delay="0"/>
                                  </p:stCondLst>
                                  <p:iterate type="lt">
                                    <p:tmAbs val="40"/>
                                  </p:iterate>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xit" presetSubtype="0" fill="hold" grpId="2" nodeType="withEffect">
                                  <p:stCondLst>
                                    <p:cond delay="0"/>
                                  </p:stCondLst>
                                  <p:iterate type="lt">
                                    <p:tmAbs val="0"/>
                                  </p:iterate>
                                  <p:childTnLst>
                                    <p:set>
                                      <p:cBhvr>
                                        <p:cTn id="23" dur="1" fill="hold">
                                          <p:stCondLst>
                                            <p:cond delay="0"/>
                                          </p:stCondLst>
                                        </p:cTn>
                                        <p:tgtEl>
                                          <p:spTgt spid="14"/>
                                        </p:tgtEl>
                                        <p:attrNameLst>
                                          <p:attrName>style.visibility</p:attrName>
                                        </p:attrNameLst>
                                      </p:cBhvr>
                                      <p:to>
                                        <p:strVal val="hidden"/>
                                      </p:to>
                                    </p:set>
                                  </p:childTnLst>
                                </p:cTn>
                              </p:par>
                              <p:par>
                                <p:cTn id="24" presetID="1" presetClass="entr" presetSubtype="0" fill="hold" grpId="1" nodeType="withEffect">
                                  <p:stCondLst>
                                    <p:cond delay="0"/>
                                  </p:stCondLst>
                                  <p:iterate type="lt">
                                    <p:tmAbs val="30"/>
                                  </p:iterate>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2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3000"/>
                                        <p:tgtEl>
                                          <p:spTgt spid="15"/>
                                        </p:tgtEl>
                                      </p:cBhvr>
                                    </p:animEffect>
                                  </p:childTnLst>
                                </p:cTn>
                              </p:par>
                              <p:par>
                                <p:cTn id="32" presetID="1" presetClass="entr" presetSubtype="0" fill="hold" grpId="0" nodeType="withEffect">
                                  <p:stCondLst>
                                    <p:cond delay="0"/>
                                  </p:stCondLst>
                                  <p:iterate type="lt">
                                    <p:tmAbs val="30"/>
                                  </p:iterate>
                                  <p:childTnLst>
                                    <p:set>
                                      <p:cBhvr>
                                        <p:cTn id="33" dur="1" fill="hold">
                                          <p:stCondLst>
                                            <p:cond delay="0"/>
                                          </p:stCondLst>
                                        </p:cTn>
                                        <p:tgtEl>
                                          <p:spTgt spid="16"/>
                                        </p:tgtEl>
                                        <p:attrNameLst>
                                          <p:attrName>style.visibility</p:attrName>
                                        </p:attrNameLst>
                                      </p:cBhvr>
                                      <p:to>
                                        <p:strVal val="visible"/>
                                      </p:to>
                                    </p:set>
                                  </p:childTnLst>
                                </p:cTn>
                              </p:par>
                              <p:par>
                                <p:cTn id="34" presetID="10" presetClass="exit" presetSubtype="0" fill="hold" nodeType="withEffect">
                                  <p:stCondLst>
                                    <p:cond delay="0"/>
                                  </p:stCondLst>
                                  <p:childTnLst>
                                    <p:animEffect transition="out" filter="fade">
                                      <p:cBhvr>
                                        <p:cTn id="35" dur="3000"/>
                                        <p:tgtEl>
                                          <p:spTgt spid="1029"/>
                                        </p:tgtEl>
                                      </p:cBhvr>
                                    </p:animEffect>
                                    <p:set>
                                      <p:cBhvr>
                                        <p:cTn id="36" dur="1" fill="hold">
                                          <p:stCondLst>
                                            <p:cond delay="2999"/>
                                          </p:stCondLst>
                                        </p:cTn>
                                        <p:tgtEl>
                                          <p:spTgt spid="1029"/>
                                        </p:tgtEl>
                                        <p:attrNameLst>
                                          <p:attrName>style.visibility</p:attrName>
                                        </p:attrNameLst>
                                      </p:cBhvr>
                                      <p:to>
                                        <p:strVal val="hidden"/>
                                      </p:to>
                                    </p:set>
                                  </p:childTnLst>
                                </p:cTn>
                              </p:par>
                              <p:par>
                                <p:cTn id="37" presetID="1" presetClass="exit" presetSubtype="0" fill="hold" grpId="1" nodeType="withEffect">
                                  <p:stCondLst>
                                    <p:cond delay="0"/>
                                  </p:stCondLst>
                                  <p:iterate type="lt">
                                    <p:tmAbs val="0"/>
                                  </p:iterate>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video>
              <p:cMediaNode vol="80000">
                <p:cTn id="39" repeatCount="indefinite" fill="hold" display="0">
                  <p:stCondLst>
                    <p:cond delay="indefinite"/>
                  </p:stCondLst>
                </p:cTn>
                <p:tgtEl>
                  <p:spTgt spid="10"/>
                </p:tgtEl>
              </p:cMediaNode>
            </p:video>
          </p:childTnLst>
        </p:cTn>
      </p:par>
    </p:tnLst>
    <p:bldLst>
      <p:bldP spid="14" grpId="0"/>
      <p:bldP spid="14" grpId="1"/>
      <p:bldP spid="14" grpId="2"/>
      <p:bldP spid="15" grpId="0" animBg="1"/>
      <p:bldP spid="15" grpId="1" animBg="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29</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8" cstate="print">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GHH</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4" name="TextBox 23"/>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83303" y="850687"/>
            <a:ext cx="5806800" cy="4447371"/>
          </a:xfrm>
          <a:prstGeom prst="rect">
            <a:avLst/>
          </a:prstGeom>
          <a:noFill/>
        </p:spPr>
        <p:txBody>
          <a:bodyPr wrap="square" rtlCol="0">
            <a:spAutoFit/>
          </a:bodyPr>
          <a:lstStyle/>
          <a:p>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Team, can you help me with a tricky question?</a:t>
            </a: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I have some data in from your vaccination programme. So far almost 30,000 children have been immunised against measles as a direct result of your campaign. Outstanding work! </a:t>
            </a: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If there were about 80,000 unvaccinated children in your area at the start of the outbreak, what percentage of these children have we vaccinated so far? </a:t>
            </a: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The Minister has set a target of over 50%. Have we reached it??</a:t>
            </a:r>
            <a:endParaRPr lang="en-GB" sz="21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55 cases</a:t>
            </a:r>
            <a:endParaRPr lang="en-GB" sz="4400" dirty="0">
              <a:solidFill>
                <a:schemeClr val="bg1"/>
              </a:solidFill>
            </a:endParaRPr>
          </a:p>
        </p:txBody>
      </p:sp>
      <p:sp>
        <p:nvSpPr>
          <p:cNvPr id="19" name="TextBox 18"/>
          <p:cNvSpPr txBox="1"/>
          <p:nvPr/>
        </p:nvSpPr>
        <p:spPr>
          <a:xfrm>
            <a:off x="-2729551" y="1185947"/>
            <a:ext cx="2455672" cy="5432256"/>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(You can skip Alex’s maths problems if you don’t have time, or set them for homework)</a:t>
            </a:r>
          </a:p>
          <a:p>
            <a:endParaRPr lang="en-GB" dirty="0"/>
          </a:p>
          <a:p>
            <a:r>
              <a:rPr lang="en-GB" dirty="0" smtClean="0"/>
              <a:t>The number of cases has risen slightly, but children should know now that these little fluctuations do not necessarily reflect the bigger trend shown on the measles cases line graph.</a:t>
            </a:r>
          </a:p>
          <a:p>
            <a:endParaRPr lang="en-GB" dirty="0" smtClean="0"/>
          </a:p>
          <a:p>
            <a:endParaRPr lang="en-GB" dirty="0" smtClean="0"/>
          </a:p>
          <a:p>
            <a:pPr>
              <a:spcBef>
                <a:spcPts val="600"/>
              </a:spcBef>
            </a:pPr>
            <a:r>
              <a:rPr lang="en-GB" dirty="0" smtClean="0"/>
              <a:t>   </a:t>
            </a:r>
            <a:endParaRPr lang="en-GB" dirty="0"/>
          </a:p>
        </p:txBody>
      </p:sp>
      <mc:AlternateContent xmlns:mc="http://schemas.openxmlformats.org/markup-compatibility/2006" xmlns:a14="http://schemas.microsoft.com/office/drawing/2010/main">
        <mc:Choice Requires="a14">
          <p:sp>
            <p:nvSpPr>
              <p:cNvPr id="2" name="Rectangle 1"/>
              <p:cNvSpPr/>
              <p:nvPr/>
            </p:nvSpPr>
            <p:spPr>
              <a:xfrm>
                <a:off x="9468544" y="624568"/>
                <a:ext cx="3366120" cy="6260816"/>
              </a:xfrm>
              <a:prstGeom prst="rect">
                <a:avLst/>
              </a:prstGeom>
            </p:spPr>
            <p:txBody>
              <a:bodyPr wrap="square">
                <a:spAutoFit/>
              </a:bodyPr>
              <a:lstStyle/>
              <a:p>
                <a:pPr>
                  <a:spcBef>
                    <a:spcPts val="600"/>
                  </a:spcBef>
                </a:pPr>
                <a:r>
                  <a:rPr lang="en-GB" dirty="0"/>
                  <a:t>(More able children can </a:t>
                </a:r>
                <a:r>
                  <a:rPr lang="en-GB" dirty="0" smtClean="0"/>
                  <a:t>try this </a:t>
                </a:r>
                <a:r>
                  <a:rPr lang="en-GB" dirty="0"/>
                  <a:t>without a calculator)</a:t>
                </a:r>
              </a:p>
              <a:p>
                <a:pPr>
                  <a:spcBef>
                    <a:spcPts val="600"/>
                  </a:spcBef>
                </a:pPr>
                <a:endParaRPr lang="en-GB" dirty="0" smtClean="0"/>
              </a:p>
              <a:p>
                <a:pPr>
                  <a:spcBef>
                    <a:spcPts val="600"/>
                  </a:spcBef>
                </a:pPr>
                <a:r>
                  <a:rPr lang="en-GB" dirty="0" smtClean="0"/>
                  <a:t>30,000 </a:t>
                </a:r>
                <a:r>
                  <a:rPr lang="en-GB" dirty="0"/>
                  <a:t>÷ 80,000</a:t>
                </a:r>
              </a:p>
              <a:p>
                <a:pPr>
                  <a:spcBef>
                    <a:spcPts val="600"/>
                  </a:spcBef>
                </a:pPr>
                <a:r>
                  <a:rPr lang="en-GB" dirty="0"/>
                  <a:t>= 30     </a:t>
                </a:r>
                <a:r>
                  <a:rPr lang="en-GB" dirty="0" smtClean="0"/>
                  <a:t> </a:t>
                </a:r>
                <a:r>
                  <a:rPr lang="en-GB" dirty="0"/>
                  <a:t>÷  80</a:t>
                </a:r>
              </a:p>
              <a:p>
                <a:pPr>
                  <a:spcBef>
                    <a:spcPts val="600"/>
                  </a:spcBef>
                </a:pPr>
                <a:r>
                  <a:rPr lang="en-GB" dirty="0"/>
                  <a:t>= </a:t>
                </a:r>
                <a14:m>
                  <m:oMath xmlns:m="http://schemas.openxmlformats.org/officeDocument/2006/math">
                    <m:f>
                      <m:fPr>
                        <m:ctrlPr>
                          <a:rPr lang="en-GB" sz="2000" i="1">
                            <a:latin typeface="Cambria Math"/>
                          </a:rPr>
                        </m:ctrlPr>
                      </m:fPr>
                      <m:num>
                        <m:r>
                          <a:rPr lang="en-GB" sz="2000" i="1">
                            <a:latin typeface="Cambria Math"/>
                          </a:rPr>
                          <m:t>30</m:t>
                        </m:r>
                      </m:num>
                      <m:den>
                        <m:r>
                          <a:rPr lang="en-GB" sz="2000" i="1">
                            <a:latin typeface="Cambria Math"/>
                          </a:rPr>
                          <m:t>80</m:t>
                        </m:r>
                      </m:den>
                    </m:f>
                  </m:oMath>
                </a14:m>
                <a:endParaRPr lang="en-GB" dirty="0"/>
              </a:p>
              <a:p>
                <a:pPr>
                  <a:spcBef>
                    <a:spcPts val="1200"/>
                  </a:spcBef>
                </a:pPr>
                <a:r>
                  <a:rPr lang="en-GB" dirty="0"/>
                  <a:t>= </a:t>
                </a:r>
                <a14:m>
                  <m:oMath xmlns:m="http://schemas.openxmlformats.org/officeDocument/2006/math">
                    <m:f>
                      <m:fPr>
                        <m:ctrlPr>
                          <a:rPr lang="en-GB" sz="2000" i="1">
                            <a:latin typeface="Cambria Math"/>
                          </a:rPr>
                        </m:ctrlPr>
                      </m:fPr>
                      <m:num>
                        <m:r>
                          <a:rPr lang="en-GB" sz="2000" i="1">
                            <a:latin typeface="Cambria Math"/>
                          </a:rPr>
                          <m:t>3</m:t>
                        </m:r>
                      </m:num>
                      <m:den>
                        <m:r>
                          <a:rPr lang="en-GB" sz="2000" i="1">
                            <a:latin typeface="Cambria Math"/>
                          </a:rPr>
                          <m:t>8</m:t>
                        </m:r>
                      </m:den>
                    </m:f>
                  </m:oMath>
                </a14:m>
                <a:endParaRPr lang="en-GB" sz="2000" dirty="0"/>
              </a:p>
              <a:p>
                <a:pPr>
                  <a:spcBef>
                    <a:spcPts val="1200"/>
                  </a:spcBef>
                </a:pPr>
                <a:r>
                  <a:rPr lang="en-GB" dirty="0"/>
                  <a:t>(which is under a half)</a:t>
                </a:r>
              </a:p>
              <a:p>
                <a:pPr>
                  <a:spcBef>
                    <a:spcPts val="1200"/>
                  </a:spcBef>
                </a:pPr>
                <a:r>
                  <a:rPr lang="en-GB" dirty="0"/>
                  <a:t>= 0.375</a:t>
                </a:r>
              </a:p>
              <a:p>
                <a:pPr>
                  <a:spcBef>
                    <a:spcPts val="1200"/>
                  </a:spcBef>
                </a:pPr>
                <a:r>
                  <a:rPr lang="en-GB" dirty="0"/>
                  <a:t>≈ 0.38</a:t>
                </a:r>
              </a:p>
              <a:p>
                <a:pPr>
                  <a:spcBef>
                    <a:spcPts val="1200"/>
                  </a:spcBef>
                </a:pPr>
                <a:r>
                  <a:rPr lang="en-GB" dirty="0"/>
                  <a:t>= 38%</a:t>
                </a:r>
              </a:p>
              <a:p>
                <a:pPr>
                  <a:spcBef>
                    <a:spcPts val="1200"/>
                  </a:spcBef>
                </a:pPr>
                <a:r>
                  <a:rPr lang="en-GB" dirty="0"/>
                  <a:t>Alternative method:</a:t>
                </a:r>
              </a:p>
              <a:p>
                <a:pPr>
                  <a:spcBef>
                    <a:spcPts val="1200"/>
                  </a:spcBef>
                </a:pPr>
                <a:r>
                  <a:rPr lang="en-GB" dirty="0"/>
                  <a:t> 50% of 80,000</a:t>
                </a:r>
              </a:p>
              <a:p>
                <a:pPr>
                  <a:spcBef>
                    <a:spcPts val="1200"/>
                  </a:spcBef>
                </a:pPr>
                <a:r>
                  <a:rPr lang="en-GB" dirty="0"/>
                  <a:t>= 40,000</a:t>
                </a:r>
              </a:p>
              <a:p>
                <a:pPr>
                  <a:spcBef>
                    <a:spcPts val="1200"/>
                  </a:spcBef>
                </a:pPr>
                <a:r>
                  <a:rPr lang="en-GB" dirty="0"/>
                  <a:t>So 30,000 is less than  50%.</a:t>
                </a:r>
              </a:p>
            </p:txBody>
          </p:sp>
        </mc:Choice>
        <mc:Fallback xmlns="">
          <p:sp>
            <p:nvSpPr>
              <p:cNvPr id="2" name="Rectangle 1"/>
              <p:cNvSpPr>
                <a:spLocks noRot="1" noChangeAspect="1" noMove="1" noResize="1" noEditPoints="1" noAdjustHandles="1" noChangeArrowheads="1" noChangeShapeType="1" noTextEdit="1"/>
              </p:cNvSpPr>
              <p:nvPr/>
            </p:nvSpPr>
            <p:spPr>
              <a:xfrm>
                <a:off x="9468544" y="624568"/>
                <a:ext cx="3366120" cy="6260816"/>
              </a:xfrm>
              <a:prstGeom prst="rect">
                <a:avLst/>
              </a:prstGeom>
              <a:blipFill rotWithShape="1">
                <a:blip r:embed="rId9"/>
                <a:stretch>
                  <a:fillRect l="-1449" t="-487" b="-584"/>
                </a:stretch>
              </a:blipFill>
            </p:spPr>
            <p:txBody>
              <a:bodyPr/>
              <a:lstStyle/>
              <a:p>
                <a:r>
                  <a:rPr lang="en-GB">
                    <a:noFill/>
                  </a:rPr>
                  <a:t> </a:t>
                </a:r>
              </a:p>
            </p:txBody>
          </p:sp>
        </mc:Fallback>
      </mc:AlternateContent>
    </p:spTree>
    <p:extLst>
      <p:ext uri="{BB962C8B-B14F-4D97-AF65-F5344CB8AC3E}">
        <p14:creationId xmlns:p14="http://schemas.microsoft.com/office/powerpoint/2010/main" val="1318936394"/>
      </p:ext>
    </p:extLst>
  </p:cSld>
  <p:clrMapOvr>
    <a:masterClrMapping/>
  </p:clrMapOvr>
  <mc:AlternateContent xmlns:mc="http://schemas.openxmlformats.org/markup-compatibility/2006" xmlns:p14="http://schemas.microsoft.com/office/powerpoint/2010/main">
    <mc:Choice Requires="p14">
      <p:transition spd="slow" p14:dur="1200" advClick="0" advTm="120000">
        <p14:prism/>
        <p:sndAc>
          <p:stSnd>
            <p:snd r:embed="rId5" name="135613__danielnieto7__alert.wav"/>
          </p:stSnd>
        </p:sndAc>
      </p:transition>
    </mc:Choice>
    <mc:Fallback xmlns="">
      <p:transition spd="slow" advClick="0" advTm="120000">
        <p:fade/>
        <p:sndAc>
          <p:stSnd>
            <p:snd r:embed="rId11"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50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cTn>
                              </p:par>
                              <p:par>
                                <p:cTn id="13" presetID="10" presetClass="entr" presetSubtype="0" repeatCount="300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2000"/>
                                        <p:tgtEl>
                                          <p:spTgt spid="1029"/>
                                        </p:tgtEl>
                                      </p:cBhvr>
                                    </p:animEffect>
                                  </p:childTnLst>
                                  <p:subTnLst>
                                    <p:audio>
                                      <p:cMediaNode>
                                        <p:cTn display="0" masterRel="sameClick">
                                          <p:stCondLst>
                                            <p:cond evt="begin" delay="0">
                                              <p:tn val="16"/>
                                            </p:cond>
                                          </p:stCondLst>
                                          <p:endCondLst>
                                            <p:cond evt="onStopAudio" delay="0">
                                              <p:tgtEl>
                                                <p:sldTgt/>
                                              </p:tgtEl>
                                            </p:cond>
                                          </p:endCondLst>
                                        </p:cTn>
                                        <p:tgtEl>
                                          <p:sndTgt r:embed="rId6" name="171324__swidmark__ringtone ahort.wav"/>
                                        </p:tgtEl>
                                      </p:cMediaNode>
                                    </p:audio>
                                  </p:subTnLst>
                                </p:cTn>
                              </p:par>
                              <p:par>
                                <p:cTn id="19" presetID="32" presetClass="emph" presetSubtype="0" repeatCount="18000" fill="hold" nodeType="withEffect">
                                  <p:stCondLst>
                                    <p:cond delay="0"/>
                                  </p:stCondLst>
                                  <p:childTnLst>
                                    <p:animRot by="120000">
                                      <p:cBhvr>
                                        <p:cTn id="20" dur="50" fill="hold">
                                          <p:stCondLst>
                                            <p:cond delay="0"/>
                                          </p:stCondLst>
                                        </p:cTn>
                                        <p:tgtEl>
                                          <p:spTgt spid="1029"/>
                                        </p:tgtEl>
                                        <p:attrNameLst>
                                          <p:attrName>r</p:attrName>
                                        </p:attrNameLst>
                                      </p:cBhvr>
                                    </p:animRot>
                                    <p:animRot by="-240000">
                                      <p:cBhvr>
                                        <p:cTn id="21" dur="100" fill="hold">
                                          <p:stCondLst>
                                            <p:cond delay="100"/>
                                          </p:stCondLst>
                                        </p:cTn>
                                        <p:tgtEl>
                                          <p:spTgt spid="1029"/>
                                        </p:tgtEl>
                                        <p:attrNameLst>
                                          <p:attrName>r</p:attrName>
                                        </p:attrNameLst>
                                      </p:cBhvr>
                                    </p:animRot>
                                    <p:animRot by="240000">
                                      <p:cBhvr>
                                        <p:cTn id="22" dur="100" fill="hold">
                                          <p:stCondLst>
                                            <p:cond delay="200"/>
                                          </p:stCondLst>
                                        </p:cTn>
                                        <p:tgtEl>
                                          <p:spTgt spid="1029"/>
                                        </p:tgtEl>
                                        <p:attrNameLst>
                                          <p:attrName>r</p:attrName>
                                        </p:attrNameLst>
                                      </p:cBhvr>
                                    </p:animRot>
                                    <p:animRot by="-240000">
                                      <p:cBhvr>
                                        <p:cTn id="23" dur="100" fill="hold">
                                          <p:stCondLst>
                                            <p:cond delay="300"/>
                                          </p:stCondLst>
                                        </p:cTn>
                                        <p:tgtEl>
                                          <p:spTgt spid="1029"/>
                                        </p:tgtEl>
                                        <p:attrNameLst>
                                          <p:attrName>r</p:attrName>
                                        </p:attrNameLst>
                                      </p:cBhvr>
                                    </p:animRot>
                                    <p:animRot by="120000">
                                      <p:cBhvr>
                                        <p:cTn id="24" dur="100" fill="hold">
                                          <p:stCondLst>
                                            <p:cond delay="400"/>
                                          </p:stCondLst>
                                        </p:cTn>
                                        <p:tgtEl>
                                          <p:spTgt spid="1029"/>
                                        </p:tgtEl>
                                        <p:attrNameLst>
                                          <p:attrName>r</p:attrName>
                                        </p:attrNameLst>
                                      </p:cBhvr>
                                    </p:animRot>
                                  </p:childTnLst>
                                </p:cTn>
                              </p:par>
                              <p:par>
                                <p:cTn id="25" presetID="1" presetClass="entr" presetSubtype="0" fill="hold" grpId="0" nodeType="withEffect">
                                  <p:stCondLst>
                                    <p:cond delay="1000"/>
                                  </p:stCondLst>
                                  <p:iterate type="lt">
                                    <p:tmAbs val="40"/>
                                  </p:iterate>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grpId="2" nodeType="withEffect">
                                  <p:stCondLst>
                                    <p:cond delay="0"/>
                                  </p:stCondLst>
                                  <p:iterate type="lt">
                                    <p:tmAbs val="0"/>
                                  </p:iterate>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grpId="1" nodeType="withEffect">
                                  <p:stCondLst>
                                    <p:cond delay="0"/>
                                  </p:stCondLst>
                                  <p:iterate type="lt">
                                    <p:tmAbs val="30"/>
                                  </p:iterate>
                                  <p:childTnLst>
                                    <p:set>
                                      <p:cBhvr>
                                        <p:cTn id="34" dur="1" fill="hold">
                                          <p:stCondLst>
                                            <p:cond delay="0"/>
                                          </p:stCondLst>
                                        </p:cTn>
                                        <p:tgtEl>
                                          <p:spTgt spid="16"/>
                                        </p:tgtEl>
                                        <p:attrNameLst>
                                          <p:attrName>style.visibility</p:attrName>
                                        </p:attrNameLst>
                                      </p:cBhvr>
                                      <p:to>
                                        <p:strVal val="visible"/>
                                      </p:to>
                                    </p:set>
                                  </p:childTnLst>
                                </p:cTn>
                              </p:par>
                              <p:par>
                                <p:cTn id="35" presetID="10" presetClass="exit" presetSubtype="0" repeatCount="4000" fill="hold" grpId="1" nodeType="withEffect">
                                  <p:stCondLst>
                                    <p:cond delay="3000"/>
                                  </p:stCondLst>
                                  <p:childTnLst>
                                    <p:animEffect transition="out" filter="fade">
                                      <p:cBhvr>
                                        <p:cTn id="36" dur="2000"/>
                                        <p:tgtEl>
                                          <p:spTgt spid="24"/>
                                        </p:tgtEl>
                                      </p:cBhvr>
                                    </p:animEffect>
                                    <p:set>
                                      <p:cBhvr>
                                        <p:cTn id="37" dur="1" fill="hold">
                                          <p:stCondLst>
                                            <p:cond delay="1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12"/>
                </p:tgtEl>
              </p:cMediaNode>
            </p:video>
            <p:seq concurrent="1" nextAc="seek">
              <p:cTn id="39" restart="whenNotActive" fill="hold" evtFilter="cancelBubble" nodeType="interactiveSeq">
                <p:stCondLst>
                  <p:cond evt="onClick" delay="0">
                    <p:tgtEl>
                      <p:spTgt spid="102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3000"/>
                                        <p:tgtEl>
                                          <p:spTgt spid="15"/>
                                        </p:tgtEl>
                                      </p:cBhvr>
                                    </p:animEffect>
                                  </p:childTnLst>
                                </p:cTn>
                              </p:par>
                              <p:par>
                                <p:cTn id="45" presetID="1" presetClass="entr" presetSubtype="0" fill="hold" grpId="0" nodeType="withEffect">
                                  <p:stCondLst>
                                    <p:cond delay="0"/>
                                  </p:stCondLst>
                                  <p:iterate type="lt">
                                    <p:tmAbs val="30"/>
                                  </p:iterate>
                                  <p:childTnLst>
                                    <p:set>
                                      <p:cBhvr>
                                        <p:cTn id="46" dur="1" fill="hold">
                                          <p:stCondLst>
                                            <p:cond delay="0"/>
                                          </p:stCondLst>
                                        </p:cTn>
                                        <p:tgtEl>
                                          <p:spTgt spid="16"/>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3000"/>
                                        <p:tgtEl>
                                          <p:spTgt spid="1029"/>
                                        </p:tgtEl>
                                      </p:cBhvr>
                                    </p:animEffect>
                                    <p:set>
                                      <p:cBhvr>
                                        <p:cTn id="49" dur="1" fill="hold">
                                          <p:stCondLst>
                                            <p:cond delay="2999"/>
                                          </p:stCondLst>
                                        </p:cTn>
                                        <p:tgtEl>
                                          <p:spTgt spid="1029"/>
                                        </p:tgtEl>
                                        <p:attrNameLst>
                                          <p:attrName>style.visibility</p:attrName>
                                        </p:attrNameLst>
                                      </p:cBhvr>
                                      <p:to>
                                        <p:strVal val="hidden"/>
                                      </p:to>
                                    </p:set>
                                  </p:childTnLst>
                                </p:cTn>
                              </p:par>
                              <p:par>
                                <p:cTn id="50" presetID="1" presetClass="exit" presetSubtype="0" fill="hold" grpId="1" nodeType="withEffect">
                                  <p:stCondLst>
                                    <p:cond delay="0"/>
                                  </p:stCondLst>
                                  <p:iterate type="lt">
                                    <p:tmAbs val="0"/>
                                  </p:iterate>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bldLst>
      <p:bldP spid="14" grpId="0"/>
      <p:bldP spid="14" grpId="1"/>
      <p:bldP spid="14" grpId="2"/>
      <p:bldP spid="23" grpId="0" animBg="1"/>
      <p:bldP spid="24" grpId="0"/>
      <p:bldP spid="24" grpId="1"/>
      <p:bldP spid="15" grpId="0" animBg="1"/>
      <p:bldP spid="15" grpId="1" animBg="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There was a rise in cases last week. Local media and parents are concerned that this means the outbreak is about to spiral up again. What will you tell them?</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30</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TKS</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42 cases</a:t>
            </a:r>
            <a:endParaRPr lang="en-GB" sz="4400" dirty="0">
              <a:solidFill>
                <a:schemeClr val="bg1"/>
              </a:solidFill>
            </a:endParaRPr>
          </a:p>
        </p:txBody>
      </p:sp>
      <p:sp>
        <p:nvSpPr>
          <p:cNvPr id="10" name="TextBox 9"/>
          <p:cNvSpPr txBox="1"/>
          <p:nvPr/>
        </p:nvSpPr>
        <p:spPr>
          <a:xfrm>
            <a:off x="-2729551" y="1185947"/>
            <a:ext cx="2455672" cy="5632311"/>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(You can skip out these mini discussion questions if you don’t have time.)</a:t>
            </a:r>
          </a:p>
          <a:p>
            <a:r>
              <a:rPr lang="en-GB" dirty="0" smtClean="0"/>
              <a:t/>
            </a:r>
            <a:br>
              <a:rPr lang="en-GB" dirty="0" smtClean="0"/>
            </a:br>
            <a:r>
              <a:rPr lang="en-GB" dirty="0" smtClean="0"/>
              <a:t>The </a:t>
            </a:r>
            <a:r>
              <a:rPr lang="en-GB" b="1" dirty="0" smtClean="0"/>
              <a:t>data analysts’</a:t>
            </a:r>
            <a:r>
              <a:rPr lang="en-GB" dirty="0" smtClean="0"/>
              <a:t> graphs are showing  </a:t>
            </a:r>
            <a:r>
              <a:rPr lang="en-GB" dirty="0"/>
              <a:t>a </a:t>
            </a:r>
            <a:r>
              <a:rPr lang="en-GB" dirty="0" smtClean="0"/>
              <a:t> </a:t>
            </a:r>
            <a:r>
              <a:rPr lang="en-GB" dirty="0"/>
              <a:t>rapid </a:t>
            </a:r>
            <a:r>
              <a:rPr lang="en-GB" dirty="0" smtClean="0"/>
              <a:t>decline in weekly cases, </a:t>
            </a:r>
            <a:r>
              <a:rPr lang="en-GB" dirty="0"/>
              <a:t>which children should recognise from the </a:t>
            </a:r>
            <a:r>
              <a:rPr lang="en-GB" b="1" dirty="0"/>
              <a:t>Speckled Monster </a:t>
            </a:r>
            <a:r>
              <a:rPr lang="en-GB" dirty="0"/>
              <a:t>activity means that the outbreak is </a:t>
            </a:r>
            <a:r>
              <a:rPr lang="en-GB" dirty="0" smtClean="0"/>
              <a:t>probably nearing an end. A slight ‘bump’ in last week’s figures does not change this overall , long-term trend. </a:t>
            </a:r>
            <a:endParaRPr lang="en-GB" dirty="0"/>
          </a:p>
        </p:txBody>
      </p:sp>
      <p:pic>
        <p:nvPicPr>
          <p:cNvPr id="14" name="Picture 13"/>
          <p:cNvPicPr>
            <a:picLocks noChangeAspect="1"/>
          </p:cNvPicPr>
          <p:nvPr/>
        </p:nvPicPr>
        <p:blipFill rotWithShape="1">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408886291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xit" presetSubtype="0" repeatCount="4000" fill="hold" grpId="1" nodeType="withEffect">
                                  <p:stCondLst>
                                    <p:cond delay="300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1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6"/>
                </p:tgtEl>
              </p:cMediaNode>
            </p:video>
          </p:childTnLst>
        </p:cTn>
      </p:par>
    </p:tnLst>
    <p:bldLst>
      <p:bldP spid="8" grpId="0"/>
      <p:bldP spid="17" grpId="0" animBg="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461665"/>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Continue to monitor the data closely…</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31</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QN#</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23 cases</a:t>
            </a:r>
            <a:endParaRPr lang="en-GB" sz="4400" dirty="0">
              <a:solidFill>
                <a:schemeClr val="bg1"/>
              </a:solidFill>
            </a:endParaRPr>
          </a:p>
        </p:txBody>
      </p:sp>
      <p:pic>
        <p:nvPicPr>
          <p:cNvPr id="10" name="Picture 9"/>
          <p:cNvPicPr>
            <a:picLocks noChangeAspect="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3824191786"/>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xit" presetSubtype="0" repeatCount="4000" fill="hold" grpId="1" nodeType="withEffect">
                                  <p:stCondLst>
                                    <p:cond delay="300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1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6"/>
                </p:tgtEl>
              </p:cMediaNode>
            </p:video>
          </p:childTnLst>
        </p:cTn>
      </p:par>
    </p:tnLst>
    <p:bldLst>
      <p:bldP spid="8" grpId="0"/>
      <p:bldP spid="17" grpId="0" animBg="1"/>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success of the vaccination clinics has been incredible… almost 40,000 children have been vaccinated… and counting!</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32</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30 cases</a:t>
            </a:r>
            <a:endParaRPr lang="en-GB" sz="4400" dirty="0">
              <a:solidFill>
                <a:schemeClr val="bg1"/>
              </a:solidFill>
            </a:endParaRPr>
          </a:p>
        </p:txBody>
      </p:sp>
      <p:sp>
        <p:nvSpPr>
          <p:cNvPr id="10" name="TextBox 9"/>
          <p:cNvSpPr txBox="1"/>
          <p:nvPr/>
        </p:nvSpPr>
        <p:spPr>
          <a:xfrm>
            <a:off x="-2729551" y="1185947"/>
            <a:ext cx="2455672" cy="2862322"/>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This video does not show the boy actually getting vaccinated, but nevertheless please be aware of any sensitive children in your class.</a:t>
            </a:r>
            <a:endParaRPr lang="en-GB" dirty="0"/>
          </a:p>
          <a:p>
            <a:endParaRPr lang="en-GB" dirty="0"/>
          </a:p>
          <a:p>
            <a:endParaRPr lang="en-GB" dirty="0"/>
          </a:p>
        </p:txBody>
      </p:sp>
      <p:pic>
        <p:nvPicPr>
          <p:cNvPr id="2" name="shutterstock_v3033781.mov">
            <a:hlinkClick r:id="" action="ppaction://media"/>
          </p:cNvPr>
          <p:cNvPicPr>
            <a:picLocks/>
          </p:cNvPicPr>
          <p:nvPr>
            <a:videoFile r:link="rId4"/>
            <p:extLst>
              <p:ext uri="{DAA4B4D4-6D71-4841-9C94-3DE7FCFB9230}">
                <p14:media xmlns:p14="http://schemas.microsoft.com/office/powerpoint/2010/main" r:embed="rId3"/>
              </p:ext>
            </p:extLst>
          </p:nvPr>
        </p:nvPicPr>
        <p:blipFill rotWithShape="1">
          <a:blip r:embed="rId9"/>
          <a:srcRect l="9018"/>
          <a:stretch>
            <a:fillRect/>
          </a:stretch>
        </p:blipFill>
        <p:spPr>
          <a:xfrm>
            <a:off x="527229" y="851462"/>
            <a:ext cx="5868000" cy="4212000"/>
          </a:xfrm>
          <a:prstGeom prst="rect">
            <a:avLst/>
          </a:prstGeom>
        </p:spPr>
      </p:pic>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GAD</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1" name="Picture 10"/>
          <p:cNvPicPr>
            <a:picLocks noChangeAspect="1"/>
          </p:cNvPicPr>
          <p:nvPr/>
        </p:nvPicPr>
        <p:blipFill rotWithShape="1">
          <a:blip r:embed="rId10"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278322529"/>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7" name="135613__danielnieto7__alert.wav"/>
          </p:stSnd>
        </p:sndAc>
      </p:transition>
    </mc:Choice>
    <mc:Fallback xmlns="">
      <p:transition spd="slow" advClick="0">
        <p:fade/>
        <p:sndAc>
          <p:stSnd>
            <p:snd r:embed="rId12"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 presetClass="mediacall" presetSubtype="0" fill="hold" nodeType="withEffect">
                                  <p:stCondLst>
                                    <p:cond delay="0"/>
                                  </p:stCondLst>
                                  <p:childTnLst>
                                    <p:cmd type="call" cmd="playFrom(0.0)">
                                      <p:cBhvr>
                                        <p:cTn id="8" dur="10999" fill="hold"/>
                                        <p:tgtEl>
                                          <p:spTgt spid="2"/>
                                        </p:tgtEl>
                                      </p:cBhvr>
                                    </p:cmd>
                                  </p:childTnLst>
                                </p:cTn>
                              </p:par>
                              <p:par>
                                <p:cTn id="9" presetID="16" presetClass="entr" presetSubtype="37"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barn(outVertical)">
                                      <p:cBhvr>
                                        <p:cTn id="11" dur="2000"/>
                                        <p:tgtEl>
                                          <p:spTgt spid="15">
                                            <p:txEl>
                                              <p:pRg st="0" end="0"/>
                                            </p:txEl>
                                          </p:spTgt>
                                        </p:tgtEl>
                                      </p:cBhvr>
                                    </p:animEffect>
                                  </p:childTnLst>
                                </p:cTn>
                              </p:par>
                              <p:par>
                                <p:cTn id="12" presetID="1" presetClass="entr" presetSubtype="0" fill="hold" grpId="0" nodeType="withEffect">
                                  <p:stCondLst>
                                    <p:cond delay="0"/>
                                  </p:stCondLst>
                                  <p:iterate type="lt">
                                    <p:tmAbs val="50"/>
                                  </p:iterate>
                                  <p:childTnLst>
                                    <p:set>
                                      <p:cBhvr>
                                        <p:cTn id="13" dur="1" fill="hold">
                                          <p:stCondLst>
                                            <p:cond delay="0"/>
                                          </p:stCondLst>
                                        </p:cTn>
                                        <p:tgtEl>
                                          <p:spTgt spid="8"/>
                                        </p:tgtEl>
                                        <p:attrNameLst>
                                          <p:attrName>style.visibility</p:attrName>
                                        </p:attrNameLst>
                                      </p:cBhvr>
                                      <p:to>
                                        <p:strVal val="visible"/>
                                      </p:to>
                                    </p:set>
                                  </p:childTnLst>
                                </p:cTn>
                              </p:par>
                              <p:par>
                                <p:cTn id="14" presetID="10" presetClass="entr" presetSubtype="0" fill="hold" grpId="0" nodeType="withEffect">
                                  <p:stCondLst>
                                    <p:cond delay="10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repeatCount="3000" fill="hold" grpId="0" nodeType="withEffect">
                                  <p:stCondLst>
                                    <p:cond delay="127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6"/>
                </p:tgtEl>
              </p:cMediaNode>
            </p:video>
            <p:video>
              <p:cMediaNode vol="80000">
                <p:cTn id="21" fill="hold" display="0">
                  <p:stCondLst>
                    <p:cond delay="indefinite"/>
                  </p:stCondLst>
                </p:cTn>
                <p:tgtEl>
                  <p:spTgt spid="2"/>
                </p:tgtEl>
              </p:cMediaNode>
            </p:video>
          </p:childTnLst>
        </p:cTn>
      </p:par>
    </p:tnLst>
    <p:bldLst>
      <p:bldP spid="8"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effectLst>
                  <a:outerShdw blurRad="50800" dist="38100" dir="2700000" algn="tl" rotWithShape="0">
                    <a:prstClr val="black">
                      <a:alpha val="40000"/>
                    </a:prstClr>
                  </a:outerShdw>
                </a:effectLst>
                <a:latin typeface="Agency FB" panose="020B0503020202020204" pitchFamily="34" charset="0"/>
              </a:rPr>
              <a:t>Week  33</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7" cstate="print">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281009" y="22068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GBR</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2" name="TextBox 21"/>
          <p:cNvSpPr txBox="1"/>
          <p:nvPr/>
        </p:nvSpPr>
        <p:spPr>
          <a:xfrm rot="20216820">
            <a:off x="464910" y="23658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83303" y="850687"/>
            <a:ext cx="5806800" cy="4278094"/>
          </a:xfrm>
          <a:prstGeom prst="rect">
            <a:avLst/>
          </a:prstGeom>
          <a:noFill/>
        </p:spPr>
        <p:txBody>
          <a:bodyPr wrap="square" rtlCol="0">
            <a:spAutoFit/>
          </a:bodyPr>
          <a:lstStyle/>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Over 50,000 children have now been immunised against measles thanks to your campaign! An outstanding achievement!</a:t>
            </a: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But have we reached the Minister’s target?? (Remember, we started with 80,000 unvaccinated children in your area, and she wants us to vaccinate 50% of these).</a:t>
            </a:r>
            <a:endParaRPr lang="en-GB" sz="21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Secondly, a REALLY challenging question! If there are 680,000 children altogether in your area, what percentage is left who are still NOT vaccinated? Based on your answer, is your area at risk of future outbreaks?</a:t>
            </a:r>
            <a:endParaRPr lang="en-GB"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19 cases</a:t>
            </a:r>
            <a:endParaRPr lang="en-GB" sz="4400" dirty="0">
              <a:solidFill>
                <a:schemeClr val="bg1"/>
              </a:solidFill>
            </a:endParaRPr>
          </a:p>
        </p:txBody>
      </p:sp>
      <mc:AlternateContent xmlns:mc="http://schemas.openxmlformats.org/markup-compatibility/2006" xmlns:a14="http://schemas.microsoft.com/office/drawing/2010/main">
        <mc:Choice Requires="a14">
          <p:sp>
            <p:nvSpPr>
              <p:cNvPr id="19" name="TextBox 18"/>
              <p:cNvSpPr txBox="1"/>
              <p:nvPr/>
            </p:nvSpPr>
            <p:spPr>
              <a:xfrm>
                <a:off x="-3204864" y="1185947"/>
                <a:ext cx="2930985" cy="4812215"/>
              </a:xfrm>
              <a:prstGeom prst="rect">
                <a:avLst/>
              </a:prstGeom>
              <a:noFill/>
            </p:spPr>
            <p:txBody>
              <a:bodyPr wrap="square" rtlCol="0">
                <a:spAutoFit/>
              </a:bodyPr>
              <a:lstStyle/>
              <a:p>
                <a:r>
                  <a:rPr lang="en-GB" b="1" dirty="0" smtClean="0"/>
                  <a:t>Teacher </a:t>
                </a:r>
                <a:r>
                  <a:rPr lang="en-GB" b="1" dirty="0"/>
                  <a:t>tips:</a:t>
                </a:r>
              </a:p>
              <a:p>
                <a:pPr>
                  <a:spcBef>
                    <a:spcPts val="600"/>
                  </a:spcBef>
                </a:pPr>
                <a:r>
                  <a:rPr lang="en-GB" dirty="0" smtClean="0"/>
                  <a:t>First part:</a:t>
                </a:r>
              </a:p>
              <a:p>
                <a:pPr>
                  <a:spcBef>
                    <a:spcPts val="600"/>
                  </a:spcBef>
                </a:pPr>
                <a:r>
                  <a:rPr lang="en-GB" dirty="0" smtClean="0"/>
                  <a:t>    50,000 ÷ 80,000</a:t>
                </a:r>
              </a:p>
              <a:p>
                <a:pPr>
                  <a:spcBef>
                    <a:spcPts val="1200"/>
                  </a:spcBef>
                </a:pPr>
                <a:r>
                  <a:rPr lang="en-GB" dirty="0"/>
                  <a:t>=</a:t>
                </a:r>
                <a14:m>
                  <m:oMath xmlns:m="http://schemas.openxmlformats.org/officeDocument/2006/math">
                    <m:r>
                      <a:rPr lang="en-GB" sz="2000" b="0" i="0" smtClean="0">
                        <a:latin typeface="Cambria Math"/>
                      </a:rPr>
                      <m:t> </m:t>
                    </m:r>
                    <m:r>
                      <a:rPr lang="en-GB" sz="2000">
                        <a:latin typeface="Cambria Math"/>
                      </a:rPr>
                      <m:t> </m:t>
                    </m:r>
                    <m:f>
                      <m:fPr>
                        <m:ctrlPr>
                          <a:rPr lang="en-GB" sz="2000" i="1">
                            <a:latin typeface="Cambria Math"/>
                          </a:rPr>
                        </m:ctrlPr>
                      </m:fPr>
                      <m:num>
                        <m:r>
                          <a:rPr lang="en-GB" sz="2000" i="1">
                            <a:latin typeface="Cambria Math"/>
                          </a:rPr>
                          <m:t>5</m:t>
                        </m:r>
                      </m:num>
                      <m:den>
                        <m:r>
                          <a:rPr lang="en-GB" sz="2000" b="0" i="1" smtClean="0">
                            <a:latin typeface="Cambria Math"/>
                          </a:rPr>
                          <m:t>8</m:t>
                        </m:r>
                      </m:den>
                    </m:f>
                  </m:oMath>
                </a14:m>
                <a:endParaRPr lang="en-GB" sz="2000" dirty="0" smtClean="0"/>
              </a:p>
              <a:p>
                <a:pPr>
                  <a:spcBef>
                    <a:spcPts val="1200"/>
                  </a:spcBef>
                </a:pPr>
                <a:r>
                  <a:rPr lang="en-GB" dirty="0" smtClean="0"/>
                  <a:t>Which is over half. </a:t>
                </a:r>
              </a:p>
              <a:p>
                <a:pPr>
                  <a:spcBef>
                    <a:spcPts val="1200"/>
                  </a:spcBef>
                </a:pPr>
                <a:r>
                  <a:rPr lang="en-GB" dirty="0" smtClean="0"/>
                  <a:t>= 0.625</a:t>
                </a:r>
                <a:endParaRPr lang="en-GB" dirty="0"/>
              </a:p>
              <a:p>
                <a:pPr>
                  <a:spcBef>
                    <a:spcPts val="1200"/>
                  </a:spcBef>
                </a:pPr>
                <a:r>
                  <a:rPr lang="en-GB" dirty="0" smtClean="0"/>
                  <a:t>= 63% (rounded up)</a:t>
                </a:r>
              </a:p>
              <a:p>
                <a:pPr>
                  <a:spcBef>
                    <a:spcPts val="1200"/>
                  </a:spcBef>
                </a:pPr>
                <a:r>
                  <a:rPr lang="en-GB" dirty="0" smtClean="0"/>
                  <a:t>Alternate method:</a:t>
                </a:r>
              </a:p>
              <a:p>
                <a:pPr>
                  <a:spcBef>
                    <a:spcPts val="1200"/>
                  </a:spcBef>
                </a:pPr>
                <a:r>
                  <a:rPr lang="en-GB" dirty="0" smtClean="0"/>
                  <a:t>50% of 80,000 = 40,000</a:t>
                </a:r>
              </a:p>
              <a:p>
                <a:pPr>
                  <a:spcBef>
                    <a:spcPts val="1200"/>
                  </a:spcBef>
                </a:pPr>
                <a:r>
                  <a:rPr lang="en-GB" dirty="0" smtClean="0"/>
                  <a:t>So 50,000 is bigger than 50%</a:t>
                </a:r>
                <a:endParaRPr lang="en-GB" dirty="0"/>
              </a:p>
              <a:p>
                <a:endParaRPr lang="en-GB" dirty="0" smtClean="0"/>
              </a:p>
              <a:p>
                <a:endParaRPr lang="en-GB" dirty="0"/>
              </a:p>
            </p:txBody>
          </p:sp>
        </mc:Choice>
        <mc:Fallback xmlns="">
          <p:sp>
            <p:nvSpPr>
              <p:cNvPr id="19" name="TextBox 18"/>
              <p:cNvSpPr txBox="1">
                <a:spLocks noRot="1" noChangeAspect="1" noMove="1" noResize="1" noEditPoints="1" noAdjustHandles="1" noChangeArrowheads="1" noChangeShapeType="1" noTextEdit="1"/>
              </p:cNvSpPr>
              <p:nvPr/>
            </p:nvSpPr>
            <p:spPr>
              <a:xfrm>
                <a:off x="-3204864" y="1185947"/>
                <a:ext cx="2930985" cy="4812215"/>
              </a:xfrm>
              <a:prstGeom prst="rect">
                <a:avLst/>
              </a:prstGeom>
              <a:blipFill rotWithShape="1">
                <a:blip r:embed="rId8"/>
                <a:stretch>
                  <a:fillRect l="-1663" t="-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9468544" y="1124744"/>
                <a:ext cx="2736304" cy="5194884"/>
              </a:xfrm>
              <a:prstGeom prst="rect">
                <a:avLst/>
              </a:prstGeom>
            </p:spPr>
            <p:txBody>
              <a:bodyPr wrap="square">
                <a:spAutoFit/>
              </a:bodyPr>
              <a:lstStyle/>
              <a:p>
                <a:r>
                  <a:rPr lang="en-GB" dirty="0"/>
                  <a:t>Second part (a </a:t>
                </a:r>
                <a:r>
                  <a:rPr lang="en-GB" dirty="0" smtClean="0"/>
                  <a:t> challenging multi-step problem for the most able pupils to attempt):</a:t>
                </a:r>
                <a:r>
                  <a:rPr lang="en-GB" dirty="0"/>
                  <a:t/>
                </a:r>
                <a:br>
                  <a:rPr lang="en-GB" dirty="0"/>
                </a:br>
                <a:endParaRPr lang="en-GB" dirty="0"/>
              </a:p>
              <a:p>
                <a:r>
                  <a:rPr lang="en-GB" dirty="0"/>
                  <a:t>    80,000 – 50,000</a:t>
                </a:r>
                <a:br>
                  <a:rPr lang="en-GB" dirty="0"/>
                </a:br>
                <a:r>
                  <a:rPr lang="en-GB" dirty="0"/>
                  <a:t>=  30,000 children still </a:t>
                </a:r>
                <a:br>
                  <a:rPr lang="en-GB" dirty="0"/>
                </a:br>
                <a:r>
                  <a:rPr lang="en-GB" dirty="0"/>
                  <a:t>                  unvaccinated</a:t>
                </a:r>
                <a:br>
                  <a:rPr lang="en-GB" dirty="0"/>
                </a:br>
                <a:r>
                  <a:rPr lang="en-GB" dirty="0"/>
                  <a:t/>
                </a:r>
                <a:br>
                  <a:rPr lang="en-GB" dirty="0"/>
                </a:br>
                <a:r>
                  <a:rPr lang="en-GB" dirty="0"/>
                  <a:t>   30,000 ÷ 680,000</a:t>
                </a:r>
              </a:p>
              <a:p>
                <a:r>
                  <a:rPr lang="en-GB" dirty="0"/>
                  <a:t>=</a:t>
                </a:r>
                <a14:m>
                  <m:oMath xmlns:m="http://schemas.openxmlformats.org/officeDocument/2006/math">
                    <m:r>
                      <a:rPr lang="en-GB">
                        <a:latin typeface="Cambria Math"/>
                      </a:rPr>
                      <m:t> </m:t>
                    </m:r>
                    <m:f>
                      <m:fPr>
                        <m:ctrlPr>
                          <a:rPr lang="en-GB" i="1">
                            <a:latin typeface="Cambria Math"/>
                          </a:rPr>
                        </m:ctrlPr>
                      </m:fPr>
                      <m:num>
                        <m:r>
                          <a:rPr lang="en-GB" i="1">
                            <a:latin typeface="Cambria Math"/>
                          </a:rPr>
                          <m:t>3</m:t>
                        </m:r>
                      </m:num>
                      <m:den>
                        <m:r>
                          <a:rPr lang="en-GB" i="1">
                            <a:latin typeface="Cambria Math"/>
                          </a:rPr>
                          <m:t>68</m:t>
                        </m:r>
                      </m:den>
                    </m:f>
                  </m:oMath>
                </a14:m>
                <a:endParaRPr lang="en-GB" dirty="0"/>
              </a:p>
              <a:p>
                <a:r>
                  <a:rPr lang="en-GB" dirty="0"/>
                  <a:t>≈ </a:t>
                </a:r>
                <a:r>
                  <a:rPr lang="en-GB" dirty="0" smtClean="0"/>
                  <a:t>0.0441 (using calculator)</a:t>
                </a:r>
                <a:endParaRPr lang="en-GB" dirty="0"/>
              </a:p>
              <a:p>
                <a:r>
                  <a:rPr lang="en-GB" dirty="0"/>
                  <a:t>= 4.4 % </a:t>
                </a:r>
                <a:r>
                  <a:rPr lang="en-GB" dirty="0" smtClean="0"/>
                  <a:t>(rounded up)</a:t>
                </a:r>
                <a:endParaRPr lang="en-GB" dirty="0"/>
              </a:p>
              <a:p>
                <a:endParaRPr lang="en-GB" dirty="0"/>
              </a:p>
              <a:p>
                <a:r>
                  <a:rPr lang="en-GB" dirty="0"/>
                  <a:t>That bodes well for the future, as this generation </a:t>
                </a:r>
                <a:r>
                  <a:rPr lang="en-GB" dirty="0" smtClean="0"/>
                  <a:t>should </a:t>
                </a:r>
                <a:r>
                  <a:rPr lang="en-GB" dirty="0"/>
                  <a:t>now have </a:t>
                </a:r>
                <a:r>
                  <a:rPr lang="en-GB" b="1" dirty="0"/>
                  <a:t>herd immunity</a:t>
                </a:r>
                <a:r>
                  <a:rPr lang="en-GB" dirty="0"/>
                  <a:t>!</a:t>
                </a:r>
              </a:p>
            </p:txBody>
          </p:sp>
        </mc:Choice>
        <mc:Fallback xmlns="">
          <p:sp>
            <p:nvSpPr>
              <p:cNvPr id="2" name="Rectangle 1"/>
              <p:cNvSpPr>
                <a:spLocks noRot="1" noChangeAspect="1" noMove="1" noResize="1" noEditPoints="1" noAdjustHandles="1" noChangeArrowheads="1" noChangeShapeType="1" noTextEdit="1"/>
              </p:cNvSpPr>
              <p:nvPr/>
            </p:nvSpPr>
            <p:spPr>
              <a:xfrm>
                <a:off x="9468544" y="1124744"/>
                <a:ext cx="2736304" cy="5194884"/>
              </a:xfrm>
              <a:prstGeom prst="rect">
                <a:avLst/>
              </a:prstGeom>
              <a:blipFill rotWithShape="1">
                <a:blip r:embed="rId9"/>
                <a:stretch>
                  <a:fillRect l="-1782" t="-587" r="-2227" b="-939"/>
                </a:stretch>
              </a:blipFill>
            </p:spPr>
            <p:txBody>
              <a:bodyPr/>
              <a:lstStyle/>
              <a:p>
                <a:r>
                  <a:rPr lang="en-GB">
                    <a:noFill/>
                  </a:rPr>
                  <a:t> </a:t>
                </a:r>
              </a:p>
            </p:txBody>
          </p:sp>
        </mc:Fallback>
      </mc:AlternateContent>
    </p:spTree>
    <p:extLst>
      <p:ext uri="{BB962C8B-B14F-4D97-AF65-F5344CB8AC3E}">
        <p14:creationId xmlns:p14="http://schemas.microsoft.com/office/powerpoint/2010/main" val="3931558200"/>
      </p:ext>
    </p:extLst>
  </p:cSld>
  <p:clrMapOvr>
    <a:masterClrMapping/>
  </p:clrMapOvr>
  <mc:AlternateContent xmlns:mc="http://schemas.openxmlformats.org/markup-compatibility/2006" xmlns:p14="http://schemas.microsoft.com/office/powerpoint/2010/main">
    <mc:Choice Requires="p14">
      <p:transition spd="slow" p14:dur="1200" advClick="0" advTm="120000">
        <p14:prism/>
      </p:transition>
    </mc:Choice>
    <mc:Fallback xmlns="">
      <p:transition spd="slow" advClick="0" advTm="1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0"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2000"/>
                                        <p:tgtEl>
                                          <p:spTgt spid="1029"/>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 ahort.wav"/>
                                        </p:tgtEl>
                                      </p:cMediaNode>
                                    </p:audio>
                                  </p:subTnLst>
                                </p:cTn>
                              </p:par>
                              <p:par>
                                <p:cTn id="10" presetID="32" presetClass="emph" presetSubtype="0" repeatCount="18000" fill="hold" nodeType="withEffect">
                                  <p:stCondLst>
                                    <p:cond delay="0"/>
                                  </p:stCondLst>
                                  <p:childTnLst>
                                    <p:animRot by="120000">
                                      <p:cBhvr>
                                        <p:cTn id="11" dur="50" fill="hold">
                                          <p:stCondLst>
                                            <p:cond delay="0"/>
                                          </p:stCondLst>
                                        </p:cTn>
                                        <p:tgtEl>
                                          <p:spTgt spid="1029"/>
                                        </p:tgtEl>
                                        <p:attrNameLst>
                                          <p:attrName>r</p:attrName>
                                        </p:attrNameLst>
                                      </p:cBhvr>
                                    </p:animRot>
                                    <p:animRot by="-240000">
                                      <p:cBhvr>
                                        <p:cTn id="12" dur="100" fill="hold">
                                          <p:stCondLst>
                                            <p:cond delay="100"/>
                                          </p:stCondLst>
                                        </p:cTn>
                                        <p:tgtEl>
                                          <p:spTgt spid="1029"/>
                                        </p:tgtEl>
                                        <p:attrNameLst>
                                          <p:attrName>r</p:attrName>
                                        </p:attrNameLst>
                                      </p:cBhvr>
                                    </p:animRot>
                                    <p:animRot by="240000">
                                      <p:cBhvr>
                                        <p:cTn id="13" dur="100" fill="hold">
                                          <p:stCondLst>
                                            <p:cond delay="200"/>
                                          </p:stCondLst>
                                        </p:cTn>
                                        <p:tgtEl>
                                          <p:spTgt spid="1029"/>
                                        </p:tgtEl>
                                        <p:attrNameLst>
                                          <p:attrName>r</p:attrName>
                                        </p:attrNameLst>
                                      </p:cBhvr>
                                    </p:animRot>
                                    <p:animRot by="-240000">
                                      <p:cBhvr>
                                        <p:cTn id="14" dur="100" fill="hold">
                                          <p:stCondLst>
                                            <p:cond delay="300"/>
                                          </p:stCondLst>
                                        </p:cTn>
                                        <p:tgtEl>
                                          <p:spTgt spid="1029"/>
                                        </p:tgtEl>
                                        <p:attrNameLst>
                                          <p:attrName>r</p:attrName>
                                        </p:attrNameLst>
                                      </p:cBhvr>
                                    </p:animRot>
                                    <p:animRot by="120000">
                                      <p:cBhvr>
                                        <p:cTn id="15" dur="100" fill="hold">
                                          <p:stCondLst>
                                            <p:cond delay="400"/>
                                          </p:stCondLst>
                                        </p:cTn>
                                        <p:tgtEl>
                                          <p:spTgt spid="1029"/>
                                        </p:tgtEl>
                                        <p:attrNameLst>
                                          <p:attrName>r</p:attrName>
                                        </p:attrNameLst>
                                      </p:cBhvr>
                                    </p:animRot>
                                  </p:childTnLst>
                                </p:cTn>
                              </p:par>
                              <p:par>
                                <p:cTn id="16" presetID="16" presetClass="entr" presetSubtype="37"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outVertical)">
                                      <p:cBhvr>
                                        <p:cTn id="18" dur="2000"/>
                                        <p:tgtEl>
                                          <p:spTgt spid="11">
                                            <p:txEl>
                                              <p:pRg st="0" end="0"/>
                                            </p:txEl>
                                          </p:spTgt>
                                        </p:tgtEl>
                                      </p:cBhvr>
                                    </p:animEffect>
                                  </p:childTnLst>
                                </p:cTn>
                              </p:par>
                              <p:par>
                                <p:cTn id="19" presetID="1" presetClass="entr" presetSubtype="0" fill="hold" grpId="0" nodeType="withEffect">
                                  <p:stCondLst>
                                    <p:cond delay="0"/>
                                  </p:stCondLst>
                                  <p:iterate type="lt">
                                    <p:tmAbs val="40"/>
                                  </p:iterate>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2" nodeType="withEffect">
                                  <p:stCondLst>
                                    <p:cond delay="0"/>
                                  </p:stCondLst>
                                  <p:iterate type="lt">
                                    <p:tmAbs val="0"/>
                                  </p:iterate>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1" nodeType="withEffect">
                                  <p:stCondLst>
                                    <p:cond delay="0"/>
                                  </p:stCondLst>
                                  <p:iterate type="lt">
                                    <p:tmAbs val="30"/>
                                  </p:iterate>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0"/>
                                        <p:tgtEl>
                                          <p:spTgt spid="22"/>
                                        </p:tgtEl>
                                      </p:cBhvr>
                                    </p:animEffect>
                                  </p:childTnLst>
                                </p:cTn>
                              </p:par>
                              <p:par>
                                <p:cTn id="32" presetID="10" presetClass="exit" presetSubtype="0" repeatCount="4000" fill="hold" grpId="1" nodeType="withEffect">
                                  <p:stCondLst>
                                    <p:cond delay="3000"/>
                                  </p:stCondLst>
                                  <p:childTnLst>
                                    <p:animEffect transition="out" filter="fade">
                                      <p:cBhvr>
                                        <p:cTn id="33" dur="2000"/>
                                        <p:tgtEl>
                                          <p:spTgt spid="22"/>
                                        </p:tgtEl>
                                      </p:cBhvr>
                                    </p:animEffect>
                                    <p:set>
                                      <p:cBhvr>
                                        <p:cTn id="34" dur="1" fill="hold">
                                          <p:stCondLst>
                                            <p:cond delay="1999"/>
                                          </p:stCondLst>
                                        </p:cTn>
                                        <p:tgtEl>
                                          <p:spTgt spid="22"/>
                                        </p:tgtEl>
                                        <p:attrNameLst>
                                          <p:attrName>style.visibility</p:attrName>
                                        </p:attrNameLst>
                                      </p:cBhvr>
                                      <p:to>
                                        <p:strVal val="hidden"/>
                                      </p:to>
                                    </p:set>
                                  </p:childTnLst>
                                </p:cTn>
                              </p:par>
                              <p:par>
                                <p:cTn id="35" presetID="10" presetClass="entr" presetSubtype="0" fill="hold" grpId="0" nodeType="withEffect">
                                  <p:stCondLst>
                                    <p:cond delay="19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12"/>
                </p:tgtEl>
              </p:cMediaNode>
            </p:video>
            <p:seq concurrent="1" nextAc="seek">
              <p:cTn id="39" restart="whenNotActive" fill="hold" evtFilter="cancelBubble" nodeType="interactiveSeq">
                <p:stCondLst>
                  <p:cond evt="onClick" delay="0">
                    <p:tgtEl>
                      <p:spTgt spid="102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3000"/>
                                        <p:tgtEl>
                                          <p:spTgt spid="15"/>
                                        </p:tgtEl>
                                      </p:cBhvr>
                                    </p:animEffect>
                                  </p:childTnLst>
                                </p:cTn>
                              </p:par>
                              <p:par>
                                <p:cTn id="45" presetID="1" presetClass="entr" presetSubtype="0" fill="hold" grpId="0" nodeType="withEffect">
                                  <p:stCondLst>
                                    <p:cond delay="0"/>
                                  </p:stCondLst>
                                  <p:iterate type="lt">
                                    <p:tmAbs val="30"/>
                                  </p:iterate>
                                  <p:childTnLst>
                                    <p:set>
                                      <p:cBhvr>
                                        <p:cTn id="46" dur="1" fill="hold">
                                          <p:stCondLst>
                                            <p:cond delay="0"/>
                                          </p:stCondLst>
                                        </p:cTn>
                                        <p:tgtEl>
                                          <p:spTgt spid="16"/>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3000"/>
                                        <p:tgtEl>
                                          <p:spTgt spid="1029"/>
                                        </p:tgtEl>
                                      </p:cBhvr>
                                    </p:animEffect>
                                    <p:set>
                                      <p:cBhvr>
                                        <p:cTn id="49" dur="1" fill="hold">
                                          <p:stCondLst>
                                            <p:cond delay="2999"/>
                                          </p:stCondLst>
                                        </p:cTn>
                                        <p:tgtEl>
                                          <p:spTgt spid="1029"/>
                                        </p:tgtEl>
                                        <p:attrNameLst>
                                          <p:attrName>style.visibility</p:attrName>
                                        </p:attrNameLst>
                                      </p:cBhvr>
                                      <p:to>
                                        <p:strVal val="hidden"/>
                                      </p:to>
                                    </p:set>
                                  </p:childTnLst>
                                </p:cTn>
                              </p:par>
                              <p:par>
                                <p:cTn id="50" presetID="1" presetClass="exit" presetSubtype="0" fill="hold" grpId="1" nodeType="withEffect">
                                  <p:stCondLst>
                                    <p:cond delay="0"/>
                                  </p:stCondLst>
                                  <p:iterate type="lt">
                                    <p:tmAbs val="0"/>
                                  </p:iterate>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bldLst>
      <p:bldP spid="14" grpId="0"/>
      <p:bldP spid="14" grpId="1"/>
      <p:bldP spid="14" grpId="2"/>
      <p:bldP spid="21" grpId="0" animBg="1"/>
      <p:bldP spid="22" grpId="0"/>
      <p:bldP spid="22" grpId="1"/>
      <p:bldP spid="15" grpId="0" animBg="1"/>
      <p:bldP spid="15" grpId="1" animBg="1"/>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5299" y="2349050"/>
            <a:ext cx="6053959" cy="1569660"/>
          </a:xfrm>
          <a:prstGeom prst="rect">
            <a:avLst/>
          </a:prstGeom>
          <a:noFill/>
        </p:spPr>
        <p:txBody>
          <a:bodyPr wrap="square" rtlCol="0">
            <a:spAutoFit/>
          </a:bodyPr>
          <a:lstStyle/>
          <a:p>
            <a: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t>Connecting to Department of Health user interface…</a:t>
            </a:r>
            <a:b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t>Please wait…</a:t>
            </a:r>
            <a:endParaRPr lang="en-GB" sz="2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Rectangle 4"/>
          <p:cNvSpPr/>
          <p:nvPr/>
        </p:nvSpPr>
        <p:spPr>
          <a:xfrm>
            <a:off x="1245527" y="4345608"/>
            <a:ext cx="6668814" cy="441434"/>
          </a:xfrm>
          <a:prstGeom prst="rect">
            <a:avLst/>
          </a:prstGeom>
          <a:gradFill flip="none" rotWithShape="1">
            <a:gsLst>
              <a:gs pos="0">
                <a:srgbClr val="E77B0F"/>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302538" y="144251"/>
            <a:ext cx="3154017" cy="1200329"/>
          </a:xfrm>
          <a:prstGeom prst="rect">
            <a:avLst/>
          </a:prstGeom>
          <a:solidFill>
            <a:srgbClr val="C29000"/>
          </a:solidFill>
        </p:spPr>
        <p:txBody>
          <a:bodyPr wrap="square" rtlCol="0">
            <a:spAutoFit/>
          </a:bodyPr>
          <a:lstStyle/>
          <a:p>
            <a:endParaRPr lang="en-GB" sz="7200" dirty="0">
              <a:solidFill>
                <a:schemeClr val="bg1"/>
              </a:solidFill>
            </a:endParaRPr>
          </a:p>
        </p:txBody>
      </p:sp>
    </p:spTree>
    <p:extLst>
      <p:ext uri="{BB962C8B-B14F-4D97-AF65-F5344CB8AC3E}">
        <p14:creationId xmlns:p14="http://schemas.microsoft.com/office/powerpoint/2010/main" val="2059572695"/>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par>
                          <p:cTn id="8" fill="hold">
                            <p:stCondLst>
                              <p:cond delay="52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utterstock_v391332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78"/>
            <a:ext cx="9179460" cy="6876000"/>
          </a:xfrm>
          <a:prstGeom prst="rect">
            <a:avLst/>
          </a:prstGeom>
        </p:spPr>
      </p:pic>
      <p:pic>
        <p:nvPicPr>
          <p:cNvPr id="2" name="Drums of the Deep.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46373" y="5100520"/>
            <a:ext cx="609600" cy="609600"/>
          </a:xfrm>
          <a:prstGeom prst="rect">
            <a:avLst/>
          </a:prstGeom>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22136" y="23024"/>
            <a:ext cx="5991225" cy="609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3865217" y="1670600"/>
            <a:ext cx="3591338" cy="369332"/>
          </a:xfrm>
          <a:prstGeom prst="rect">
            <a:avLst/>
          </a:prstGeom>
          <a:noFill/>
        </p:spPr>
        <p:txBody>
          <a:bodyPr wrap="square" rtlCol="0">
            <a:spAutoFit/>
          </a:bodyPr>
          <a:lstStyle/>
          <a:p>
            <a:endParaRPr lang="en-GB" b="1" dirty="0"/>
          </a:p>
        </p:txBody>
      </p:sp>
      <p:sp>
        <p:nvSpPr>
          <p:cNvPr id="12" name="TextBox 11"/>
          <p:cNvSpPr txBox="1"/>
          <p:nvPr/>
        </p:nvSpPr>
        <p:spPr>
          <a:xfrm>
            <a:off x="-2939576" y="215062"/>
            <a:ext cx="2677268"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14" name="TextBox 13"/>
          <p:cNvSpPr txBox="1"/>
          <p:nvPr/>
        </p:nvSpPr>
        <p:spPr>
          <a:xfrm>
            <a:off x="6175513" y="5405320"/>
            <a:ext cx="2756452" cy="523220"/>
          </a:xfrm>
          <a:prstGeom prst="rect">
            <a:avLst/>
          </a:prstGeom>
          <a:noFill/>
        </p:spPr>
        <p:txBody>
          <a:bodyPr wrap="square" rtlCol="0">
            <a:spAutoFit/>
          </a:bodyPr>
          <a:lstStyle/>
          <a:p>
            <a:r>
              <a:rPr lang="en-GB" sz="2800" dirty="0" smtClean="0">
                <a:solidFill>
                  <a:schemeClr val="bg1"/>
                </a:solidFill>
                <a:latin typeface="Aharoni" panose="02010803020104030203" pitchFamily="2" charset="-79"/>
                <a:cs typeface="Aharoni" panose="02010803020104030203" pitchFamily="2" charset="-79"/>
              </a:rPr>
              <a:t>EPISODE FOUR</a:t>
            </a:r>
            <a:endParaRPr lang="en-GB" sz="2800" dirty="0">
              <a:solidFill>
                <a:schemeClr val="bg1"/>
              </a:solidFill>
              <a:latin typeface="Aharoni" panose="02010803020104030203" pitchFamily="2" charset="-79"/>
              <a:cs typeface="Aharoni" panose="02010803020104030203" pitchFamily="2" charset="-79"/>
            </a:endParaRPr>
          </a:p>
        </p:txBody>
      </p:sp>
      <p:pic>
        <p:nvPicPr>
          <p:cNvPr id="11" name="Picture 2"/>
          <p:cNvPicPr>
            <a:picLocks noChangeAspect="1" noChangeArrowheads="1"/>
          </p:cNvPicPr>
          <p:nvPr/>
        </p:nvPicPr>
        <p:blipFill>
          <a:blip r:embed="rId10">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24265" y="641986"/>
            <a:ext cx="3881898" cy="624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12612" y="18177"/>
            <a:ext cx="6000750" cy="610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1212850">
            <a:off x="1663409" y="675286"/>
            <a:ext cx="1711474" cy="2397566"/>
          </a:xfrm>
          <a:prstGeom prst="ellipse">
            <a:avLst/>
          </a:prstGeom>
          <a:solidFill>
            <a:srgbClr val="C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p:cNvPicPr>
            <a:picLocks noChangeAspect="1" noChangeArrowheads="1"/>
          </p:cNvPicPr>
          <p:nvPr/>
        </p:nvPicPr>
        <p:blipFill>
          <a:blip r:embed="rId1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29033" y="637218"/>
            <a:ext cx="3881898" cy="624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17329" y="18261"/>
            <a:ext cx="5991225" cy="609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729551" y="1185947"/>
            <a:ext cx="2455672" cy="5078313"/>
          </a:xfrm>
          <a:prstGeom prst="rect">
            <a:avLst/>
          </a:prstGeom>
          <a:noFill/>
        </p:spPr>
        <p:txBody>
          <a:bodyPr wrap="square" rtlCol="0">
            <a:spAutoFit/>
          </a:bodyPr>
          <a:lstStyle/>
          <a:p>
            <a:r>
              <a:rPr lang="en-GB" b="1" dirty="0" smtClean="0"/>
              <a:t>Teacher </a:t>
            </a:r>
            <a:r>
              <a:rPr lang="en-GB" b="1" dirty="0"/>
              <a:t>tips:</a:t>
            </a:r>
          </a:p>
          <a:p>
            <a:endParaRPr lang="en-GB" b="1" dirty="0" smtClean="0"/>
          </a:p>
          <a:p>
            <a:r>
              <a:rPr lang="en-GB" dirty="0" smtClean="0"/>
              <a:t>During this intro, the figure of Dr Jenner will slowly appear… see who is the first in the class to work out who it is!</a:t>
            </a:r>
          </a:p>
          <a:p>
            <a:endParaRPr lang="en-GB" dirty="0"/>
          </a:p>
          <a:p>
            <a:r>
              <a:rPr lang="en-GB" dirty="0" smtClean="0"/>
              <a:t>If children don’t immediately understand the connection between Jenner and this ‘modern’ activity, you can return to this theme at the end of the activity and discuss it…</a:t>
            </a:r>
            <a:endParaRPr lang="en-GB" dirty="0"/>
          </a:p>
          <a:p>
            <a:endParaRPr lang="en-GB" dirty="0"/>
          </a:p>
          <a:p>
            <a:endParaRPr lang="en-GB" dirty="0"/>
          </a:p>
        </p:txBody>
      </p:sp>
    </p:spTree>
    <p:extLst>
      <p:ext uri="{BB962C8B-B14F-4D97-AF65-F5344CB8AC3E}">
        <p14:creationId xmlns:p14="http://schemas.microsoft.com/office/powerpoint/2010/main" val="223214319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242" fill="hold"/>
                                        <p:tgtEl>
                                          <p:spTgt spid="2"/>
                                        </p:tgtEl>
                                      </p:cBhvr>
                                    </p:cmd>
                                  </p:childTnLst>
                                </p:cTn>
                              </p:par>
                              <p:par>
                                <p:cTn id="7" presetID="1" presetClass="mediacall" presetSubtype="0" fill="hold" nodeType="withEffect">
                                  <p:stCondLst>
                                    <p:cond delay="0"/>
                                  </p:stCondLst>
                                  <p:childTnLst>
                                    <p:cmd type="call" cmd="playFrom(0.0)">
                                      <p:cBhvr>
                                        <p:cTn id="8" dur="29999" fill="hold"/>
                                        <p:tgtEl>
                                          <p:spTgt spid="10"/>
                                        </p:tgtEl>
                                      </p:cBhvr>
                                    </p:cmd>
                                  </p:childTnLst>
                                </p:cTn>
                              </p:par>
                              <p:par>
                                <p:cTn id="9" presetID="10" presetClass="exit" presetSubtype="0" fill="hold" nodeType="withEffect">
                                  <p:stCondLst>
                                    <p:cond delay="15000"/>
                                  </p:stCondLst>
                                  <p:childTnLst>
                                    <p:animEffect transition="out" filter="fade">
                                      <p:cBhvr>
                                        <p:cTn id="10" dur="140000"/>
                                        <p:tgtEl>
                                          <p:spTgt spid="2050"/>
                                        </p:tgtEl>
                                      </p:cBhvr>
                                    </p:animEffect>
                                    <p:set>
                                      <p:cBhvr>
                                        <p:cTn id="11" dur="1" fill="hold">
                                          <p:stCondLst>
                                            <p:cond delay="139999"/>
                                          </p:stCondLst>
                                        </p:cTn>
                                        <p:tgtEl>
                                          <p:spTgt spid="2050"/>
                                        </p:tgtEl>
                                        <p:attrNameLst>
                                          <p:attrName>style.visibility</p:attrName>
                                        </p:attrNameLst>
                                      </p:cBhvr>
                                      <p:to>
                                        <p:strVal val="hidden"/>
                                      </p:to>
                                    </p:set>
                                  </p:childTnLst>
                                </p:cTn>
                              </p:par>
                              <p:par>
                                <p:cTn id="12" presetID="1" presetClass="exit" presetSubtype="0" fill="hold" nodeType="withEffect">
                                  <p:stCondLst>
                                    <p:cond delay="150800"/>
                                  </p:stCondLst>
                                  <p:childTnLst>
                                    <p:set>
                                      <p:cBhvr>
                                        <p:cTn id="13" dur="1" fill="hold">
                                          <p:stCondLst>
                                            <p:cond delay="0"/>
                                          </p:stCondLst>
                                        </p:cTn>
                                        <p:tgtEl>
                                          <p:spTgt spid="1030"/>
                                        </p:tgtEl>
                                        <p:attrNameLst>
                                          <p:attrName>style.visibility</p:attrName>
                                        </p:attrNameLst>
                                      </p:cBhvr>
                                      <p:to>
                                        <p:strVal val="hidden"/>
                                      </p:to>
                                    </p:set>
                                  </p:childTnLst>
                                </p:cTn>
                              </p:par>
                              <p:par>
                                <p:cTn id="14" presetID="1" presetClass="entr" presetSubtype="0" fill="hold" nodeType="withEffect">
                                  <p:stCondLst>
                                    <p:cond delay="150800"/>
                                  </p:stCondLst>
                                  <p:childTnLst>
                                    <p:set>
                                      <p:cBhvr>
                                        <p:cTn id="15" dur="1" fill="hold">
                                          <p:stCondLst>
                                            <p:cond delay="0"/>
                                          </p:stCondLst>
                                        </p:cTn>
                                        <p:tgtEl>
                                          <p:spTgt spid="1031"/>
                                        </p:tgtEl>
                                        <p:attrNameLst>
                                          <p:attrName>style.visibility</p:attrName>
                                        </p:attrNameLst>
                                      </p:cBhvr>
                                      <p:to>
                                        <p:strVal val="visible"/>
                                      </p:to>
                                    </p:set>
                                  </p:childTnLst>
                                </p:cTn>
                              </p:par>
                              <p:par>
                                <p:cTn id="16" presetID="6" presetClass="emph" presetSubtype="0" decel="100000" autoRev="1" fill="hold" nodeType="withEffect">
                                  <p:stCondLst>
                                    <p:cond delay="150800"/>
                                  </p:stCondLst>
                                  <p:childTnLst>
                                    <p:animScale>
                                      <p:cBhvr>
                                        <p:cTn id="17" dur="3000" fill="hold"/>
                                        <p:tgtEl>
                                          <p:spTgt spid="1031"/>
                                        </p:tgtEl>
                                      </p:cBhvr>
                                      <p:by x="1500000" y="1500000"/>
                                    </p:animScale>
                                  </p:childTnLst>
                                </p:cTn>
                              </p:par>
                              <p:par>
                                <p:cTn id="18" presetID="1" presetClass="entr" presetSubtype="0" fill="hold" grpId="0" nodeType="withEffect">
                                  <p:stCondLst>
                                    <p:cond delay="15080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15080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xit" presetSubtype="0" fill="hold" nodeType="withEffect">
                                  <p:stCondLst>
                                    <p:cond delay="150800"/>
                                  </p:stCondLst>
                                  <p:childTnLst>
                                    <p:set>
                                      <p:cBhvr>
                                        <p:cTn id="23" dur="1" fill="hold">
                                          <p:stCondLst>
                                            <p:cond delay="0"/>
                                          </p:stCondLst>
                                        </p:cTn>
                                        <p:tgtEl>
                                          <p:spTgt spid="2050"/>
                                        </p:tgtEl>
                                        <p:attrNameLst>
                                          <p:attrName>style.visibility</p:attrName>
                                        </p:attrNameLst>
                                      </p:cBhvr>
                                      <p:to>
                                        <p:strVal val="hidden"/>
                                      </p:to>
                                    </p:se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190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video>
              <p:cMediaNode vol="80000">
                <p:cTn id="28" repeatCount="indefinite" fill="hold" display="0">
                  <p:stCondLst>
                    <p:cond delay="indefinite"/>
                  </p:stCondLst>
                </p:cTn>
                <p:tgtEl>
                  <p:spTgt spid="10"/>
                </p:tgtEl>
              </p:cMediaNode>
            </p:vide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0"/>
                                        </p:tgtEl>
                                      </p:cBhvr>
                                    </p:cmd>
                                  </p:childTnLst>
                                </p:cTn>
                              </p:par>
                            </p:childTnLst>
                          </p:cTn>
                        </p:par>
                      </p:childTnLst>
                    </p:cTn>
                  </p:par>
                </p:childTnLst>
              </p:cTn>
              <p:nextCondLst>
                <p:cond evt="onClick" delay="0">
                  <p:tgtEl>
                    <p:spTgt spid="10"/>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analysts  –  report the latest figures to the rest of the team. Who was closest with their prediction?</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UV#</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163 cases</a:t>
            </a:r>
            <a:endParaRPr lang="en-GB" sz="4400" dirty="0">
              <a:solidFill>
                <a:schemeClr val="bg1"/>
              </a:solidFill>
            </a:endParaRPr>
          </a:p>
        </p:txBody>
      </p:sp>
      <p:sp>
        <p:nvSpPr>
          <p:cNvPr id="10" name="TextBox 9" hidden="1"/>
          <p:cNvSpPr txBox="1"/>
          <p:nvPr/>
        </p:nvSpPr>
        <p:spPr>
          <a:xfrm>
            <a:off x="-2729551" y="1185947"/>
            <a:ext cx="2455672" cy="2031325"/>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Children compare their predictions from the end of the last episode.</a:t>
            </a:r>
            <a:endParaRPr lang="en-GB" dirty="0"/>
          </a:p>
          <a:p>
            <a:endParaRPr lang="en-GB" dirty="0"/>
          </a:p>
          <a:p>
            <a:endParaRPr lang="en-GB" dirty="0"/>
          </a:p>
        </p:txBody>
      </p:sp>
      <p:sp>
        <p:nvSpPr>
          <p:cNvPr id="12" name="TextBox 11"/>
          <p:cNvSpPr txBox="1"/>
          <p:nvPr/>
        </p:nvSpPr>
        <p:spPr>
          <a:xfrm>
            <a:off x="2575298" y="5576679"/>
            <a:ext cx="3421117" cy="584775"/>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32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INCOMING VIDEO CALL </a:t>
            </a:r>
            <a:endParaRPr lang="en-GB" sz="16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
        <p:nvSpPr>
          <p:cNvPr id="14" name="TextBox 13"/>
          <p:cNvSpPr txBox="1"/>
          <p:nvPr/>
        </p:nvSpPr>
        <p:spPr>
          <a:xfrm>
            <a:off x="-2939576" y="1185947"/>
            <a:ext cx="2654126" cy="6186309"/>
          </a:xfrm>
          <a:prstGeom prst="rect">
            <a:avLst/>
          </a:prstGeom>
          <a:noFill/>
        </p:spPr>
        <p:txBody>
          <a:bodyPr wrap="square" rtlCol="0">
            <a:spAutoFit/>
          </a:bodyPr>
          <a:lstStyle/>
          <a:p>
            <a:r>
              <a:rPr lang="en-GB" b="1" dirty="0" smtClean="0"/>
              <a:t>Teacher </a:t>
            </a:r>
            <a:r>
              <a:rPr lang="en-GB" b="1" dirty="0"/>
              <a:t>tips:</a:t>
            </a:r>
          </a:p>
          <a:p>
            <a:endParaRPr lang="en-GB" dirty="0"/>
          </a:p>
          <a:p>
            <a:r>
              <a:rPr lang="en-GB" dirty="0" smtClean="0"/>
              <a:t>Some children might have thought that because the figures had started to drop  that the outbreak had reached the peak and the number of cases would continue to decrease… </a:t>
            </a:r>
          </a:p>
          <a:p>
            <a:endParaRPr lang="en-GB" dirty="0"/>
          </a:p>
          <a:p>
            <a:r>
              <a:rPr lang="en-GB" dirty="0" smtClean="0"/>
              <a:t>However,  they can see </a:t>
            </a:r>
            <a:r>
              <a:rPr lang="en-GB" dirty="0"/>
              <a:t>from the data analysts’ graphs that the data can go down a bit from one </a:t>
            </a:r>
            <a:r>
              <a:rPr lang="en-GB" dirty="0" smtClean="0"/>
              <a:t>week </a:t>
            </a:r>
            <a:r>
              <a:rPr lang="en-GB" dirty="0"/>
              <a:t>to the next even when the </a:t>
            </a:r>
            <a:r>
              <a:rPr lang="en-GB" b="1" dirty="0"/>
              <a:t>overall </a:t>
            </a:r>
            <a:r>
              <a:rPr lang="en-GB" dirty="0"/>
              <a:t>trend is that the data is </a:t>
            </a:r>
            <a:r>
              <a:rPr lang="en-GB" dirty="0" smtClean="0"/>
              <a:t>rising (for example this happened on Week 27) </a:t>
            </a:r>
            <a:endParaRPr lang="en-GB" dirty="0"/>
          </a:p>
          <a:p>
            <a:endParaRPr lang="en-GB" dirty="0"/>
          </a:p>
          <a:p>
            <a:endParaRPr lang="en-GB" dirty="0"/>
          </a:p>
        </p:txBody>
      </p:sp>
      <p:pic>
        <p:nvPicPr>
          <p:cNvPr id="19" name="Picture 18"/>
          <p:cNvPicPr>
            <a:picLocks noChangeAspect="1"/>
          </p:cNvPicPr>
          <p:nvPr/>
        </p:nvPicPr>
        <p:blipFill rotWithShape="1">
          <a:blip r:embed="rId8"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3281790611"/>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10"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repeatCount="indefinite"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10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6" name="171324__swidmark__ringtone ahort.wav"/>
                                        </p:tgtEl>
                                      </p:cMediaNode>
                                    </p:audio>
                                  </p:subTnLst>
                                </p:cTn>
                              </p:par>
                              <p:par>
                                <p:cTn id="26" presetID="1" presetClass="exit" presetSubtype="0" fill="hold" grpId="1" nodeType="withEffect">
                                  <p:stCondLst>
                                    <p:cond delay="0"/>
                                  </p:stCondLst>
                                  <p:iterate type="lt">
                                    <p:tmAbs val="0"/>
                                  </p:iterate>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16"/>
                </p:tgtEl>
              </p:cMediaNode>
            </p:video>
          </p:childTnLst>
        </p:cTn>
      </p:par>
    </p:tnLst>
    <p:bldLst>
      <p:bldP spid="8" grpId="0"/>
      <p:bldP spid="8" grpId="1"/>
      <p:bldP spid="17" grpId="0" animBg="1"/>
      <p:bldP spid="18" grpId="0"/>
      <p:bldP spid="18" grpId="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1126-00352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6" name="TextBox 6"/>
          <p:cNvSpPr txBox="1"/>
          <p:nvPr/>
        </p:nvSpPr>
        <p:spPr>
          <a:xfrm>
            <a:off x="13252" y="5124200"/>
            <a:ext cx="3779519"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Tree>
    <p:extLst>
      <p:ext uri="{BB962C8B-B14F-4D97-AF65-F5344CB8AC3E}">
        <p14:creationId xmlns:p14="http://schemas.microsoft.com/office/powerpoint/2010/main" val="330111309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38" fill="hold"/>
                                        <p:tgtEl>
                                          <p:spTgt spid="4"/>
                                        </p:tgtEl>
                                      </p:cBhvr>
                                    </p:cmd>
                                  </p:childTnLst>
                                </p:cTn>
                              </p:par>
                              <p:par>
                                <p:cTn id="7" presetID="10" presetClass="entr" presetSubtype="0" repeatCount="indefinite"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461665"/>
          </a:xfrm>
          <a:prstGeom prst="rect">
            <a:avLst/>
          </a:prstGeom>
          <a:noFill/>
          <a:ln>
            <a:noFill/>
          </a:ln>
          <a:effectLst>
            <a:softEdge rad="127000"/>
          </a:effectLst>
        </p:spPr>
        <p:txBody>
          <a:bodyPr wrap="square" rtlCol="0">
            <a:spAutoFit/>
          </a:bodyPr>
          <a:lstStyle/>
          <a:p>
            <a:endParaRPr lang="en-GB" sz="2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UV#</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9" name="TextBox 8"/>
          <p:cNvSpPr txBox="1"/>
          <p:nvPr/>
        </p:nvSpPr>
        <p:spPr>
          <a:xfrm>
            <a:off x="-3348880" y="215062"/>
            <a:ext cx="3086572"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10" name="TextBox 9"/>
          <p:cNvSpPr txBox="1"/>
          <p:nvPr/>
        </p:nvSpPr>
        <p:spPr>
          <a:xfrm>
            <a:off x="-3348880" y="1185947"/>
            <a:ext cx="3075001" cy="6432530"/>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sz="1700" dirty="0" smtClean="0"/>
              <a:t>Quick whole-class discussion for suggestions.</a:t>
            </a:r>
          </a:p>
          <a:p>
            <a:endParaRPr lang="en-GB" sz="1700" dirty="0" smtClean="0"/>
          </a:p>
          <a:p>
            <a:r>
              <a:rPr lang="en-GB" sz="1700" dirty="0" smtClean="0"/>
              <a:t>The key reason is that there has not been enough time for the vaccination campaign to take effect.  Hopefully in the next few weeks, the figures will start to drop.</a:t>
            </a:r>
          </a:p>
          <a:p>
            <a:endParaRPr lang="en-GB" sz="1700" dirty="0"/>
          </a:p>
          <a:p>
            <a:r>
              <a:rPr lang="en-GB" sz="1700" dirty="0" smtClean="0"/>
              <a:t>Children </a:t>
            </a:r>
            <a:r>
              <a:rPr lang="en-GB" sz="1700" dirty="0"/>
              <a:t>can also restate ideas from previous episodes, e.g. vaccination gives you immunity; there is a risk of complications or deaths from measles and the Minister will be responsible for these; if we achieve 95% vaccination then the community will have herd immunity and the outbreak should stop…</a:t>
            </a:r>
          </a:p>
          <a:p>
            <a:endParaRPr lang="en-GB" dirty="0"/>
          </a:p>
          <a:p>
            <a:endParaRPr lang="en-GB" dirty="0"/>
          </a:p>
        </p:txBody>
      </p:sp>
      <p:pic>
        <p:nvPicPr>
          <p:cNvPr id="14" name="Picture 13"/>
          <p:cNvPicPr>
            <a:picLocks noChangeAspect="1"/>
          </p:cNvPicPr>
          <p:nvPr/>
        </p:nvPicPr>
        <p:blipFill rotWithShape="1">
          <a:blip r:embed="rId6"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
        <p:nvSpPr>
          <p:cNvPr id="11" name="TextBox 10"/>
          <p:cNvSpPr txBox="1"/>
          <p:nvPr/>
        </p:nvSpPr>
        <p:spPr>
          <a:xfrm>
            <a:off x="495300" y="5170772"/>
            <a:ext cx="7520155" cy="1323439"/>
          </a:xfrm>
          <a:prstGeom prst="rect">
            <a:avLst/>
          </a:prstGeom>
          <a:noFill/>
          <a:ln>
            <a:noFill/>
          </a:ln>
          <a:effectLst>
            <a:softEdge rad="127000"/>
          </a:effectLst>
        </p:spPr>
        <p:txBody>
          <a:bodyPr wrap="square" rtlCol="0">
            <a:spAutoFit/>
          </a:bodyPr>
          <a:lstStyle/>
          <a:p>
            <a:r>
              <a:rPr lang="en-GB" sz="20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What can you tell the Minister to convince her to keep going with the vaccination campaign?!</a:t>
            </a:r>
            <a:r>
              <a:rPr lang="en-GB"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GB"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 need to email Alex back ASAP – click on the send mail button when you’re ready.</a:t>
            </a:r>
          </a:p>
        </p:txBody>
      </p:sp>
      <p:pic>
        <p:nvPicPr>
          <p:cNvPr id="12" name="Picture 5" descr="C:\Users\Felix\AppData\Local\Microsoft\Windows\Temporary Internet Files\Content.IE5\UZKLWQ40\1397106589[1].png">
            <a:hlinkClick r:id="" action="ppaction://hlinkshowjump?jump=nextslide"/>
          </p:cNvPr>
          <p:cNvPicPr>
            <a:picLocks noChangeAspect="1" noChangeArrowheads="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937433" y="3073416"/>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12200" y="1185947"/>
            <a:ext cx="2980679" cy="4801314"/>
          </a:xfrm>
          <a:prstGeom prst="rect">
            <a:avLst/>
          </a:prstGeom>
        </p:spPr>
        <p:txBody>
          <a:bodyPr wrap="square">
            <a:spAutoFit/>
          </a:bodyPr>
          <a:lstStyle/>
          <a:p>
            <a:r>
              <a:rPr lang="en-GB" sz="1700" dirty="0" smtClean="0"/>
              <a:t>You </a:t>
            </a:r>
            <a:r>
              <a:rPr lang="en-GB" sz="1700" dirty="0"/>
              <a:t>might like to pick a child from the class to write a quick ‘email’ to the Minister. </a:t>
            </a:r>
          </a:p>
          <a:p>
            <a:endParaRPr lang="en-GB" sz="1700" dirty="0"/>
          </a:p>
          <a:p>
            <a:r>
              <a:rPr lang="en-GB" sz="1700" dirty="0"/>
              <a:t>(You might also like to point out that the Minister was wrong when she said that this was the biggest </a:t>
            </a:r>
            <a:r>
              <a:rPr lang="en-GB" sz="1700" b="1" dirty="0"/>
              <a:t>increase </a:t>
            </a:r>
            <a:r>
              <a:rPr lang="en-GB" sz="1700" dirty="0"/>
              <a:t>yet. 163 is the biggest </a:t>
            </a:r>
            <a:r>
              <a:rPr lang="en-GB" sz="1700" b="1" dirty="0"/>
              <a:t>number</a:t>
            </a:r>
            <a:r>
              <a:rPr lang="en-GB" sz="1700" dirty="0"/>
              <a:t> yet, but the increase from last week was only 27. Challenge  the </a:t>
            </a:r>
            <a:r>
              <a:rPr lang="en-GB" sz="1700" b="1" dirty="0"/>
              <a:t>data analysts</a:t>
            </a:r>
            <a:r>
              <a:rPr lang="en-GB" sz="1700" dirty="0"/>
              <a:t> spot the week that saw the biggest </a:t>
            </a:r>
            <a:r>
              <a:rPr lang="en-GB" sz="1700" b="1" dirty="0"/>
              <a:t>increase. </a:t>
            </a:r>
            <a:r>
              <a:rPr lang="en-GB" sz="1700" dirty="0"/>
              <a:t>This was Week 21, when the figures when up by 52 – which means the outbreak was growing fastest at this point, almost twice as fast as this week. </a:t>
            </a:r>
            <a:r>
              <a:rPr lang="en-GB" sz="1700" dirty="0" smtClean="0"/>
              <a:t>)</a:t>
            </a:r>
            <a:endParaRPr lang="en-GB" sz="1700" dirty="0"/>
          </a:p>
        </p:txBody>
      </p:sp>
    </p:spTree>
    <p:extLst>
      <p:ext uri="{BB962C8B-B14F-4D97-AF65-F5344CB8AC3E}">
        <p14:creationId xmlns:p14="http://schemas.microsoft.com/office/powerpoint/2010/main" val="3193166446"/>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 presetClass="entr" presetSubtype="0" fill="hold" grpId="0" nodeType="withEffect" nodePh="1">
                                  <p:stCondLst>
                                    <p:cond delay="1000"/>
                                  </p:stCondLst>
                                  <p:endCondLst>
                                    <p:cond evt="begin" delay="0">
                                      <p:tn val="7"/>
                                    </p:cond>
                                  </p:endCondLst>
                                  <p:iterate type="lt">
                                    <p:tmAbs val="50"/>
                                  </p:iterate>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500"/>
                                  </p:stCondLst>
                                  <p:iterate type="lt">
                                    <p:tmAbs val="40"/>
                                  </p:iterate>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iterate type="lt">
                                    <p:tmAbs val="0"/>
                                  </p:iterate>
                                  <p:childTnLst>
                                    <p:set>
                                      <p:cBhvr>
                                        <p:cTn id="12" dur="1" fill="hold">
                                          <p:stCondLst>
                                            <p:cond delay="0"/>
                                          </p:stCondLst>
                                        </p:cTn>
                                        <p:tgtEl>
                                          <p:spTgt spid="11"/>
                                        </p:tgtEl>
                                        <p:attrNameLst>
                                          <p:attrName>style.visibility</p:attrName>
                                        </p:attrNameLst>
                                      </p:cBhvr>
                                      <p:to>
                                        <p:strVal val="hidden"/>
                                      </p:to>
                                    </p:set>
                                  </p:childTnLst>
                                </p:cTn>
                              </p:par>
                              <p:par>
                                <p:cTn id="13" presetID="10" presetClass="entr" presetSubtype="0" fill="hold" nodeType="withEffect">
                                  <p:stCondLst>
                                    <p:cond delay="7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16"/>
                </p:tgtEl>
              </p:cMediaNode>
            </p:video>
          </p:childTnLst>
        </p:cTn>
      </p:par>
    </p:tnLst>
    <p:bldLst>
      <p:bldP spid="8" grpId="0"/>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 name="Picture 18"/>
          <p:cNvPicPr>
            <a:picLocks noChangeAspect="1"/>
          </p:cNvPicPr>
          <p:nvPr/>
        </p:nvPicPr>
        <p:blipFill rotWithShape="1">
          <a:blip r:embed="rId7"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pic>
        <p:nvPicPr>
          <p:cNvPr id="1029" name="Picture 5" descr="C:\Users\Felix\AppData\Local\Microsoft\Windows\Temporary Internet Files\Content.IE5\UZKLWQ40\1397106589[1].png"/>
          <p:cNvPicPr>
            <a:picLocks noChangeAspect="1" noChangeArrowheads="1"/>
          </p:cNvPicPr>
          <p:nvPr/>
        </p:nvPicPr>
        <p:blipFill>
          <a:blip r:embed="rId8" cstate="print">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6937433" y="3073416"/>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UV#</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583303" y="850687"/>
            <a:ext cx="5806800" cy="4154984"/>
          </a:xfrm>
          <a:prstGeom prst="rect">
            <a:avLst/>
          </a:prstGeom>
          <a:noFill/>
        </p:spPr>
        <p:txBody>
          <a:bodyPr wrap="square" rtlCol="0">
            <a:spAutoFit/>
          </a:bodyPr>
          <a:lstStyle/>
          <a:p>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Good work team!</a:t>
            </a: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The</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Minister has agreed to give us TWO more weeks to see if the vaccination programme will work…</a:t>
            </a:r>
          </a:p>
          <a:p>
            <a:endPar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I really hope the figures go down…</a:t>
            </a: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For everyone’s sake!!!!!!!!!!!</a:t>
            </a: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2939576" y="215062"/>
            <a:ext cx="2677268"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17" name="Rectangle 16"/>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1" name="TextBox 10"/>
          <p:cNvSpPr txBox="1"/>
          <p:nvPr/>
        </p:nvSpPr>
        <p:spPr>
          <a:xfrm>
            <a:off x="467544" y="5160483"/>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sent.</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Waiting for reply…</a:t>
            </a:r>
          </a:p>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What will you do if the Minister still refuses?</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Box 21"/>
          <p:cNvSpPr txBox="1"/>
          <p:nvPr/>
        </p:nvSpPr>
        <p:spPr>
          <a:xfrm>
            <a:off x="-2729551" y="1185947"/>
            <a:ext cx="2455672" cy="1477328"/>
          </a:xfrm>
          <a:prstGeom prst="rect">
            <a:avLst/>
          </a:prstGeom>
          <a:noFill/>
        </p:spPr>
        <p:txBody>
          <a:bodyPr wrap="square" rtlCol="0">
            <a:spAutoFit/>
          </a:bodyPr>
          <a:lstStyle/>
          <a:p>
            <a:r>
              <a:rPr lang="en-GB" b="1" dirty="0"/>
              <a:t>Teacher tips:</a:t>
            </a:r>
          </a:p>
          <a:p>
            <a:endParaRPr lang="en-GB" dirty="0" smtClean="0"/>
          </a:p>
          <a:p>
            <a:r>
              <a:rPr lang="en-GB" dirty="0" smtClean="0"/>
              <a:t>Alex’s reply will come automatically after about 20 seconds…</a:t>
            </a:r>
            <a:endParaRPr lang="en-GB" dirty="0"/>
          </a:p>
        </p:txBody>
      </p:sp>
    </p:spTree>
    <p:extLst>
      <p:ext uri="{BB962C8B-B14F-4D97-AF65-F5344CB8AC3E}">
        <p14:creationId xmlns:p14="http://schemas.microsoft.com/office/powerpoint/2010/main" val="2021321866"/>
      </p:ext>
    </p:extLst>
  </p:cSld>
  <p:clrMapOvr>
    <a:masterClrMapping/>
  </p:clrMapOvr>
  <mc:AlternateContent xmlns:mc="http://schemas.openxmlformats.org/markup-compatibility/2006" xmlns:p14="http://schemas.microsoft.com/office/powerpoint/2010/main">
    <mc:Choice Requires="p14">
      <p:transition p14:dur="0" advClick="0" advTm="120000"/>
    </mc:Choice>
    <mc:Fallback xmlns="">
      <p:transition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21"/>
                                        </p:tgtEl>
                                      </p:cBhvr>
                                    </p:cmd>
                                  </p:childTnLst>
                                </p:cTn>
                              </p:par>
                              <p:par>
                                <p:cTn id="7" presetID="1" presetClass="entr" presetSubtype="0" fill="hold" grpId="0" nodeType="withEffect">
                                  <p:stCondLst>
                                    <p:cond delay="0"/>
                                  </p:stCondLst>
                                  <p:iterate type="lt">
                                    <p:tmAbs val="40"/>
                                  </p:iterate>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20000"/>
                            </p:stCondLst>
                            <p:childTnLst>
                              <p:par>
                                <p:cTn id="10" presetID="10" presetClass="entr" presetSubtype="0" fill="hold" nodeType="afterEffect">
                                  <p:stCondLst>
                                    <p:cond delay="2000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2000"/>
                                        <p:tgtEl>
                                          <p:spTgt spid="1029"/>
                                        </p:tgtEl>
                                      </p:cBhvr>
                                    </p:animEffect>
                                  </p:childTnLst>
                                  <p:subTnLst>
                                    <p:audio>
                                      <p:cMediaNode>
                                        <p:cTn display="0" masterRel="sameClick">
                                          <p:stCondLst>
                                            <p:cond evt="begin" delay="0">
                                              <p:tn val="10"/>
                                            </p:cond>
                                          </p:stCondLst>
                                          <p:endCondLst>
                                            <p:cond evt="onStopAudio" delay="0">
                                              <p:tgtEl>
                                                <p:sldTgt/>
                                              </p:tgtEl>
                                            </p:cond>
                                          </p:endCondLst>
                                        </p:cTn>
                                        <p:tgtEl>
                                          <p:sndTgt r:embed="rId5" name="171324__swidmark__ringtone ahort.wav"/>
                                        </p:tgtEl>
                                      </p:cMediaNode>
                                    </p:audio>
                                  </p:subTnLst>
                                </p:cTn>
                              </p:par>
                              <p:par>
                                <p:cTn id="13" presetID="1" presetClass="exit" presetSubtype="0" fill="hold" grpId="1" nodeType="withEffect">
                                  <p:stCondLst>
                                    <p:cond delay="20000"/>
                                  </p:stCondLst>
                                  <p:iterate type="lt">
                                    <p:tmAbs val="0"/>
                                  </p:iterate>
                                  <p:childTnLst>
                                    <p:set>
                                      <p:cBhvr>
                                        <p:cTn id="14" dur="1" fill="hold">
                                          <p:stCondLst>
                                            <p:cond delay="0"/>
                                          </p:stCondLst>
                                        </p:cTn>
                                        <p:tgtEl>
                                          <p:spTgt spid="11"/>
                                        </p:tgtEl>
                                        <p:attrNameLst>
                                          <p:attrName>style.visibility</p:attrName>
                                        </p:attrNameLst>
                                      </p:cBhvr>
                                      <p:to>
                                        <p:strVal val="hidden"/>
                                      </p:to>
                                    </p:set>
                                  </p:childTnLst>
                                </p:cTn>
                              </p:par>
                              <p:par>
                                <p:cTn id="15" presetID="32" presetClass="emph" presetSubtype="0" repeatCount="18000" fill="hold" nodeType="withEffect">
                                  <p:stCondLst>
                                    <p:cond delay="20000"/>
                                  </p:stCondLst>
                                  <p:childTnLst>
                                    <p:animRot by="120000">
                                      <p:cBhvr>
                                        <p:cTn id="16" dur="50" fill="hold">
                                          <p:stCondLst>
                                            <p:cond delay="0"/>
                                          </p:stCondLst>
                                        </p:cTn>
                                        <p:tgtEl>
                                          <p:spTgt spid="1029"/>
                                        </p:tgtEl>
                                        <p:attrNameLst>
                                          <p:attrName>r</p:attrName>
                                        </p:attrNameLst>
                                      </p:cBhvr>
                                    </p:animRot>
                                    <p:animRot by="-240000">
                                      <p:cBhvr>
                                        <p:cTn id="17" dur="100" fill="hold">
                                          <p:stCondLst>
                                            <p:cond delay="100"/>
                                          </p:stCondLst>
                                        </p:cTn>
                                        <p:tgtEl>
                                          <p:spTgt spid="1029"/>
                                        </p:tgtEl>
                                        <p:attrNameLst>
                                          <p:attrName>r</p:attrName>
                                        </p:attrNameLst>
                                      </p:cBhvr>
                                    </p:animRot>
                                    <p:animRot by="240000">
                                      <p:cBhvr>
                                        <p:cTn id="18" dur="100" fill="hold">
                                          <p:stCondLst>
                                            <p:cond delay="200"/>
                                          </p:stCondLst>
                                        </p:cTn>
                                        <p:tgtEl>
                                          <p:spTgt spid="1029"/>
                                        </p:tgtEl>
                                        <p:attrNameLst>
                                          <p:attrName>r</p:attrName>
                                        </p:attrNameLst>
                                      </p:cBhvr>
                                    </p:animRot>
                                    <p:animRot by="-240000">
                                      <p:cBhvr>
                                        <p:cTn id="19" dur="100" fill="hold">
                                          <p:stCondLst>
                                            <p:cond delay="300"/>
                                          </p:stCondLst>
                                        </p:cTn>
                                        <p:tgtEl>
                                          <p:spTgt spid="1029"/>
                                        </p:tgtEl>
                                        <p:attrNameLst>
                                          <p:attrName>r</p:attrName>
                                        </p:attrNameLst>
                                      </p:cBhvr>
                                    </p:animRot>
                                    <p:animRot by="120000">
                                      <p:cBhvr>
                                        <p:cTn id="20" dur="100" fill="hold">
                                          <p:stCondLst>
                                            <p:cond delay="400"/>
                                          </p:stCondLst>
                                        </p:cTn>
                                        <p:tgtEl>
                                          <p:spTgt spid="1029"/>
                                        </p:tgtEl>
                                        <p:attrNameLst>
                                          <p:attrName>r</p:attrName>
                                        </p:attrNameLst>
                                      </p:cBhvr>
                                    </p:animRot>
                                  </p:childTnLst>
                                </p:cTn>
                              </p:par>
                              <p:par>
                                <p:cTn id="21" presetID="1" presetClass="entr" presetSubtype="0" fill="hold" grpId="0" nodeType="withEffect">
                                  <p:stCondLst>
                                    <p:cond delay="20000"/>
                                  </p:stCondLst>
                                  <p:iterate type="lt">
                                    <p:tmAbs val="40"/>
                                  </p:iterate>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grpId="2" nodeType="withEffect">
                                  <p:stCondLst>
                                    <p:cond delay="0"/>
                                  </p:stCondLst>
                                  <p:iterate type="lt">
                                    <p:tmAbs val="0"/>
                                  </p:iterate>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1" nodeType="withEffect">
                                  <p:stCondLst>
                                    <p:cond delay="0"/>
                                  </p:stCondLst>
                                  <p:iterate type="lt">
                                    <p:tmAbs val="30"/>
                                  </p:iterate>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2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0"/>
                                        <p:tgtEl>
                                          <p:spTgt spid="15"/>
                                        </p:tgtEl>
                                      </p:cBhvr>
                                    </p:animEffect>
                                  </p:childTnLst>
                                </p:cTn>
                              </p:par>
                              <p:par>
                                <p:cTn id="37" presetID="1" presetClass="entr" presetSubtype="0" fill="hold" grpId="0" nodeType="withEffect">
                                  <p:stCondLst>
                                    <p:cond delay="0"/>
                                  </p:stCondLst>
                                  <p:iterate type="lt">
                                    <p:tmAbs val="30"/>
                                  </p:iterate>
                                  <p:childTnLst>
                                    <p:set>
                                      <p:cBhvr>
                                        <p:cTn id="38" dur="1" fill="hold">
                                          <p:stCondLst>
                                            <p:cond delay="0"/>
                                          </p:stCondLst>
                                        </p:cTn>
                                        <p:tgtEl>
                                          <p:spTgt spid="16"/>
                                        </p:tgtEl>
                                        <p:attrNameLst>
                                          <p:attrName>style.visibility</p:attrName>
                                        </p:attrNameLst>
                                      </p:cBhvr>
                                      <p:to>
                                        <p:strVal val="visible"/>
                                      </p:to>
                                    </p:set>
                                  </p:childTnLst>
                                </p:cTn>
                              </p:par>
                              <p:par>
                                <p:cTn id="39" presetID="10" presetClass="exit" presetSubtype="0" fill="hold" nodeType="withEffect">
                                  <p:stCondLst>
                                    <p:cond delay="0"/>
                                  </p:stCondLst>
                                  <p:childTnLst>
                                    <p:animEffect transition="out" filter="fade">
                                      <p:cBhvr>
                                        <p:cTn id="40" dur="3000"/>
                                        <p:tgtEl>
                                          <p:spTgt spid="1029"/>
                                        </p:tgtEl>
                                      </p:cBhvr>
                                    </p:animEffect>
                                    <p:set>
                                      <p:cBhvr>
                                        <p:cTn id="41" dur="1" fill="hold">
                                          <p:stCondLst>
                                            <p:cond delay="2999"/>
                                          </p:stCondLst>
                                        </p:cTn>
                                        <p:tgtEl>
                                          <p:spTgt spid="1029"/>
                                        </p:tgtEl>
                                        <p:attrNameLst>
                                          <p:attrName>style.visibility</p:attrName>
                                        </p:attrNameLst>
                                      </p:cBhvr>
                                      <p:to>
                                        <p:strVal val="hidden"/>
                                      </p:to>
                                    </p:set>
                                  </p:childTnLst>
                                </p:cTn>
                              </p:par>
                              <p:par>
                                <p:cTn id="42" presetID="1" presetClass="exit" presetSubtype="0" fill="hold" grpId="1" nodeType="withEffect">
                                  <p:stCondLst>
                                    <p:cond delay="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video>
              <p:cMediaNode vol="80000">
                <p:cTn id="44" repeatCount="indefinite" fill="hold" display="0">
                  <p:stCondLst>
                    <p:cond delay="indefinite"/>
                  </p:stCondLst>
                </p:cTn>
                <p:tgtEl>
                  <p:spTgt spid="21"/>
                </p:tgtEl>
              </p:cMediaNode>
            </p:video>
          </p:childTnLst>
        </p:cTn>
      </p:par>
    </p:tnLst>
    <p:bldLst>
      <p:bldP spid="14" grpId="0"/>
      <p:bldP spid="14" grpId="1"/>
      <p:bldP spid="14" grpId="2"/>
      <p:bldP spid="15" grpId="0" animBg="1"/>
      <p:bldP spid="15" grpId="1" animBg="1"/>
      <p:bldP spid="16" grpId="0"/>
      <p:bldP spid="16"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analysts  –  report the latest figures to the rest of the team.</a:t>
            </a:r>
          </a:p>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Discuss together.</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27</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ZRO</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91 cases</a:t>
            </a:r>
            <a:endParaRPr lang="en-GB" sz="4400" dirty="0">
              <a:solidFill>
                <a:schemeClr val="bg1"/>
              </a:solidFill>
            </a:endParaRPr>
          </a:p>
        </p:txBody>
      </p:sp>
      <p:sp>
        <p:nvSpPr>
          <p:cNvPr id="10" name="TextBox 9"/>
          <p:cNvSpPr txBox="1"/>
          <p:nvPr/>
        </p:nvSpPr>
        <p:spPr>
          <a:xfrm>
            <a:off x="-2729551" y="1185947"/>
            <a:ext cx="2455672" cy="2031325"/>
          </a:xfrm>
          <a:prstGeom prst="rect">
            <a:avLst/>
          </a:prstGeom>
          <a:noFill/>
        </p:spPr>
        <p:txBody>
          <a:bodyPr wrap="square" rtlCol="0">
            <a:spAutoFit/>
          </a:bodyPr>
          <a:lstStyle/>
          <a:p>
            <a:r>
              <a:rPr lang="en-GB" b="1" dirty="0" smtClean="0"/>
              <a:t>Teacher </a:t>
            </a:r>
            <a:r>
              <a:rPr lang="en-GB" b="1" dirty="0"/>
              <a:t>tips:</a:t>
            </a:r>
          </a:p>
          <a:p>
            <a:endParaRPr lang="en-GB" dirty="0"/>
          </a:p>
          <a:p>
            <a:r>
              <a:rPr lang="en-GB" dirty="0" smtClean="0"/>
              <a:t>This is a huge drop from last weeks, back to under a 100 cases a week. </a:t>
            </a:r>
          </a:p>
          <a:p>
            <a:endParaRPr lang="en-GB" dirty="0"/>
          </a:p>
        </p:txBody>
      </p:sp>
      <p:pic>
        <p:nvPicPr>
          <p:cNvPr id="11" name="Picture 10"/>
          <p:cNvPicPr>
            <a:picLocks noChangeAspect="1"/>
          </p:cNvPicPr>
          <p:nvPr/>
        </p:nvPicPr>
        <p:blipFill rotWithShape="1">
          <a:blip r:embed="rId7"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4097093695"/>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xit" presetSubtype="0" repeatCount="4000" fill="hold" grpId="1" nodeType="withEffect">
                                  <p:stCondLst>
                                    <p:cond delay="300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1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6"/>
                </p:tgtEl>
              </p:cMediaNode>
            </p:video>
          </p:childTnLst>
        </p:cTn>
      </p:par>
    </p:tnLst>
    <p:bldLst>
      <p:bldP spid="8" grpId="0"/>
      <p:bldP spid="17" grpId="0" animBg="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What are the latest figures? What pattern can you see in the data analysts’ graphs?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Does the vaccination campaign seem to be working?</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28</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LHE</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51147" y="215062"/>
            <a:ext cx="2677268" cy="769441"/>
          </a:xfrm>
          <a:prstGeom prst="rect">
            <a:avLst/>
          </a:prstGeom>
          <a:solidFill>
            <a:srgbClr val="C29000"/>
          </a:solidFill>
        </p:spPr>
        <p:txBody>
          <a:bodyPr wrap="square" rtlCol="0">
            <a:spAutoFit/>
          </a:bodyPr>
          <a:lstStyle/>
          <a:p>
            <a:r>
              <a:rPr lang="en-GB" sz="4400" dirty="0" smtClean="0">
                <a:solidFill>
                  <a:schemeClr val="bg1"/>
                </a:solidFill>
              </a:rPr>
              <a:t>50 cases</a:t>
            </a:r>
            <a:endParaRPr lang="en-GB" sz="4400" dirty="0">
              <a:solidFill>
                <a:schemeClr val="bg1"/>
              </a:solidFill>
            </a:endParaRPr>
          </a:p>
        </p:txBody>
      </p:sp>
      <p:sp>
        <p:nvSpPr>
          <p:cNvPr id="10" name="TextBox 9"/>
          <p:cNvSpPr txBox="1"/>
          <p:nvPr/>
        </p:nvSpPr>
        <p:spPr>
          <a:xfrm>
            <a:off x="-2741122" y="1185947"/>
            <a:ext cx="2455672" cy="3970318"/>
          </a:xfrm>
          <a:prstGeom prst="rect">
            <a:avLst/>
          </a:prstGeom>
          <a:noFill/>
        </p:spPr>
        <p:txBody>
          <a:bodyPr wrap="square" rtlCol="0">
            <a:spAutoFit/>
          </a:bodyPr>
          <a:lstStyle/>
          <a:p>
            <a:r>
              <a:rPr lang="en-GB" b="1" dirty="0" smtClean="0"/>
              <a:t>Teacher </a:t>
            </a:r>
            <a:r>
              <a:rPr lang="en-GB" b="1" dirty="0"/>
              <a:t>tips</a:t>
            </a:r>
            <a:r>
              <a:rPr lang="en-GB" b="1" dirty="0" smtClean="0"/>
              <a:t>:</a:t>
            </a:r>
            <a:br>
              <a:rPr lang="en-GB" b="1" dirty="0" smtClean="0"/>
            </a:br>
            <a:r>
              <a:rPr lang="en-GB" b="1" dirty="0" smtClean="0"/>
              <a:t/>
            </a:r>
            <a:br>
              <a:rPr lang="en-GB" b="1" dirty="0" smtClean="0"/>
            </a:br>
            <a:r>
              <a:rPr lang="en-GB" dirty="0" smtClean="0"/>
              <a:t>Another considerable drop in cases.</a:t>
            </a:r>
          </a:p>
          <a:p>
            <a:endParaRPr lang="en-GB" b="1" dirty="0"/>
          </a:p>
          <a:p>
            <a:r>
              <a:rPr lang="en-GB" dirty="0" smtClean="0"/>
              <a:t>The </a:t>
            </a:r>
            <a:r>
              <a:rPr lang="en-GB" b="1" dirty="0" smtClean="0"/>
              <a:t>data analysts</a:t>
            </a:r>
            <a:r>
              <a:rPr lang="en-GB" dirty="0" smtClean="0"/>
              <a:t>’ graphs should show a very steep downward slope on the ‘hill’, suggesting that the outbreak is dying down.</a:t>
            </a:r>
            <a:endParaRPr lang="en-GB" dirty="0"/>
          </a:p>
          <a:p>
            <a:endParaRPr lang="en-GB" dirty="0"/>
          </a:p>
          <a:p>
            <a:endParaRPr lang="en-GB" dirty="0"/>
          </a:p>
          <a:p>
            <a:endParaRPr lang="en-GB" dirty="0"/>
          </a:p>
        </p:txBody>
      </p:sp>
      <p:pic>
        <p:nvPicPr>
          <p:cNvPr id="11" name="Picture 10"/>
          <p:cNvPicPr>
            <a:picLocks noChangeAspect="1"/>
          </p:cNvPicPr>
          <p:nvPr/>
        </p:nvPicPr>
        <p:blipFill rotWithShape="1">
          <a:blip r:embed="rId7"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3292964624"/>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xit" presetSubtype="0" repeatCount="4000" fill="hold" grpId="1" nodeType="withEffect">
                                  <p:stCondLst>
                                    <p:cond delay="300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1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6"/>
                </p:tgtEl>
              </p:cMediaNode>
            </p:video>
          </p:childTnLst>
        </p:cTn>
      </p:par>
    </p:tnLst>
    <p:bldLst>
      <p:bldP spid="8" grpId="0"/>
      <p:bldP spid="17" grpId="0" animBg="1"/>
      <p:bldP spid="18" grpId="0"/>
      <p:bldP spid="1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1172</Words>
  <Application>Microsoft Office PowerPoint</Application>
  <PresentationFormat>On-screen Show (4:3)</PresentationFormat>
  <Paragraphs>172</Paragraphs>
  <Slides>15</Slides>
  <Notes>13</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Felix</dc:creator>
  <cp:lastModifiedBy>Felix</cp:lastModifiedBy>
  <cp:revision>45</cp:revision>
  <dcterms:created xsi:type="dcterms:W3CDTF">2015-11-03T01:58:21Z</dcterms:created>
  <dcterms:modified xsi:type="dcterms:W3CDTF">2016-06-18T17:12:59Z</dcterms:modified>
</cp:coreProperties>
</file>