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16" r:id="rId2"/>
    <p:sldId id="317" r:id="rId3"/>
    <p:sldId id="318" r:id="rId4"/>
    <p:sldId id="323" r:id="rId5"/>
    <p:sldId id="315" r:id="rId6"/>
    <p:sldId id="311" r:id="rId7"/>
    <p:sldId id="314" r:id="rId8"/>
    <p:sldId id="324" r:id="rId9"/>
    <p:sldId id="331" r:id="rId10"/>
    <p:sldId id="332" r:id="rId11"/>
    <p:sldId id="325" r:id="rId12"/>
    <p:sldId id="330" r:id="rId13"/>
    <p:sldId id="33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F762B"/>
    <a:srgbClr val="E8A348"/>
    <a:srgbClr val="89072C"/>
    <a:srgbClr val="FF0000"/>
    <a:srgbClr val="FF5050"/>
    <a:srgbClr val="E77B0F"/>
    <a:srgbClr val="00AF9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82" autoAdjust="0"/>
    <p:restoredTop sz="82060" autoAdjust="0"/>
  </p:normalViewPr>
  <p:slideViewPr>
    <p:cSldViewPr snapToGrid="0">
      <p:cViewPr varScale="1">
        <p:scale>
          <a:sx n="72" d="100"/>
          <a:sy n="72" d="100"/>
        </p:scale>
        <p:origin x="-1620" y="-8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B7D8-0CA2-425C-BB8D-EA73F458979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B7D8-0CA2-425C-BB8D-EA73F458979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91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89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22/06/2016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22/06/2016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22/06/2016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analysts  -  don’t forget to keep the rest of the team updated with the latest information.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20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G</a:t>
            </a:r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JZ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denied – 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too few cases</a:t>
            </a:r>
            <a:endParaRPr lang="en-GB" sz="24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60 cases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8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7" grpId="0"/>
      <p:bldP spid="17" grpId="1"/>
      <p:bldP spid="18" grpId="0" animBg="1"/>
      <p:bldP spid="18" grpId="1" animBg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Fingers crossed those figures fall significantly next </a:t>
            </a:r>
            <a:r>
              <a:rPr lang="en-GB" sz="240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week!!!</a:t>
            </a:r>
            <a:endParaRPr lang="en-GB" sz="2400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AF762B">
                  <a:shade val="30000"/>
                  <a:satMod val="115000"/>
                </a:srgbClr>
              </a:gs>
              <a:gs pos="50000">
                <a:srgbClr val="AF762B">
                  <a:shade val="67500"/>
                  <a:satMod val="115000"/>
                </a:srgbClr>
              </a:gs>
              <a:gs pos="100000">
                <a:srgbClr val="AF762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25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AF762B">
                  <a:shade val="30000"/>
                  <a:satMod val="115000"/>
                </a:srgbClr>
              </a:gs>
              <a:gs pos="50000">
                <a:srgbClr val="AF762B">
                  <a:shade val="67500"/>
                  <a:satMod val="115000"/>
                </a:srgbClr>
              </a:gs>
              <a:gs pos="100000">
                <a:srgbClr val="AF762B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$AV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729551" y="1185947"/>
            <a:ext cx="24556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(</a:t>
            </a:r>
            <a:r>
              <a:rPr lang="en-GB" dirty="0"/>
              <a:t>NB This could be missed if there is not time)</a:t>
            </a:r>
          </a:p>
          <a:p>
            <a:endParaRPr lang="en-GB" dirty="0"/>
          </a:p>
          <a:p>
            <a:r>
              <a:rPr lang="en-GB" dirty="0"/>
              <a:t>Select one child from each group to be ‘interviewed’ for the national  news by the presenter (teacher or class member).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Questions </a:t>
            </a:r>
            <a:r>
              <a:rPr lang="en-GB" dirty="0"/>
              <a:t>should relate to topics covered in the persuasive writing </a:t>
            </a:r>
            <a:r>
              <a:rPr lang="en-GB" dirty="0" smtClean="0"/>
              <a:t>task, </a:t>
            </a:r>
          </a:p>
          <a:p>
            <a:r>
              <a:rPr lang="en-GB" dirty="0" smtClean="0"/>
              <a:t>for example: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98168" y="741364"/>
            <a:ext cx="2826913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Explain the danger of measles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Explain </a:t>
            </a:r>
            <a:r>
              <a:rPr lang="en-GB" b="1" dirty="0" smtClean="0"/>
              <a:t>why the </a:t>
            </a:r>
            <a:r>
              <a:rPr lang="en-GB" b="1" dirty="0"/>
              <a:t>high percentage of unvaccinated people </a:t>
            </a:r>
            <a:r>
              <a:rPr lang="en-GB" b="1" dirty="0" smtClean="0"/>
              <a:t> helped cause the </a:t>
            </a:r>
            <a:r>
              <a:rPr lang="en-GB" b="1" dirty="0"/>
              <a:t>outbreak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Show that  MMR vaccine is the best way to protect children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Reassure that MMR vaccine is safe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/>
              <a:t>Explain why you are targeting those particular age groups.</a:t>
            </a:r>
          </a:p>
          <a:p>
            <a:pPr marL="285750" indent="-285750">
              <a:buFont typeface="Arial" charset="0"/>
              <a:buChar char="•"/>
            </a:pPr>
            <a:endParaRPr lang="en-GB" b="1" dirty="0"/>
          </a:p>
          <a:p>
            <a:r>
              <a:rPr lang="en-GB" dirty="0"/>
              <a:t>Children should use the latest figures from the data analysts.</a:t>
            </a:r>
          </a:p>
        </p:txBody>
      </p:sp>
    </p:spTree>
    <p:extLst>
      <p:ext uri="{BB962C8B-B14F-4D97-AF65-F5344CB8AC3E}">
        <p14:creationId xmlns:p14="http://schemas.microsoft.com/office/powerpoint/2010/main" val="7144628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10914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There’s a delay in this week’s figures!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26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1955409"/>
            <a:ext cx="3048302" cy="2018383"/>
          </a:xfrm>
          <a:prstGeom prst="rect">
            <a:avLst/>
          </a:prstGeom>
          <a:gradFill flip="none" rotWithShape="1">
            <a:gsLst>
              <a:gs pos="0">
                <a:srgbClr val="AF762B">
                  <a:shade val="30000"/>
                  <a:satMod val="115000"/>
                </a:srgbClr>
              </a:gs>
              <a:gs pos="50000">
                <a:srgbClr val="AF762B">
                  <a:shade val="67500"/>
                  <a:satMod val="115000"/>
                </a:srgbClr>
              </a:gs>
              <a:gs pos="100000">
                <a:srgbClr val="AF762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729551" y="1185947"/>
            <a:ext cx="2455672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Children should give evidence or reasoning for their predictions.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For example, children </a:t>
            </a:r>
            <a:r>
              <a:rPr lang="en-GB" dirty="0"/>
              <a:t>might predict </a:t>
            </a:r>
            <a:r>
              <a:rPr lang="en-GB" dirty="0" smtClean="0"/>
              <a:t>the figure will </a:t>
            </a:r>
            <a:r>
              <a:rPr lang="en-GB" dirty="0"/>
              <a:t>go down because </a:t>
            </a:r>
            <a:r>
              <a:rPr lang="en-GB" dirty="0" smtClean="0"/>
              <a:t>of </a:t>
            </a:r>
            <a:r>
              <a:rPr lang="en-GB" dirty="0"/>
              <a:t>the vaccination programme, or go up because the vaccination programme hasn’t had time to take effect or might not </a:t>
            </a:r>
            <a:r>
              <a:rPr lang="en-GB" dirty="0" smtClean="0"/>
              <a:t>work.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They might cite the fact that figures went down last week so the outbreak has peaked.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884285" y="1387245"/>
            <a:ext cx="238539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dirty="0" smtClean="0">
                <a:solidFill>
                  <a:schemeClr val="bg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GB" sz="19900" dirty="0">
              <a:solidFill>
                <a:schemeClr val="bg1"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699" y="5168427"/>
            <a:ext cx="7520155" cy="15696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predict they will go down again, go up, or stay about the same?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Write down the figure you predict and your reason...</a:t>
            </a:r>
          </a:p>
          <a:p>
            <a:endParaRPr lang="en-GB" sz="2400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10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grpId="0" nodeType="withEffect">
                                  <p:stCondLst>
                                    <p:cond delay="10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7" grpId="1" animBg="1"/>
      <p:bldP spid="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91074" y="2715904"/>
            <a:ext cx="7784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be continued….</a:t>
            </a:r>
            <a:endParaRPr lang="en-GB" sz="4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9299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8607" y="5918776"/>
            <a:ext cx="3096344" cy="720080"/>
            <a:chOff x="539552" y="2556325"/>
            <a:chExt cx="3096344" cy="720080"/>
          </a:xfrm>
        </p:grpSpPr>
        <p:pic>
          <p:nvPicPr>
            <p:cNvPr id="7" name="Picture 6" descr="ASEBlueLA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671" y="2556325"/>
              <a:ext cx="2924735" cy="5649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9552" y="3045573"/>
              <a:ext cx="30963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i="1" dirty="0" smtClean="0"/>
                <a:t>Promoting Excellence in Science Teaching and Learning</a:t>
              </a:r>
              <a:endParaRPr lang="en-GB" sz="900" i="1" dirty="0"/>
            </a:p>
          </p:txBody>
        </p:sp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7488" y="4241720"/>
            <a:ext cx="538902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activity was produced by the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Association </a:t>
            </a:r>
            <a:r>
              <a:rPr lang="en-GB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Science Education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sz="2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partnership with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James Films</a:t>
            </a:r>
            <a:b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© 2016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607" y="-477079"/>
            <a:ext cx="5716314" cy="58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wellcome.ac.uk/stellent/groups/corporatesite/@policy_communications/documents/web_document/wtvm050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8" y="5879020"/>
            <a:ext cx="2647641" cy="7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1061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monitoring the situation.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21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UD$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5298" y="5576679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112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Make </a:t>
            </a:r>
            <a:r>
              <a:rPr lang="en-GB" dirty="0"/>
              <a:t>sure that the data analysts share the decoded figures with the rest of the </a:t>
            </a:r>
            <a:r>
              <a:rPr lang="en-GB" dirty="0" smtClean="0"/>
              <a:t>OCT.</a:t>
            </a:r>
          </a:p>
          <a:p>
            <a:endParaRPr lang="en-GB" dirty="0"/>
          </a:p>
          <a:p>
            <a:r>
              <a:rPr lang="en-GB" dirty="0" smtClean="0"/>
              <a:t>After the alert request has been sent, the reply will come automatically after 10 seconds.</a:t>
            </a:r>
            <a:endParaRPr lang="en-GB" dirty="0"/>
          </a:p>
          <a:p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-2" y="-1"/>
            <a:ext cx="9144000" cy="6876000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solidFill>
                  <a:srgbClr val="FF0000"/>
                </a:solidFill>
                <a:latin typeface="Aharoni" panose="02010803020104030203" pitchFamily="2" charset="-79"/>
                <a:ea typeface="Arial Unicode MS" panose="020B0604020202020204" pitchFamily="34" charset="-128"/>
                <a:cs typeface="Aharoni" panose="02010803020104030203" pitchFamily="2" charset="-79"/>
              </a:rPr>
              <a:t>Red Alert request </a:t>
            </a:r>
            <a:br>
              <a:rPr lang="en-GB" sz="8000" b="1" dirty="0" smtClean="0">
                <a:solidFill>
                  <a:srgbClr val="FF0000"/>
                </a:solidFill>
                <a:latin typeface="Aharoni" panose="02010803020104030203" pitchFamily="2" charset="-79"/>
                <a:ea typeface="Arial Unicode MS" panose="020B0604020202020204" pitchFamily="34" charset="-128"/>
                <a:cs typeface="Aharoni" panose="02010803020104030203" pitchFamily="2" charset="-79"/>
              </a:rPr>
            </a:br>
            <a:r>
              <a:rPr lang="en-GB" sz="8000" b="1" dirty="0" smtClean="0">
                <a:solidFill>
                  <a:srgbClr val="FF0000"/>
                </a:solidFill>
                <a:latin typeface="Aharoni" panose="02010803020104030203" pitchFamily="2" charset="-79"/>
                <a:ea typeface="Arial Unicode MS" panose="020B0604020202020204" pitchFamily="34" charset="-128"/>
                <a:cs typeface="Aharoni" panose="02010803020104030203" pitchFamily="2" charset="-79"/>
              </a:rPr>
              <a:t>accepted !</a:t>
            </a:r>
            <a:endParaRPr lang="en-GB" sz="8000" b="1" dirty="0">
              <a:solidFill>
                <a:srgbClr val="FF0000"/>
              </a:solidFill>
              <a:latin typeface="Aharoni" panose="02010803020104030203" pitchFamily="2" charset="-79"/>
              <a:ea typeface="Arial Unicode MS" panose="020B0604020202020204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89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9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repeatCount="700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70643__hoerspielwerkstatt-hef__alarm5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4" presetClass="entr" presetSubtype="10" repeatCount="indefinite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1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7" grpId="0"/>
      <p:bldP spid="17" grpId="1"/>
      <p:bldP spid="6" grpId="0"/>
      <p:bldP spid="6" grpId="1"/>
      <p:bldP spid="12" grpId="0"/>
      <p:bldP spid="19" grpId="0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151125-23593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62308" y="5101795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2387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5232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Status!</a:t>
            </a:r>
            <a:endParaRPr lang="en-GB" sz="28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2</a:t>
            </a:r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1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US$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112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Don’t advance this slide until the children have nearly finished their Pupil Sheet tasks.</a:t>
            </a:r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10937"/>
      </p:ext>
    </p:extLst>
  </p:cSld>
  <p:clrMapOvr>
    <a:masterClrMapping/>
  </p:clrMapOvr>
  <p:transition spd="slow" advClick="0">
    <p:randomBar dir="vert"/>
    <p:sndAc>
      <p:stSnd>
        <p:snd r:embed="rId5" name="270643__hoerspielwerkstatt-hef__alarm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22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7231" y="5160483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266" y="5160483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Email received from Alex Phipps.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Click on the envelope to open.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9" name="Picture 5" descr="C:\Users\Felix\AppData\Local\Microsoft\Windows\Temporary Internet Files\Content.IE5\UZKLWQ40\1397106589[1]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2867755"/>
            <a:ext cx="1575338" cy="222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YTJ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83303" y="850687"/>
            <a:ext cx="5806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Great news! The Minister had approved the emergency vaccine supplies and they will be with you next week!</a:t>
            </a:r>
          </a:p>
          <a:p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need to come together and make a final decision about which age groups to prioritise.</a:t>
            </a:r>
          </a:p>
          <a:p>
            <a:endParaRPr lang="en-GB" sz="2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Draw up a </a:t>
            </a: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pie chart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showing how you are going to distribute the vaccine supplies. The science advisors will know how to do this.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up the good work team!</a:t>
            </a:r>
          </a:p>
          <a:p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106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637183" y="1185947"/>
            <a:ext cx="23633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Whole-class discussion about which age groups to target.</a:t>
            </a:r>
          </a:p>
          <a:p>
            <a:endParaRPr lang="en-GB" dirty="0"/>
          </a:p>
          <a:p>
            <a:r>
              <a:rPr lang="en-GB" dirty="0"/>
              <a:t>Children should refer back to the data they’ve just looked at. They should agree that children 18 or younger should be prioritised, but they might disagree on exactly which groups.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472411" y="994435"/>
            <a:ext cx="27882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graph </a:t>
            </a:r>
            <a:r>
              <a:rPr lang="en-GB" dirty="0" smtClean="0"/>
              <a:t>that the </a:t>
            </a:r>
            <a:r>
              <a:rPr lang="en-GB" dirty="0"/>
              <a:t>healthcare workers looked at suggest that 0-4 year olds – i.e. pre-school –  children should be prioritised (because they were the worst affected in the other town); the graph </a:t>
            </a:r>
            <a:r>
              <a:rPr lang="en-GB" dirty="0" smtClean="0"/>
              <a:t>that the </a:t>
            </a:r>
            <a:r>
              <a:rPr lang="en-GB" dirty="0"/>
              <a:t>data analysts looked at </a:t>
            </a:r>
            <a:r>
              <a:rPr lang="en-GB" dirty="0" smtClean="0"/>
              <a:t>suggests </a:t>
            </a:r>
            <a:r>
              <a:rPr lang="en-GB" dirty="0"/>
              <a:t>that older children should be prioritised (because they have the worst vaccination rates).</a:t>
            </a:r>
          </a:p>
          <a:p>
            <a:endParaRPr lang="en-GB" dirty="0"/>
          </a:p>
          <a:p>
            <a:r>
              <a:rPr lang="en-GB" b="1" dirty="0"/>
              <a:t>There is no right or wrong answer </a:t>
            </a:r>
            <a:r>
              <a:rPr lang="en-GB" dirty="0"/>
              <a:t>– but the children must </a:t>
            </a:r>
            <a:r>
              <a:rPr lang="en-GB" b="1" dirty="0"/>
              <a:t>justify</a:t>
            </a:r>
            <a:r>
              <a:rPr lang="en-GB" dirty="0"/>
              <a:t> their opinions from the data and scientific reasoning.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4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 advTm="120000">
        <p:fade/>
        <p:sndAc>
          <p:stSnd>
            <p:snd r:embed="rId10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 a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18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4" grpId="0"/>
      <p:bldP spid="14" grpId="1"/>
      <p:bldP spid="14" grpId="2"/>
      <p:bldP spid="20" grpId="0" animBg="1"/>
      <p:bldP spid="20" grpId="1" animBg="1"/>
      <p:bldP spid="21" grpId="0"/>
      <p:bldP spid="21" grpId="1"/>
      <p:bldP spid="15" grpId="0" animBg="1"/>
      <p:bldP spid="15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vaccine has arrived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23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OMJ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116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729551" y="1185947"/>
            <a:ext cx="24556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The children should decide where to set up the clinics based </a:t>
            </a:r>
            <a:r>
              <a:rPr lang="en-GB" dirty="0"/>
              <a:t>on the age groups they have chosen…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47700" y="5271656"/>
            <a:ext cx="7520155" cy="15696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enough healthcare workers to set up THREE clinics. Where will you set these up to best reach your target age groups? </a:t>
            </a:r>
          </a:p>
          <a:p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194" y="1590263"/>
            <a:ext cx="3793604" cy="36813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8433" y="1020227"/>
            <a:ext cx="4531754" cy="38164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Some suggestions…</a:t>
            </a:r>
          </a:p>
          <a:p>
            <a:endParaRPr lang="en-GB" sz="22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Nurseries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primary schools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secondary schools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hospitals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shopping centre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doctors</a:t>
            </a:r>
            <a:r>
              <a:rPr lang="en-GB" sz="2200" dirty="0"/>
              <a:t>’ </a:t>
            </a:r>
            <a:r>
              <a:rPr lang="en-GB" sz="2200" dirty="0" smtClean="0"/>
              <a:t>surgeries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football match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youth clubs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200" dirty="0" smtClean="0"/>
              <a:t>universities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10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7" grpId="1" animBg="1"/>
      <p:bldP spid="18" grpId="0"/>
      <p:bldP spid="18" grpId="1"/>
      <p:bldP spid="11" grpId="0" animBg="1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first vaccination clinics have been set up…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How long before we can start to tell whether they are having an effect?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24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UHP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158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637183" y="1185947"/>
            <a:ext cx="2363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children should </a:t>
            </a:r>
            <a:r>
              <a:rPr lang="en-GB" dirty="0" smtClean="0"/>
              <a:t>recall from </a:t>
            </a:r>
            <a:r>
              <a:rPr lang="en-GB" dirty="0"/>
              <a:t>Episode Two that it will take </a:t>
            </a:r>
            <a:r>
              <a:rPr lang="en-GB" b="1" dirty="0"/>
              <a:t>at least </a:t>
            </a:r>
            <a:r>
              <a:rPr lang="en-GB" dirty="0"/>
              <a:t>two weeks before they can start to see any effects from their measures.</a:t>
            </a:r>
          </a:p>
          <a:p>
            <a:endParaRPr lang="en-GB" dirty="0" smtClean="0"/>
          </a:p>
          <a:p>
            <a:r>
              <a:rPr lang="en-GB" dirty="0" smtClean="0"/>
              <a:t>This piece of information will be important for the start of the Episode Four.</a:t>
            </a:r>
          </a:p>
          <a:p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15527" y="1128485"/>
            <a:ext cx="2285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Data analysts </a:t>
            </a:r>
            <a:r>
              <a:rPr lang="en-GB" dirty="0"/>
              <a:t>should inform the rest of the OCT of the worrying jump in new cases  this week- the biggest weekly increase and the highest total so far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/>
              <a:t>The outbreak is speeding up! 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4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9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There was a really worrying jump in new cases last week! The press and general public are starting to get very concerned indeed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are demanding results!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25</a:t>
            </a:r>
            <a:endParaRPr lang="en-GB" sz="44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solidFill>
            <a:srgbClr val="AF762B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$AV</a:t>
            </a:r>
            <a:endParaRPr lang="en-GB" sz="4800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136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3944" y="5549588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270643__hoerspielwerkstatt-hef__alarm5.wav"/>
          </p:stSnd>
        </p:sndAc>
      </p:transition>
    </mc:Choice>
    <mc:Fallback xmlns="">
      <p:transition spd="slow" advClick="0">
        <p:fade/>
        <p:sndAc>
          <p:stSnd>
            <p:snd r:embed="rId9" name="270643__hoerspielwerkstatt-hef__alarm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7" grpId="0" animBg="1"/>
      <p:bldP spid="18" grpId="0"/>
      <p:bldP spid="18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" name="151126-00150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62308" y="5101795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3586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3712</TotalTime>
  <Words>750</Words>
  <Application>Microsoft Office PowerPoint</Application>
  <PresentationFormat>On-screen Show (4:3)</PresentationFormat>
  <Paragraphs>163</Paragraphs>
  <Slides>13</Slides>
  <Notes>13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239</cp:revision>
  <dcterms:created xsi:type="dcterms:W3CDTF">2015-05-09T10:17:34Z</dcterms:created>
  <dcterms:modified xsi:type="dcterms:W3CDTF">2016-06-22T15:34:38Z</dcterms:modified>
</cp:coreProperties>
</file>