
<file path=[Content_Types].xml><?xml version="1.0" encoding="utf-8"?>
<Types xmlns="http://schemas.openxmlformats.org/package/2006/content-types">
  <Default Extension="png" ContentType="image/png"/>
  <Default Extension="mov" ContentType="vide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07" r:id="rId2"/>
    <p:sldId id="291" r:id="rId3"/>
    <p:sldId id="293" r:id="rId4"/>
    <p:sldId id="295" r:id="rId5"/>
    <p:sldId id="296" r:id="rId6"/>
    <p:sldId id="308" r:id="rId7"/>
    <p:sldId id="309" r:id="rId8"/>
    <p:sldId id="310" r:id="rId9"/>
    <p:sldId id="312" r:id="rId10"/>
    <p:sldId id="313" r:id="rId11"/>
    <p:sldId id="301" r:id="rId12"/>
    <p:sldId id="288" r:id="rId13"/>
    <p:sldId id="289" r:id="rId14"/>
    <p:sldId id="303" r:id="rId15"/>
    <p:sldId id="31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7B0F"/>
    <a:srgbClr val="FF0000"/>
    <a:srgbClr val="E8A348"/>
    <a:srgbClr val="00A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32" autoAdjust="0"/>
    <p:restoredTop sz="72824" autoAdjust="0"/>
  </p:normalViewPr>
  <p:slideViewPr>
    <p:cSldViewPr snapToGrid="0">
      <p:cViewPr>
        <p:scale>
          <a:sx n="70" d="100"/>
          <a:sy n="70" d="100"/>
        </p:scale>
        <p:origin x="-1626" y="68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2DE62-B703-4B30-909D-5B5F08918F5F}" type="datetimeFigureOut">
              <a:rPr lang="en-GB" smtClean="0"/>
              <a:t>22/06/2016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0699B-33AA-4D04-ABA7-A675146047C4}" type="slidenum">
              <a:rPr lang="en-GB" smtClean="0"/>
              <a:t>‹#›</a:t>
            </a:fld>
            <a:endParaRPr lang="en-GB"/>
          </a:p>
        </p:txBody>
      </p:sp>
    </p:spTree>
    <p:extLst>
      <p:ext uri="{BB962C8B-B14F-4D97-AF65-F5344CB8AC3E}">
        <p14:creationId xmlns:p14="http://schemas.microsoft.com/office/powerpoint/2010/main" val="317610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11</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5BB92FB-A8AD-4994-AB90-9ADE30346EC1}" type="slidenum">
              <a:rPr lang="en-GB" smtClean="0"/>
              <a:t>13</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A0699B-33AA-4D04-ABA7-A675146047C4}" type="slidenum">
              <a:rPr lang="en-GB" smtClean="0"/>
              <a:t>14</a:t>
            </a:fld>
            <a:endParaRPr lang="en-GB"/>
          </a:p>
        </p:txBody>
      </p:sp>
    </p:spTree>
    <p:extLst>
      <p:ext uri="{BB962C8B-B14F-4D97-AF65-F5344CB8AC3E}">
        <p14:creationId xmlns:p14="http://schemas.microsoft.com/office/powerpoint/2010/main" val="369895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1FB7D8-0CA2-425C-BB8D-EA73F458979E}" type="slidenum">
              <a:rPr lang="en-GB" smtClean="0"/>
              <a:t>15</a:t>
            </a:fld>
            <a:endParaRPr lang="en-GB"/>
          </a:p>
        </p:txBody>
      </p:sp>
    </p:spTree>
    <p:extLst>
      <p:ext uri="{BB962C8B-B14F-4D97-AF65-F5344CB8AC3E}">
        <p14:creationId xmlns:p14="http://schemas.microsoft.com/office/powerpoint/2010/main" val="360356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2</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5BB92FB-A8AD-4994-AB90-9ADE30346EC1}" type="slidenum">
              <a:rPr lang="en-GB" smtClean="0"/>
              <a:t>4</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5</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6</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7</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8</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9</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10</a:t>
            </a:fld>
            <a:endParaRPr lang="en-GB"/>
          </a:p>
        </p:txBody>
      </p:sp>
    </p:spTree>
    <p:extLst>
      <p:ext uri="{BB962C8B-B14F-4D97-AF65-F5344CB8AC3E}">
        <p14:creationId xmlns:p14="http://schemas.microsoft.com/office/powerpoint/2010/main" val="1082694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DC7B0DC-D873-4CD0-A9CC-4BC75F976E21}"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7134484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630228-708A-48B5-8079-2AF951E1025C}"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81870561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865C31D-D930-4D8A-A440-BEDD1EF08544}"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0221348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1021CC-7D31-463A-AAA6-09005F2C9CDD}"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74954952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01F69-3535-4D10-8F91-FB3A61E3CDB2}" type="datetime1">
              <a:rPr lang="en-GB" smtClean="0"/>
              <a:t>22/06/2016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58016932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8B4A60-8CCE-4FB2-A654-F843E1ADA0F1}" type="datetime1">
              <a:rPr lang="en-GB" smtClean="0"/>
              <a:t>22/06/2016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616059174"/>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76F296-45F9-4691-8D52-BEFF448F272E}" type="datetime1">
              <a:rPr lang="en-GB" smtClean="0"/>
              <a:t>22/06/2016</a:t>
            </a:fld>
            <a:endParaRPr lang="en-GB"/>
          </a:p>
        </p:txBody>
      </p:sp>
      <p:sp>
        <p:nvSpPr>
          <p:cNvPr id="8" name="Footer Placeholder 7"/>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9" name="Slide Number Placeholder 8"/>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40286102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ED5C06-1F6E-4DA5-AA19-00B23FCE5F18}" type="datetime1">
              <a:rPr lang="en-GB" smtClean="0"/>
              <a:t>22/06/2016</a:t>
            </a:fld>
            <a:endParaRPr lang="en-GB"/>
          </a:p>
        </p:txBody>
      </p:sp>
      <p:sp>
        <p:nvSpPr>
          <p:cNvPr id="4" name="Footer Placeholder 3"/>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5" name="Slide Number Placeholder 4"/>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003668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26092-3975-49FA-A6AF-88CDE8F7037A}" type="datetime1">
              <a:rPr lang="en-GB" smtClean="0"/>
              <a:t>22/06/2016</a:t>
            </a:fld>
            <a:endParaRPr lang="en-GB"/>
          </a:p>
        </p:txBody>
      </p:sp>
      <p:sp>
        <p:nvSpPr>
          <p:cNvPr id="3" name="Footer Placeholder 2"/>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4" name="Slide Number Placeholder 3"/>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95872203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1A43D-F839-4444-8376-03D95A731806}" type="datetime1">
              <a:rPr lang="en-GB" smtClean="0"/>
              <a:t>22/06/2016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717659152"/>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CD1F93-E0EC-4DF3-B86F-200DAB22A026}" type="datetime1">
              <a:rPr lang="en-GB" smtClean="0"/>
              <a:t>22/06/2016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44009757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DAA3A-EE27-4E38-98FA-DA16C66985AD}" type="datetime1">
              <a:rPr lang="en-GB" smtClean="0"/>
              <a:t>22/06/2016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79A4B-73AA-45FE-8759-756B90474899}" type="slidenum">
              <a:rPr lang="en-GB" smtClean="0"/>
              <a:t>‹#›</a:t>
            </a:fld>
            <a:endParaRPr lang="en-GB"/>
          </a:p>
        </p:txBody>
      </p:sp>
    </p:spTree>
    <p:extLst>
      <p:ext uri="{BB962C8B-B14F-4D97-AF65-F5344CB8AC3E}">
        <p14:creationId xmlns:p14="http://schemas.microsoft.com/office/powerpoint/2010/main" val="2712561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sndAc>
          <p:stSnd>
            <p:snd r:embed="rId13" name="135613__danielnieto7__alert.wav"/>
          </p:stSnd>
        </p:sndAc>
      </p:transition>
    </mc:Choice>
    <mc:Fallback xmlns="">
      <p:transition spd="slow" advClick="0">
        <p:sndAc>
          <p:stSnd>
            <p:snd r:embed="rId14" name="135613__danielnieto7__alert.wav"/>
          </p:stSnd>
        </p:sndAc>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audio" Target="../media/audio3.wav"/><Relationship Id="rId11" Type="http://schemas.openxmlformats.org/officeDocument/2006/relationships/audio" Target="../media/audio1.wav"/><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2.wav"/><Relationship Id="rId4" Type="http://schemas.openxmlformats.org/officeDocument/2006/relationships/notesSlide" Target="../notesSlides/notesSlide10.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3.wav"/><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4.xml"/><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4.wav"/><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7.xml"/><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audio" Target="../media/audio4.wav"/><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4" name="Rectangle 13"/>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t>
            </a:r>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analysts –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are you updating </a:t>
            </a:r>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rest of the team with the latest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figures?</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9</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2" name="TextBox 11"/>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18 cases</a:t>
            </a:r>
            <a:endParaRPr lang="en-GB" sz="4400" dirty="0">
              <a:solidFill>
                <a:schemeClr val="bg1"/>
              </a:solidFill>
            </a:endParaRPr>
          </a:p>
        </p:txBody>
      </p:sp>
      <p:sp>
        <p:nvSpPr>
          <p:cNvPr id="15" name="TextBox 14"/>
          <p:cNvSpPr txBox="1"/>
          <p:nvPr/>
        </p:nvSpPr>
        <p:spPr>
          <a:xfrm>
            <a:off x="-2729551" y="1185947"/>
            <a:ext cx="2455672" cy="4801314"/>
          </a:xfrm>
          <a:prstGeom prst="rect">
            <a:avLst/>
          </a:prstGeom>
          <a:noFill/>
        </p:spPr>
        <p:txBody>
          <a:bodyPr wrap="square" rtlCol="0">
            <a:spAutoFit/>
          </a:bodyPr>
          <a:lstStyle/>
          <a:p>
            <a:r>
              <a:rPr lang="en-GB" b="1" dirty="0"/>
              <a:t>Teacher tips:</a:t>
            </a:r>
            <a:br>
              <a:rPr lang="en-GB" b="1" dirty="0"/>
            </a:br>
            <a:endParaRPr lang="en-GB" b="1" dirty="0" smtClean="0"/>
          </a:p>
          <a:p>
            <a:r>
              <a:rPr lang="en-GB" dirty="0" smtClean="0"/>
              <a:t>The </a:t>
            </a:r>
            <a:r>
              <a:rPr lang="en-GB" dirty="0"/>
              <a:t>number of new cases dips very slightly this week… </a:t>
            </a:r>
            <a:r>
              <a:rPr lang="en-GB" dirty="0" smtClean="0"/>
              <a:t>does that mean the </a:t>
            </a:r>
            <a:r>
              <a:rPr lang="en-GB" dirty="0"/>
              <a:t>peak has been </a:t>
            </a:r>
            <a:r>
              <a:rPr lang="en-GB" dirty="0" smtClean="0"/>
              <a:t>reached already?</a:t>
            </a:r>
          </a:p>
          <a:p>
            <a:endParaRPr lang="en-GB" dirty="0"/>
          </a:p>
          <a:p>
            <a:r>
              <a:rPr lang="en-GB" dirty="0" smtClean="0"/>
              <a:t>Later in this activity children will see that even if the data goes down a bit one week, the overall trend over </a:t>
            </a:r>
            <a:r>
              <a:rPr lang="en-GB" b="1" dirty="0" smtClean="0"/>
              <a:t>several</a:t>
            </a:r>
            <a:r>
              <a:rPr lang="en-GB" dirty="0" smtClean="0"/>
              <a:t> weeks can still be a </a:t>
            </a:r>
            <a:r>
              <a:rPr lang="en-GB" b="1" dirty="0" smtClean="0"/>
              <a:t>growth</a:t>
            </a:r>
            <a:r>
              <a:rPr lang="en-GB" dirty="0" smtClean="0"/>
              <a:t> in cases.</a:t>
            </a:r>
            <a:endParaRPr lang="en-GB" dirty="0"/>
          </a:p>
          <a:p>
            <a:endParaRPr lang="en-GB" dirty="0"/>
          </a:p>
          <a:p>
            <a:endParaRPr lang="en-GB" dirty="0"/>
          </a:p>
        </p:txBody>
      </p:sp>
      <p:sp>
        <p:nvSpPr>
          <p:cNvPr id="18" name="Rectangle 17"/>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TMF</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9" name="TextBox 18"/>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0" name="Picture 9"/>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2224278244"/>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outVertical)">
                                      <p:cBhvr>
                                        <p:cTn id="7" dur="2000"/>
                                        <p:tgtEl>
                                          <p:spTgt spid="11">
                                            <p:txEl>
                                              <p:pRg st="0" end="0"/>
                                            </p:txEl>
                                          </p:spTgt>
                                        </p:tgtEl>
                                      </p:cBhvr>
                                    </p:animEffect>
                                  </p:childTnLst>
                                </p:cTn>
                              </p:par>
                              <p:par>
                                <p:cTn id="8" presetID="1" presetClass="entr" presetSubtype="0" fill="hold" grpId="0" nodeType="withEffect">
                                  <p:stCondLst>
                                    <p:cond delay="1000"/>
                                  </p:stCondLst>
                                  <p:iterate type="lt">
                                    <p:tmAbs val="50"/>
                                  </p:iterate>
                                  <p:childTnLst>
                                    <p:set>
                                      <p:cBhvr>
                                        <p:cTn id="9" dur="1" fill="hold">
                                          <p:stCondLst>
                                            <p:cond delay="0"/>
                                          </p:stCondLst>
                                        </p:cTn>
                                        <p:tgtEl>
                                          <p:spTgt spid="8"/>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20000" fill="hold"/>
                                        <p:tgtEl>
                                          <p:spTgt spid="13"/>
                                        </p:tgtEl>
                                      </p:cBhvr>
                                    </p:cmd>
                                  </p:childTnLst>
                                </p:cTn>
                              </p:par>
                              <p:par>
                                <p:cTn id="12" presetID="10" presetClass="entr" presetSubtype="0" fill="hold" grpId="0" nodeType="withEffect">
                                  <p:stCondLst>
                                    <p:cond delay="1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9"/>
                                        </p:tgtEl>
                                      </p:cBhvr>
                                    </p:animEffect>
                                    <p:set>
                                      <p:cBhvr>
                                        <p:cTn id="20"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childTnLst>
        </p:cTn>
      </p:par>
    </p:tnLst>
    <p:bldLst>
      <p:bldP spid="8" grpId="0"/>
      <p:bldP spid="18" grpId="0" animBg="1"/>
      <p:bldP spid="19" grpId="0"/>
      <p:bldP spid="1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6857999"/>
          </a:xfrm>
          <a:prstGeom prst="rect">
            <a:avLst/>
          </a:prstGeom>
        </p:spPr>
      </p:pic>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3865217" y="1670600"/>
            <a:ext cx="3591338" cy="923330"/>
          </a:xfrm>
          <a:prstGeom prst="rect">
            <a:avLst/>
          </a:prstGeom>
          <a:noFill/>
        </p:spPr>
        <p:txBody>
          <a:bodyPr wrap="square" rtlCol="0">
            <a:spAutoFit/>
          </a:bodyPr>
          <a:lstStyle/>
          <a:p>
            <a:r>
              <a:rPr lang="en-GB" dirty="0" smtClean="0"/>
              <a:t/>
            </a:r>
            <a:br>
              <a:rPr lang="en-GB" dirty="0" smtClean="0"/>
            </a:br>
            <a:endParaRPr lang="en-GB" dirty="0"/>
          </a:p>
          <a:p>
            <a:endParaRPr lang="en-GB" dirty="0"/>
          </a:p>
        </p:txBody>
      </p:sp>
      <p:sp>
        <p:nvSpPr>
          <p:cNvPr id="14" name="TextBox 13"/>
          <p:cNvSpPr txBox="1"/>
          <p:nvPr/>
        </p:nvSpPr>
        <p:spPr>
          <a:xfrm>
            <a:off x="2569777" y="5512896"/>
            <a:ext cx="3421117"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NEWS FLASH</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
        <p:nvSpPr>
          <p:cNvPr id="3" name="TextBox 2"/>
          <p:cNvSpPr txBox="1"/>
          <p:nvPr/>
        </p:nvSpPr>
        <p:spPr>
          <a:xfrm>
            <a:off x="527231" y="5160483"/>
            <a:ext cx="7488000" cy="1200329"/>
          </a:xfrm>
          <a:prstGeom prst="rect">
            <a:avLst/>
          </a:prstGeom>
          <a:noFill/>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There was a worrying increase in cases last week. </a:t>
            </a:r>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Have cases gone up again this week?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Do we need to take any further emergency measures? </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Rectangle 21"/>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QBR</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3" name="TextBox 22"/>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36024" y="847506"/>
            <a:ext cx="5896307" cy="42338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7231" y="5160483"/>
            <a:ext cx="7488000" cy="830997"/>
          </a:xfrm>
          <a:prstGeom prst="rect">
            <a:avLst/>
          </a:prstGeom>
          <a:noFill/>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Local media are reporting that a patient has died of measles… </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 name="Rectangle 18"/>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20" name="TextBox 19"/>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a:t>
            </a:r>
            <a:r>
              <a:rPr lang="en-GB" sz="4400" dirty="0">
                <a:solidFill>
                  <a:schemeClr val="bg1"/>
                </a:solidFill>
              </a:rPr>
              <a:t>9</a:t>
            </a:r>
            <a:r>
              <a:rPr lang="en-GB" sz="4400" dirty="0" smtClean="0">
                <a:solidFill>
                  <a:schemeClr val="bg1"/>
                </a:solidFill>
              </a:rPr>
              <a:t> cases</a:t>
            </a:r>
            <a:endParaRPr lang="en-GB" sz="4400" dirty="0">
              <a:solidFill>
                <a:schemeClr val="bg1"/>
              </a:solidFill>
            </a:endParaRPr>
          </a:p>
        </p:txBody>
      </p:sp>
      <p:sp>
        <p:nvSpPr>
          <p:cNvPr id="21" name="TextBox 20"/>
          <p:cNvSpPr txBox="1"/>
          <p:nvPr/>
        </p:nvSpPr>
        <p:spPr>
          <a:xfrm>
            <a:off x="-2729551" y="1185947"/>
            <a:ext cx="2455672" cy="2308324"/>
          </a:xfrm>
          <a:prstGeom prst="rect">
            <a:avLst/>
          </a:prstGeom>
          <a:noFill/>
        </p:spPr>
        <p:txBody>
          <a:bodyPr wrap="square" rtlCol="0">
            <a:spAutoFit/>
          </a:bodyPr>
          <a:lstStyle/>
          <a:p>
            <a:r>
              <a:rPr lang="en-GB" b="1" dirty="0" smtClean="0"/>
              <a:t>Teacher </a:t>
            </a:r>
            <a:r>
              <a:rPr lang="en-GB" b="1" dirty="0"/>
              <a:t>tips:</a:t>
            </a:r>
            <a:br>
              <a:rPr lang="en-GB" b="1" dirty="0"/>
            </a:br>
            <a:endParaRPr lang="en-GB" b="1" dirty="0" smtClean="0"/>
          </a:p>
          <a:p>
            <a:r>
              <a:rPr lang="en-GB" dirty="0" smtClean="0"/>
              <a:t>The </a:t>
            </a:r>
            <a:r>
              <a:rPr lang="en-GB" dirty="0"/>
              <a:t>number of cases has stayed almost exactly the same </a:t>
            </a:r>
            <a:r>
              <a:rPr lang="en-GB" dirty="0" smtClean="0"/>
              <a:t>this week.</a:t>
            </a:r>
            <a:r>
              <a:rPr lang="en-GB" dirty="0"/>
              <a:t/>
            </a:r>
            <a:br>
              <a:rPr lang="en-GB" dirty="0"/>
            </a:br>
            <a:endParaRPr lang="en-GB" dirty="0"/>
          </a:p>
          <a:p>
            <a:endParaRPr lang="en-GB" dirty="0"/>
          </a:p>
        </p:txBody>
      </p:sp>
      <p:pic>
        <p:nvPicPr>
          <p:cNvPr id="17" name="Picture 16"/>
          <p:cNvPicPr>
            <a:picLocks noChangeAspect="1"/>
          </p:cNvPicPr>
          <p:nvPr/>
        </p:nvPicPr>
        <p:blipFill rotWithShape="1">
          <a:blip r:embed="rId9">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0">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3187918688"/>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11"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 presetClass="entr" presetSubtype="0" fill="hold" grpId="0" nodeType="withEffect">
                                  <p:stCondLst>
                                    <p:cond delay="1000"/>
                                  </p:stCondLst>
                                  <p:iterate type="lt">
                                    <p:tmAbs val="50"/>
                                  </p:iterate>
                                  <p:childTnLst>
                                    <p:set>
                                      <p:cBhvr>
                                        <p:cTn id="8" dur="1" fill="hold">
                                          <p:stCondLst>
                                            <p:cond delay="0"/>
                                          </p:stCondLst>
                                        </p:cTn>
                                        <p:tgtEl>
                                          <p:spTgt spid="3"/>
                                        </p:tgtEl>
                                        <p:attrNameLst>
                                          <p:attrName>style.visibility</p:attrName>
                                        </p:attrNameLst>
                                      </p:cBhvr>
                                      <p:to>
                                        <p:strVal val="visible"/>
                                      </p:to>
                                    </p:set>
                                  </p:childTnLst>
                                </p:cTn>
                              </p:par>
                              <p:par>
                                <p:cTn id="9" presetID="16" presetClass="entr" presetSubtype="37" fill="hold" nodeType="withEffect">
                                  <p:stCondLst>
                                    <p:cond delay="100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barn(outVertical)">
                                      <p:cBhvr>
                                        <p:cTn id="11" dur="2000"/>
                                        <p:tgtEl>
                                          <p:spTgt spid="19">
                                            <p:txEl>
                                              <p:pRg st="0" end="0"/>
                                            </p:txEl>
                                          </p:spTgt>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childTnLst>
                                </p:cTn>
                              </p:par>
                              <p:par>
                                <p:cTn id="15" presetID="10" presetClass="entr" presetSubtype="0" fill="hold" grpId="0" nodeType="withEffect">
                                  <p:stCondLst>
                                    <p:cond delay="50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10" presetClass="exit" presetSubtype="0" repeatCount="4000" fill="hold" grpId="1" nodeType="withEffect">
                                  <p:stCondLst>
                                    <p:cond delay="8000"/>
                                  </p:stCondLst>
                                  <p:childTnLst>
                                    <p:animEffect transition="out" filter="fade">
                                      <p:cBhvr>
                                        <p:cTn id="19" dur="2000"/>
                                        <p:tgtEl>
                                          <p:spTgt spid="23"/>
                                        </p:tgtEl>
                                      </p:cBhvr>
                                    </p:animEffect>
                                    <p:set>
                                      <p:cBhvr>
                                        <p:cTn id="20" dur="1" fill="hold">
                                          <p:stCondLst>
                                            <p:cond delay="1999"/>
                                          </p:stCondLst>
                                        </p:cTn>
                                        <p:tgtEl>
                                          <p:spTgt spid="23"/>
                                        </p:tgtEl>
                                        <p:attrNameLst>
                                          <p:attrName>style.visibility</p:attrName>
                                        </p:attrNameLst>
                                      </p:cBhvr>
                                      <p:to>
                                        <p:strVal val="hidden"/>
                                      </p:to>
                                    </p:set>
                                  </p:childTnLst>
                                </p:cTn>
                              </p:par>
                              <p:par>
                                <p:cTn id="21" presetID="22" presetClass="entr" presetSubtype="8" repeatCount="indefinite" fill="hold" grpId="0" nodeType="withEffect">
                                  <p:stCondLst>
                                    <p:cond delay="15000"/>
                                  </p:stCondLst>
                                  <p:endCondLst>
                                    <p:cond evt="onNext" delay="0">
                                      <p:tgtEl>
                                        <p:sldTgt/>
                                      </p:tgtEl>
                                    </p:cond>
                                  </p:end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153205__freezeman__alert1.wav"/>
                                        </p:tgtEl>
                                      </p:cMediaNode>
                                    </p:audio>
                                  </p:subTnLst>
                                </p:cTn>
                              </p:par>
                              <p:par>
                                <p:cTn id="24" presetID="1" presetClass="exit" presetSubtype="0" fill="hold" grpId="1" nodeType="withEffect">
                                  <p:stCondLst>
                                    <p:cond delay="15000"/>
                                  </p:stCondLst>
                                  <p:iterate type="lt">
                                    <p:tmAbs val="0"/>
                                  </p:iterate>
                                  <p:childTnLst>
                                    <p:set>
                                      <p:cBhvr>
                                        <p:cTn id="25" dur="1" fill="hold">
                                          <p:stCondLst>
                                            <p:cond delay="0"/>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500"/>
                                  </p:stCondLst>
                                  <p:iterate type="lt">
                                    <p:tmAbs val="50"/>
                                  </p:iterate>
                                  <p:childTnLst>
                                    <p:set>
                                      <p:cBhvr>
                                        <p:cTn id="29" dur="1" fill="hold">
                                          <p:stCondLst>
                                            <p:cond delay="0"/>
                                          </p:stCondLst>
                                        </p:cTn>
                                        <p:tgtEl>
                                          <p:spTgt spid="16"/>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14" presetClass="entr" presetSubtype="10" fill="hold" nodeType="withEffect">
                                  <p:stCondLst>
                                    <p:cond delay="100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12"/>
                </p:tgtEl>
              </p:cMediaNode>
            </p:video>
          </p:childTnLst>
        </p:cTn>
      </p:par>
    </p:tnLst>
    <p:bldLst>
      <p:bldP spid="14" grpId="0"/>
      <p:bldP spid="14" grpId="1"/>
      <p:bldP spid="3" grpId="0"/>
      <p:bldP spid="3" grpId="1"/>
      <p:bldP spid="22" grpId="0" animBg="1"/>
      <p:bldP spid="23" grpId="0"/>
      <p:bldP spid="23"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2" name="Rectangle 11"/>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TextBox 14"/>
          <p:cNvSpPr txBox="1"/>
          <p:nvPr/>
        </p:nvSpPr>
        <p:spPr>
          <a:xfrm>
            <a:off x="2569777" y="5574451"/>
            <a:ext cx="3421117" cy="584775"/>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32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INCOMING VIDEO CALL </a:t>
            </a:r>
            <a:endParaRPr lang="en-GB" sz="16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36024" y="847506"/>
            <a:ext cx="5896307" cy="42338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1" name="TextBox 10"/>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9">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37131220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8"/>
                                        </p:tgtEl>
                                      </p:cBhvr>
                                    </p:cmd>
                                  </p:childTnLst>
                                </p:cTn>
                              </p:par>
                              <p:par>
                                <p:cTn id="7" presetID="14" presetClass="entr" presetSubtype="10" repeatCount="indefinite"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randombar(horizontal)">
                                      <p:cBhvr>
                                        <p:cTn id="9" dur="2000"/>
                                        <p:tgtEl>
                                          <p:spTgt spid="15"/>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8"/>
                </p:tgtEl>
              </p:cMediaNode>
            </p:video>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2" name="151125-22523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6" name="TextBox 6"/>
          <p:cNvSpPr txBox="1"/>
          <p:nvPr/>
        </p:nvSpPr>
        <p:spPr>
          <a:xfrm>
            <a:off x="0" y="5190460"/>
            <a:ext cx="3779519"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Tree>
    <p:extLst>
      <p:ext uri="{BB962C8B-B14F-4D97-AF65-F5344CB8AC3E}">
        <p14:creationId xmlns:p14="http://schemas.microsoft.com/office/powerpoint/2010/main" val="2213264350"/>
      </p:ext>
    </p:extLst>
  </p:cSld>
  <p:clrMapOvr>
    <a:masterClrMapping/>
  </p:clrMapOvr>
  <mc:AlternateContent xmlns:mc="http://schemas.openxmlformats.org/markup-compatibility/2006" xmlns:p14="http://schemas.microsoft.com/office/powerpoint/2010/main">
    <mc:Choice Requires="p14">
      <p:transition spd="slow" p14:dur="3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41" fill="hold"/>
                                        <p:tgtEl>
                                          <p:spTgt spid="2"/>
                                        </p:tgtEl>
                                      </p:cBhvr>
                                    </p:cmd>
                                  </p:childTnLst>
                                </p:cTn>
                              </p:par>
                              <p:par>
                                <p:cTn id="7" presetID="10" presetClass="entr" presetSubtype="0" repeatCount="indefinite"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
            <a:ext cx="9144000" cy="6857999"/>
          </a:xfrm>
          <a:prstGeom prst="rect">
            <a:avLst/>
          </a:prstGeom>
        </p:spPr>
      </p:pic>
      <p:sp>
        <p:nvSpPr>
          <p:cNvPr id="14" name="Rectangle 13"/>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20269" y="5125711"/>
            <a:ext cx="7725104"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press conference will start shortly.</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Make sure you are prepared! </a:t>
            </a:r>
          </a:p>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Thousands of worried people will be watching!</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16</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9" name="Rectangle 8"/>
          <p:cNvSpPr/>
          <p:nvPr/>
        </p:nvSpPr>
        <p:spPr>
          <a:xfrm>
            <a:off x="6940765" y="3429000"/>
            <a:ext cx="1568673" cy="1253356"/>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effectLst>
                  <a:outerShdw blurRad="50800" dist="38100" dir="2700000" algn="tl" rotWithShape="0">
                    <a:prstClr val="black">
                      <a:alpha val="40000"/>
                    </a:prstClr>
                  </a:outerShdw>
                </a:effectLst>
                <a:latin typeface="Agency FB" panose="020B0503020202020204" pitchFamily="34" charset="0"/>
              </a:rPr>
              <a:t>QOR</a:t>
            </a:r>
            <a:endParaRPr lang="en-GB" sz="28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TextBox 12"/>
          <p:cNvSpPr txBox="1"/>
          <p:nvPr/>
        </p:nvSpPr>
        <p:spPr>
          <a:xfrm>
            <a:off x="551791" y="1064382"/>
            <a:ext cx="6087737" cy="400110"/>
          </a:xfrm>
          <a:prstGeom prst="rect">
            <a:avLst/>
          </a:prstGeom>
          <a:noFill/>
        </p:spPr>
        <p:txBody>
          <a:bodyPr wrap="square" rtlCol="0">
            <a:spAutoFit/>
          </a:bodyPr>
          <a:lstStyle/>
          <a:p>
            <a:pPr marL="457200" indent="-457200">
              <a:buFont typeface="+mj-lt"/>
              <a:buAutoNum type="arabicPeriod"/>
            </a:pPr>
            <a:endParaRPr lang="en-GB" sz="2000" dirty="0"/>
          </a:p>
        </p:txBody>
      </p:sp>
      <p:pic>
        <p:nvPicPr>
          <p:cNvPr id="18" name="Picture 2"/>
          <p:cNvPicPr>
            <a:picLocks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7502" y="838453"/>
            <a:ext cx="5875200" cy="421747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sp>
        <p:nvSpPr>
          <p:cNvPr id="19" name="TextBox 18"/>
          <p:cNvSpPr txBox="1"/>
          <p:nvPr/>
        </p:nvSpPr>
        <p:spPr>
          <a:xfrm>
            <a:off x="-2939576" y="1185947"/>
            <a:ext cx="2665697" cy="12280285"/>
          </a:xfrm>
          <a:prstGeom prst="rect">
            <a:avLst/>
          </a:prstGeom>
          <a:noFill/>
        </p:spPr>
        <p:txBody>
          <a:bodyPr wrap="square" rtlCol="0">
            <a:spAutoFit/>
          </a:bodyPr>
          <a:lstStyle/>
          <a:p>
            <a:r>
              <a:rPr lang="en-GB" b="1" dirty="0" smtClean="0"/>
              <a:t>Teacher </a:t>
            </a:r>
            <a:r>
              <a:rPr lang="en-GB" b="1" dirty="0"/>
              <a:t>tips:</a:t>
            </a:r>
            <a:br>
              <a:rPr lang="en-GB" b="1" dirty="0"/>
            </a:br>
            <a:r>
              <a:rPr lang="en-GB" b="1" dirty="0"/>
              <a:t/>
            </a:r>
            <a:br>
              <a:rPr lang="en-GB" b="1" dirty="0"/>
            </a:br>
            <a:r>
              <a:rPr lang="en-GB" dirty="0"/>
              <a:t>Provide each team with a copy of PS4 containing three key questions from journalists. You may wish to collect suggestions for other questions from the class and add these to the table on </a:t>
            </a:r>
            <a:r>
              <a:rPr lang="en-GB" dirty="0" smtClean="0"/>
              <a:t>PS4, or add your own.</a:t>
            </a:r>
            <a:endParaRPr lang="en-GB" dirty="0"/>
          </a:p>
          <a:p>
            <a:r>
              <a:rPr lang="en-GB" dirty="0"/>
              <a:t>You could also rearrange the classroom to imitate a press conference setting and play the video on the next </a:t>
            </a:r>
            <a:r>
              <a:rPr lang="en-GB" dirty="0" smtClean="0"/>
              <a:t>slide on the whiteboard.</a:t>
            </a:r>
          </a:p>
          <a:p>
            <a:endParaRPr lang="en-GB" dirty="0" smtClean="0"/>
          </a:p>
          <a:p>
            <a:r>
              <a:rPr lang="en-GB" dirty="0" smtClean="0"/>
              <a:t>See notes on PS4 PowerPoint for extra details.</a:t>
            </a:r>
          </a:p>
          <a:p>
            <a:endParaRPr lang="en-GB" dirty="0"/>
          </a:p>
          <a:p>
            <a:endParaRPr lang="en-GB" dirty="0"/>
          </a:p>
          <a:p>
            <a:endParaRPr lang="en-GB" b="1" dirty="0" smtClean="0"/>
          </a:p>
          <a:p>
            <a:endParaRPr lang="en-GB" b="1" dirty="0"/>
          </a:p>
          <a:p>
            <a:endParaRPr lang="en-GB" b="1" dirty="0" smtClean="0"/>
          </a:p>
          <a:p>
            <a:endParaRPr lang="en-GB" b="1" dirty="0" smtClean="0"/>
          </a:p>
          <a:p>
            <a:endParaRPr lang="en-GB" b="1" dirty="0"/>
          </a:p>
          <a:p>
            <a:endParaRPr lang="en-GB" b="1" dirty="0" smtClean="0"/>
          </a:p>
          <a:p>
            <a:endParaRPr lang="en-GB" b="1" dirty="0"/>
          </a:p>
          <a:p>
            <a:endParaRPr lang="en-GB" b="1" dirty="0" smtClean="0"/>
          </a:p>
          <a:p>
            <a:endParaRPr lang="en-GB" b="1" dirty="0"/>
          </a:p>
          <a:p>
            <a:endParaRPr lang="en-GB" b="1" dirty="0" smtClean="0"/>
          </a:p>
          <a:p>
            <a:endParaRPr lang="en-GB" b="1" dirty="0"/>
          </a:p>
          <a:p>
            <a:endParaRPr lang="en-GB" b="1" dirty="0" smtClean="0"/>
          </a:p>
          <a:p>
            <a:endParaRPr lang="en-GB" b="1" dirty="0"/>
          </a:p>
          <a:p>
            <a:endParaRPr lang="en-GB" b="1" dirty="0" smtClean="0"/>
          </a:p>
          <a:p>
            <a:r>
              <a:rPr lang="en-GB" b="1" dirty="0"/>
              <a:t/>
            </a:r>
            <a:br>
              <a:rPr lang="en-GB" b="1" dirty="0"/>
            </a:br>
            <a:r>
              <a:rPr lang="en-GB" dirty="0"/>
              <a:t/>
            </a:r>
            <a:br>
              <a:rPr lang="en-GB" dirty="0"/>
            </a:br>
            <a:r>
              <a:rPr lang="en-GB" dirty="0"/>
              <a:t/>
            </a:r>
            <a:br>
              <a:rPr lang="en-GB" dirty="0"/>
            </a:br>
            <a:endParaRPr lang="en-GB" dirty="0"/>
          </a:p>
          <a:p>
            <a:endParaRPr lang="en-GB" dirty="0"/>
          </a:p>
          <a:p>
            <a:endParaRPr lang="en-GB" dirty="0"/>
          </a:p>
          <a:p>
            <a:endParaRPr lang="en-GB" dirty="0"/>
          </a:p>
        </p:txBody>
      </p:sp>
    </p:spTree>
    <p:extLst>
      <p:ext uri="{BB962C8B-B14F-4D97-AF65-F5344CB8AC3E}">
        <p14:creationId xmlns:p14="http://schemas.microsoft.com/office/powerpoint/2010/main" val="1169077566"/>
      </p:ext>
    </p:extLst>
  </p:cSld>
  <p:clrMapOvr>
    <a:masterClrMapping/>
  </p:clrMapOvr>
  <mc:AlternateContent xmlns:mc="http://schemas.openxmlformats.org/markup-compatibility/2006" xmlns:p14="http://schemas.microsoft.com/office/powerpoint/2010/main">
    <mc:Choice Requires="p14">
      <p:transition spd="slow" p14:dur="3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nodePh="1">
                                  <p:stCondLst>
                                    <p:cond delay="4000"/>
                                  </p:stCondLst>
                                  <p:endCondLst>
                                    <p:cond evt="begin" delay="0">
                                      <p:tn val="12"/>
                                    </p:cond>
                                  </p:endCondLst>
                                  <p:iterate type="lt">
                                    <p:tmAbs val="50"/>
                                  </p:iterate>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2"/>
                </p:tgtEl>
              </p:cMediaNode>
            </p:video>
          </p:childTnLst>
        </p:cTn>
      </p:par>
    </p:tnLst>
    <p:bldLst>
      <p:bldP spid="8"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utterstock_v553431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61696"/>
            <a:ext cx="9122717" cy="5139559"/>
          </a:xfrm>
          <a:prstGeom prst="rect">
            <a:avLst/>
          </a:prstGeom>
        </p:spPr>
      </p:pic>
      <p:sp>
        <p:nvSpPr>
          <p:cNvPr id="7" name="TextBox 6"/>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sp>
        <p:nvSpPr>
          <p:cNvPr id="8" name="TextBox 7"/>
          <p:cNvSpPr txBox="1"/>
          <p:nvPr/>
        </p:nvSpPr>
        <p:spPr>
          <a:xfrm>
            <a:off x="-2729551" y="1185947"/>
            <a:ext cx="2455672" cy="6186309"/>
          </a:xfrm>
          <a:prstGeom prst="rect">
            <a:avLst/>
          </a:prstGeom>
          <a:noFill/>
        </p:spPr>
        <p:txBody>
          <a:bodyPr wrap="square" rtlCol="0">
            <a:spAutoFit/>
          </a:bodyPr>
          <a:lstStyle/>
          <a:p>
            <a:r>
              <a:rPr lang="en-GB" b="1" dirty="0" smtClean="0"/>
              <a:t>Teacher </a:t>
            </a:r>
            <a:r>
              <a:rPr lang="en-GB" b="1" dirty="0"/>
              <a:t>tips:</a:t>
            </a:r>
            <a:br>
              <a:rPr lang="en-GB" b="1" dirty="0"/>
            </a:br>
            <a:r>
              <a:rPr lang="en-GB" b="1" dirty="0"/>
              <a:t/>
            </a:r>
            <a:br>
              <a:rPr lang="en-GB" b="1" dirty="0"/>
            </a:br>
            <a:r>
              <a:rPr lang="en-GB" dirty="0"/>
              <a:t>Provide each team with a copy of PS4 containing 3 key questions from journalists. You may wish to collect suggestions for other questions from the class and add these to the table on SS4.</a:t>
            </a:r>
          </a:p>
          <a:p>
            <a:r>
              <a:rPr lang="en-GB" dirty="0"/>
              <a:t>You could also rearrange the classroom to imitate a press conference setting.</a:t>
            </a:r>
          </a:p>
          <a:p>
            <a:r>
              <a:rPr lang="en-GB" b="1" dirty="0"/>
              <a:t/>
            </a:r>
            <a:br>
              <a:rPr lang="en-GB" b="1" dirty="0"/>
            </a:br>
            <a:r>
              <a:rPr lang="en-GB" dirty="0"/>
              <a:t/>
            </a:r>
            <a:br>
              <a:rPr lang="en-GB" dirty="0"/>
            </a:br>
            <a:r>
              <a:rPr lang="en-GB" dirty="0"/>
              <a:t/>
            </a:r>
            <a:br>
              <a:rPr lang="en-GB" dirty="0"/>
            </a:br>
            <a:endParaRPr lang="en-GB" dirty="0"/>
          </a:p>
          <a:p>
            <a:endParaRPr lang="en-GB" dirty="0"/>
          </a:p>
          <a:p>
            <a:endParaRPr lang="en-GB" dirty="0"/>
          </a:p>
          <a:p>
            <a:endParaRPr lang="en-GB" dirty="0"/>
          </a:p>
        </p:txBody>
      </p:sp>
    </p:spTree>
    <p:extLst>
      <p:ext uri="{BB962C8B-B14F-4D97-AF65-F5344CB8AC3E}">
        <p14:creationId xmlns:p14="http://schemas.microsoft.com/office/powerpoint/2010/main" val="1427066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8607" y="5918776"/>
            <a:ext cx="3096344" cy="720080"/>
            <a:chOff x="539552" y="2556325"/>
            <a:chExt cx="3096344" cy="720080"/>
          </a:xfrm>
        </p:grpSpPr>
        <p:pic>
          <p:nvPicPr>
            <p:cNvPr id="7" name="Picture 6" descr="ASEBlueLAlogo.jpg"/>
            <p:cNvPicPr>
              <a:picLocks noChangeAspect="1"/>
            </p:cNvPicPr>
            <p:nvPr/>
          </p:nvPicPr>
          <p:blipFill>
            <a:blip r:embed="rId3" cstate="print"/>
            <a:stretch>
              <a:fillRect/>
            </a:stretch>
          </p:blipFill>
          <p:spPr>
            <a:xfrm>
              <a:off x="591671" y="2556325"/>
              <a:ext cx="2924735" cy="564911"/>
            </a:xfrm>
            <a:prstGeom prst="rect">
              <a:avLst/>
            </a:prstGeom>
          </p:spPr>
        </p:pic>
        <p:sp>
          <p:nvSpPr>
            <p:cNvPr id="8" name="TextBox 7"/>
            <p:cNvSpPr txBox="1"/>
            <p:nvPr/>
          </p:nvSpPr>
          <p:spPr>
            <a:xfrm>
              <a:off x="539552" y="3045573"/>
              <a:ext cx="3096344" cy="230832"/>
            </a:xfrm>
            <a:prstGeom prst="rect">
              <a:avLst/>
            </a:prstGeom>
            <a:noFill/>
          </p:spPr>
          <p:txBody>
            <a:bodyPr wrap="square" rtlCol="0">
              <a:spAutoFit/>
            </a:bodyPr>
            <a:lstStyle/>
            <a:p>
              <a:r>
                <a:rPr lang="en-GB" sz="900" i="1" dirty="0" smtClean="0"/>
                <a:t>Promoting Excellence in Science Teaching and Learning</a:t>
              </a:r>
              <a:endParaRPr lang="en-GB" sz="900" i="1" dirty="0"/>
            </a:p>
          </p:txBody>
        </p:sp>
      </p:grpSp>
      <p:sp>
        <p:nvSpPr>
          <p:cNvPr id="9" name="TextBox 3"/>
          <p:cNvSpPr txBox="1">
            <a:spLocks noChangeArrowheads="1"/>
          </p:cNvSpPr>
          <p:nvPr/>
        </p:nvSpPr>
        <p:spPr bwMode="auto">
          <a:xfrm>
            <a:off x="1877488" y="4241720"/>
            <a:ext cx="5389024" cy="1785104"/>
          </a:xfrm>
          <a:prstGeom prst="rect">
            <a:avLst/>
          </a:prstGeom>
          <a:noFill/>
          <a:ln w="9525">
            <a:noFill/>
            <a:miter lim="800000"/>
            <a:headEnd/>
            <a:tailEnd/>
          </a:ln>
        </p:spPr>
        <p:txBody>
          <a:bodyPr wrap="square">
            <a:spAutoFit/>
          </a:bodyPr>
          <a:lstStyle/>
          <a:p>
            <a:pPr algn="ct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This activity was produced by the </a:t>
            </a: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Association </a:t>
            </a:r>
            <a:r>
              <a:rPr lang="en-GB" sz="2200" b="1" dirty="0">
                <a:latin typeface="Arial Unicode MS" panose="020B0604020202020204" pitchFamily="34" charset="-128"/>
                <a:ea typeface="Arial Unicode MS" panose="020B0604020202020204" pitchFamily="34" charset="-128"/>
                <a:cs typeface="Arial Unicode MS" panose="020B0604020202020204" pitchFamily="34" charset="-128"/>
              </a:rPr>
              <a:t>for Science Education</a:t>
            </a: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in </a:t>
            </a: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partnership with </a:t>
            </a: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James Films</a:t>
            </a:r>
            <a:b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 2016</a:t>
            </a:r>
            <a:endParaRPr lang="en-GB"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6607" y="-477079"/>
            <a:ext cx="5716314" cy="581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wellcome.ac.uk/stellent/groups/corporatesite/@policy_communications/documents/web_document/wtvm0504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788" y="5879020"/>
            <a:ext cx="2647641" cy="70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10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6857999"/>
          </a:xfrm>
          <a:prstGeom prst="rect">
            <a:avLst/>
          </a:prstGeom>
        </p:spPr>
      </p:pic>
      <p:sp>
        <p:nvSpPr>
          <p:cNvPr id="14" name="Rectangle 13"/>
          <p:cNvSpPr/>
          <p:nvPr/>
        </p:nvSpPr>
        <p:spPr>
          <a:xfrm>
            <a:off x="527231" y="514895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10</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2" name="TextBox 11"/>
          <p:cNvSpPr txBox="1"/>
          <p:nvPr/>
        </p:nvSpPr>
        <p:spPr>
          <a:xfrm>
            <a:off x="2560672" y="5631076"/>
            <a:ext cx="3421117" cy="461665"/>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24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CALLING ALEX PHIPPS</a:t>
            </a:r>
            <a:endParaRPr lang="en-GB" sz="12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
        <p:nvSpPr>
          <p:cNvPr id="15" name="TextBox 14"/>
          <p:cNvSpPr txBox="1"/>
          <p:nvPr/>
        </p:nvSpPr>
        <p:spPr>
          <a:xfrm>
            <a:off x="527231" y="5245209"/>
            <a:ext cx="7520155" cy="1569660"/>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Does your research suggest that this could turn into a major outbreak? If so, click the video call button to contact Alex Phipps as soon as possible.</a:t>
            </a:r>
          </a:p>
          <a:p>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Action Button: Movie 4">
            <a:hlinkClick r:id="" action="ppaction://noaction" highlightClick="1"/>
          </p:cNvPr>
          <p:cNvSpPr/>
          <p:nvPr/>
        </p:nvSpPr>
        <p:spPr>
          <a:xfrm>
            <a:off x="6949757" y="3400448"/>
            <a:ext cx="1550689" cy="1103589"/>
          </a:xfrm>
          <a:prstGeom prst="actionButtonMovie">
            <a:avLst/>
          </a:prstGeom>
          <a:solidFill>
            <a:srgbClr val="E77B0F"/>
          </a:solidFill>
          <a:scene3d>
            <a:camera prst="orthographicFron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6" name="TextBox 15"/>
          <p:cNvSpPr txBox="1"/>
          <p:nvPr/>
        </p:nvSpPr>
        <p:spPr>
          <a:xfrm>
            <a:off x="-3384645" y="215062"/>
            <a:ext cx="3122337"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18 cases</a:t>
            </a:r>
            <a:endParaRPr lang="en-GB" sz="4400" dirty="0">
              <a:solidFill>
                <a:schemeClr val="bg1"/>
              </a:solidFill>
            </a:endParaRPr>
          </a:p>
        </p:txBody>
      </p:sp>
      <p:sp>
        <p:nvSpPr>
          <p:cNvPr id="17" name="TextBox 16"/>
          <p:cNvSpPr txBox="1"/>
          <p:nvPr/>
        </p:nvSpPr>
        <p:spPr>
          <a:xfrm>
            <a:off x="-3480179" y="1185947"/>
            <a:ext cx="3206300" cy="6463308"/>
          </a:xfrm>
          <a:prstGeom prst="rect">
            <a:avLst/>
          </a:prstGeom>
          <a:noFill/>
        </p:spPr>
        <p:txBody>
          <a:bodyPr wrap="square" rtlCol="0">
            <a:spAutoFit/>
          </a:bodyPr>
          <a:lstStyle/>
          <a:p>
            <a:r>
              <a:rPr lang="en-GB" b="1" dirty="0" smtClean="0"/>
              <a:t>Teacher </a:t>
            </a:r>
            <a:r>
              <a:rPr lang="en-GB" b="1" dirty="0"/>
              <a:t>tips:</a:t>
            </a:r>
            <a:br>
              <a:rPr lang="en-GB" b="1" dirty="0"/>
            </a:br>
            <a:endParaRPr lang="en-GB" b="1" dirty="0" smtClean="0"/>
          </a:p>
          <a:p>
            <a:r>
              <a:rPr lang="en-GB" dirty="0" smtClean="0"/>
              <a:t>Allow </a:t>
            </a:r>
            <a:r>
              <a:rPr lang="en-GB" dirty="0"/>
              <a:t>time for </a:t>
            </a:r>
            <a:r>
              <a:rPr lang="en-GB" dirty="0" smtClean="0"/>
              <a:t>pupils to </a:t>
            </a:r>
            <a:r>
              <a:rPr lang="en-GB" dirty="0"/>
              <a:t>complete </a:t>
            </a:r>
            <a:r>
              <a:rPr lang="en-GB" dirty="0" smtClean="0"/>
              <a:t>their tasks from the Pupil Sheets then bring the class together to discuss the question of whether </a:t>
            </a:r>
            <a:r>
              <a:rPr lang="en-GB" dirty="0"/>
              <a:t>this could become a major </a:t>
            </a:r>
            <a:r>
              <a:rPr lang="en-GB" dirty="0" smtClean="0"/>
              <a:t>outbreak.</a:t>
            </a:r>
          </a:p>
          <a:p>
            <a:endParaRPr lang="en-GB" dirty="0"/>
          </a:p>
          <a:p>
            <a:r>
              <a:rPr lang="en-GB" b="1" dirty="0" smtClean="0"/>
              <a:t>Science advisors </a:t>
            </a:r>
            <a:r>
              <a:rPr lang="en-GB" dirty="0" smtClean="0"/>
              <a:t>and </a:t>
            </a:r>
            <a:r>
              <a:rPr lang="en-GB" b="1" dirty="0" smtClean="0"/>
              <a:t>data analysts </a:t>
            </a:r>
            <a:r>
              <a:rPr lang="en-GB" dirty="0" smtClean="0"/>
              <a:t>should cite the significant percentage of unvaccinated people which means the community does not have herd immunity from measles. </a:t>
            </a:r>
            <a:r>
              <a:rPr lang="en-GB" b="1" dirty="0" smtClean="0"/>
              <a:t>Healthcare workers </a:t>
            </a:r>
            <a:r>
              <a:rPr lang="en-GB" dirty="0" smtClean="0"/>
              <a:t>can cite the fact that there is the possibility that a small number of people might die.</a:t>
            </a:r>
          </a:p>
          <a:p>
            <a:endParaRPr lang="en-GB" dirty="0" smtClean="0"/>
          </a:p>
          <a:p>
            <a:r>
              <a:rPr lang="en-GB" dirty="0" smtClean="0"/>
              <a:t>Then click on the video.</a:t>
            </a:r>
          </a:p>
          <a:p>
            <a:endParaRPr lang="en-GB" dirty="0"/>
          </a:p>
          <a:p>
            <a:endParaRPr lang="en-GB" dirty="0"/>
          </a:p>
        </p:txBody>
      </p:sp>
      <p:sp>
        <p:nvSpPr>
          <p:cNvPr id="18" name="Rectangle 17"/>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QUP</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9" name="TextBox 18"/>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Tree>
    <p:extLst>
      <p:ext uri="{BB962C8B-B14F-4D97-AF65-F5344CB8AC3E}">
        <p14:creationId xmlns:p14="http://schemas.microsoft.com/office/powerpoint/2010/main" val="1281887091"/>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8"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3"/>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1500"/>
                                  </p:stCondLst>
                                  <p:iterate type="lt">
                                    <p:tmAbs val="50"/>
                                  </p:iterate>
                                  <p:childTnLst>
                                    <p:set>
                                      <p:cBhvr>
                                        <p:cTn id="11" dur="1" fill="hold">
                                          <p:stCondLst>
                                            <p:cond delay="0"/>
                                          </p:stCondLst>
                                        </p:cTn>
                                        <p:tgtEl>
                                          <p:spTgt spid="15"/>
                                        </p:tgtEl>
                                        <p:attrNameLst>
                                          <p:attrName>style.visibility</p:attrName>
                                        </p:attrNameLst>
                                      </p:cBhvr>
                                      <p:to>
                                        <p:strVal val="visible"/>
                                      </p:to>
                                    </p:set>
                                  </p:childTnLst>
                                </p:cTn>
                              </p:par>
                              <p:par>
                                <p:cTn id="12" presetID="21" presetClass="entr" presetSubtype="1" fill="hold" grpId="0" nodeType="withEffect">
                                  <p:stCondLst>
                                    <p:cond delay="800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10" presetClass="entr" presetSubtype="0" fill="hold" grpId="0" nodeType="withEffect">
                                  <p:stCondLst>
                                    <p:cond delay="4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childTnLst>
                                </p:cTn>
                              </p:par>
                              <p:par>
                                <p:cTn id="21" presetID="10" presetClass="exit" presetSubtype="0" repeatCount="4000" fill="hold" grpId="1" nodeType="withEffect">
                                  <p:stCondLst>
                                    <p:cond delay="7000"/>
                                  </p:stCondLst>
                                  <p:childTnLst>
                                    <p:animEffect transition="out" filter="fade">
                                      <p:cBhvr>
                                        <p:cTn id="22" dur="2000"/>
                                        <p:tgtEl>
                                          <p:spTgt spid="19"/>
                                        </p:tgtEl>
                                      </p:cBhvr>
                                    </p:animEffect>
                                    <p:set>
                                      <p:cBhvr>
                                        <p:cTn id="2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13"/>
                </p:tgtEl>
              </p:cMediaNode>
            </p:vide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4" presetClass="entr" presetSubtype="10" repeatCount="indefinite"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10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6" name="171324__swidmark__ringtone.wav"/>
                                        </p:tgtEl>
                                      </p:cMediaNode>
                                    </p:audio>
                                  </p:subTnLst>
                                </p:cTn>
                              </p:par>
                              <p:par>
                                <p:cTn id="31" presetID="1" presetClass="exit" presetSubtype="0" fill="hold" grpId="1" nodeType="withEffect">
                                  <p:stCondLst>
                                    <p:cond delay="0"/>
                                  </p:stCondLst>
                                  <p:iterate type="lt">
                                    <p:tmAbs val="0"/>
                                  </p:iterate>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2" grpId="0"/>
      <p:bldP spid="15" grpId="0"/>
      <p:bldP spid="15" grpId="1"/>
      <p:bldP spid="5" grpId="0" animBg="1"/>
      <p:bldP spid="18" grpId="0" animBg="1"/>
      <p:bldP spid="19" grpId="0"/>
      <p:bldP spid="1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1127-05055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4" name="TextBox 3"/>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sp>
        <p:nvSpPr>
          <p:cNvPr id="6" name="TextBox 5"/>
          <p:cNvSpPr txBox="1"/>
          <p:nvPr/>
        </p:nvSpPr>
        <p:spPr>
          <a:xfrm>
            <a:off x="-2729551" y="1185947"/>
            <a:ext cx="2455672" cy="646331"/>
          </a:xfrm>
          <a:prstGeom prst="rect">
            <a:avLst/>
          </a:prstGeom>
          <a:noFill/>
        </p:spPr>
        <p:txBody>
          <a:bodyPr wrap="square" rtlCol="0">
            <a:spAutoFit/>
          </a:bodyPr>
          <a:lstStyle/>
          <a:p>
            <a:endParaRPr lang="en-GB" dirty="0"/>
          </a:p>
          <a:p>
            <a:endParaRPr lang="en-GB" dirty="0"/>
          </a:p>
        </p:txBody>
      </p:sp>
      <p:sp>
        <p:nvSpPr>
          <p:cNvPr id="7" name="TextBox 6"/>
          <p:cNvSpPr txBox="1"/>
          <p:nvPr/>
        </p:nvSpPr>
        <p:spPr>
          <a:xfrm>
            <a:off x="0" y="5190460"/>
            <a:ext cx="3779519"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Tree>
    <p:extLst>
      <p:ext uri="{BB962C8B-B14F-4D97-AF65-F5344CB8AC3E}">
        <p14:creationId xmlns:p14="http://schemas.microsoft.com/office/powerpoint/2010/main" val="164801083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6" fill="hold"/>
                                        <p:tgtEl>
                                          <p:spTgt spid="2"/>
                                        </p:tgtEl>
                                      </p:cBhvr>
                                    </p:cmd>
                                  </p:childTnLst>
                                </p:cTn>
                              </p:par>
                              <p:par>
                                <p:cTn id="7" presetID="10" presetClass="entr" presetSubtype="0" repeatCount="indefinite"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3" name="Rectangle 12"/>
          <p:cNvSpPr/>
          <p:nvPr/>
        </p:nvSpPr>
        <p:spPr>
          <a:xfrm>
            <a:off x="529081" y="514895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50184" y="5310545"/>
            <a:ext cx="7348112"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 must decide quickly! The longer you delay the bigger the risk of the outbreak escalating.</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10</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2" name="Rectangle 1"/>
          <p:cNvSpPr/>
          <p:nvPr/>
        </p:nvSpPr>
        <p:spPr>
          <a:xfrm>
            <a:off x="546765" y="830724"/>
            <a:ext cx="5868000" cy="4213439"/>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940765" y="3429000"/>
            <a:ext cx="1568673" cy="1253356"/>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effectLst>
                  <a:outerShdw blurRad="50800" dist="38100" dir="2700000" algn="tl" rotWithShape="0">
                    <a:prstClr val="black">
                      <a:alpha val="40000"/>
                    </a:prstClr>
                  </a:outerShdw>
                </a:effectLst>
                <a:latin typeface="Agency FB" panose="020B0503020202020204" pitchFamily="34" charset="0"/>
              </a:rPr>
              <a:t>QUP</a:t>
            </a:r>
            <a:endParaRPr lang="en-GB" sz="2800" dirty="0">
              <a:effectLst>
                <a:outerShdw blurRad="50800" dist="38100" dir="2700000" algn="tl" rotWithShape="0">
                  <a:prstClr val="black">
                    <a:alpha val="40000"/>
                  </a:prstClr>
                </a:outerShdw>
              </a:effectLst>
              <a:latin typeface="Agency FB" panose="020B0503020202020204" pitchFamily="34" charset="0"/>
            </a:endParaRPr>
          </a:p>
        </p:txBody>
      </p:sp>
      <p:sp>
        <p:nvSpPr>
          <p:cNvPr id="12" name="TextBox 11"/>
          <p:cNvSpPr txBox="1"/>
          <p:nvPr/>
        </p:nvSpPr>
        <p:spPr>
          <a:xfrm>
            <a:off x="676291" y="944245"/>
            <a:ext cx="5584241" cy="3816429"/>
          </a:xfrm>
          <a:prstGeom prst="rect">
            <a:avLst/>
          </a:prstGeom>
          <a:noFill/>
        </p:spPr>
        <p:txBody>
          <a:bodyPr wrap="square" rtlCol="0">
            <a:spAutoFit/>
          </a:bodyPr>
          <a:lstStyle/>
          <a:p>
            <a:pPr>
              <a:spcBef>
                <a:spcPts val="1200"/>
              </a:spcBef>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What </a:t>
            </a:r>
            <a:r>
              <a:rPr lang="en-GB" sz="2400" b="1" dirty="0" smtClean="0">
                <a:latin typeface="Arial Unicode MS" panose="020B0604020202020204" pitchFamily="34" charset="-128"/>
                <a:ea typeface="Arial Unicode MS" panose="020B0604020202020204" pitchFamily="34" charset="-128"/>
                <a:cs typeface="Arial Unicode MS" panose="020B0604020202020204" pitchFamily="34" charset="-128"/>
              </a:rPr>
              <a:t>emergency measures </a:t>
            </a: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should be taken to stop measles spreading?</a:t>
            </a:r>
          </a:p>
          <a:p>
            <a:pPr>
              <a:spcBef>
                <a:spcPts val="1200"/>
              </a:spcBef>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For example…</a:t>
            </a:r>
          </a:p>
          <a:p>
            <a:pPr marL="342900" indent="-342900">
              <a:spcBef>
                <a:spcPts val="1200"/>
              </a:spcBef>
              <a:buFont typeface="Wingdings" panose="05000000000000000000" pitchFamily="2" charset="2"/>
              <a:buChar char="q"/>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Quarantine (isolate) brothers and sisters of infected children</a:t>
            </a:r>
          </a:p>
          <a:p>
            <a:pPr marL="342900" indent="-342900">
              <a:spcBef>
                <a:spcPts val="1200"/>
              </a:spcBef>
              <a:buFont typeface="Wingdings" panose="05000000000000000000" pitchFamily="2" charset="2"/>
              <a:buChar char="q"/>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Close sports centres and cinemas</a:t>
            </a:r>
          </a:p>
          <a:p>
            <a:pPr marL="342900" indent="-342900">
              <a:spcBef>
                <a:spcPts val="1200"/>
              </a:spcBef>
              <a:buFont typeface="Wingdings" panose="05000000000000000000" pitchFamily="2" charset="2"/>
              <a:buChar char="q"/>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Close schools and universities</a:t>
            </a:r>
          </a:p>
          <a:p>
            <a:pPr marL="342900" indent="-342900">
              <a:spcBef>
                <a:spcPts val="1200"/>
              </a:spcBef>
              <a:buFont typeface="Wingdings" panose="05000000000000000000" pitchFamily="2" charset="2"/>
              <a:buChar char="q"/>
            </a:pP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Cancel concerts</a:t>
            </a:r>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Box 16"/>
          <p:cNvSpPr txBox="1"/>
          <p:nvPr/>
        </p:nvSpPr>
        <p:spPr>
          <a:xfrm>
            <a:off x="702584" y="5462945"/>
            <a:ext cx="7725104" cy="523220"/>
          </a:xfrm>
          <a:prstGeom prst="rect">
            <a:avLst/>
          </a:prstGeom>
          <a:noFill/>
          <a:ln>
            <a:noFill/>
          </a:ln>
          <a:effectLst>
            <a:softEdge rad="127000"/>
          </a:effectLst>
        </p:spPr>
        <p:txBody>
          <a:bodyPr wrap="square" rtlCol="0">
            <a:spAutoFit/>
          </a:bodyPr>
          <a:lstStyle/>
          <a:p>
            <a:r>
              <a:rPr lang="en-GB" sz="2800" b="1"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Decide now on your emergency measures.</a:t>
            </a:r>
            <a:endParaRPr lang="en-GB" sz="28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3330054" y="215062"/>
            <a:ext cx="3067746"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sp>
        <p:nvSpPr>
          <p:cNvPr id="19" name="TextBox 18"/>
          <p:cNvSpPr txBox="1"/>
          <p:nvPr/>
        </p:nvSpPr>
        <p:spPr>
          <a:xfrm>
            <a:off x="-3330054" y="1185947"/>
            <a:ext cx="3056175" cy="10618291"/>
          </a:xfrm>
          <a:prstGeom prst="rect">
            <a:avLst/>
          </a:prstGeom>
          <a:noFill/>
        </p:spPr>
        <p:txBody>
          <a:bodyPr wrap="square" rtlCol="0">
            <a:spAutoFit/>
          </a:bodyPr>
          <a:lstStyle/>
          <a:p>
            <a:r>
              <a:rPr lang="en-GB" b="1" dirty="0" smtClean="0"/>
              <a:t>Teacher </a:t>
            </a:r>
            <a:r>
              <a:rPr lang="en-GB" b="1" dirty="0"/>
              <a:t>tips:</a:t>
            </a:r>
          </a:p>
          <a:p>
            <a:r>
              <a:rPr lang="en-GB" b="1" dirty="0"/>
              <a:t/>
            </a:r>
            <a:br>
              <a:rPr lang="en-GB" b="1" dirty="0"/>
            </a:br>
            <a:r>
              <a:rPr lang="en-GB" dirty="0" smtClean="0"/>
              <a:t>Whole-class </a:t>
            </a:r>
            <a:r>
              <a:rPr lang="en-GB" dirty="0"/>
              <a:t>discussion about the emergency measures. The </a:t>
            </a:r>
            <a:r>
              <a:rPr lang="en-GB" b="1" dirty="0"/>
              <a:t>science advisors </a:t>
            </a:r>
            <a:r>
              <a:rPr lang="en-GB" dirty="0"/>
              <a:t>can use the information from their training in the Episode One and all children should use their understanding from the </a:t>
            </a:r>
            <a:r>
              <a:rPr lang="en-GB" b="1" dirty="0" smtClean="0"/>
              <a:t>Speckled Monster </a:t>
            </a:r>
            <a:r>
              <a:rPr lang="en-GB" dirty="0"/>
              <a:t>activity.</a:t>
            </a:r>
          </a:p>
          <a:p>
            <a:endParaRPr lang="en-GB" dirty="0"/>
          </a:p>
          <a:p>
            <a:r>
              <a:rPr lang="en-GB" dirty="0" smtClean="0"/>
              <a:t>If </a:t>
            </a:r>
            <a:r>
              <a:rPr lang="en-GB" dirty="0"/>
              <a:t>time, this could be organised as a class debate with children putting forwards different viewpoints OR you can remove the suggestions to make the children think harder. You can also suggest topical large gatherings e.g. a local football match, school disco.</a:t>
            </a:r>
          </a:p>
          <a:p>
            <a:endParaRPr lang="en-GB" dirty="0" smtClean="0"/>
          </a:p>
          <a:p>
            <a:endParaRPr lang="en-GB" dirty="0"/>
          </a:p>
          <a:p>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4" name="TextBox 13"/>
          <p:cNvSpPr txBox="1"/>
          <p:nvPr/>
        </p:nvSpPr>
        <p:spPr>
          <a:xfrm>
            <a:off x="538811" y="5217285"/>
            <a:ext cx="7348112"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Update: the Minister has just said that you are not allowed to close any schools.</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9495807" y="202930"/>
            <a:ext cx="3237554" cy="11726287"/>
          </a:xfrm>
          <a:prstGeom prst="rect">
            <a:avLst/>
          </a:prstGeom>
          <a:noFill/>
        </p:spPr>
        <p:txBody>
          <a:bodyPr wrap="square" rtlCol="0">
            <a:spAutoFit/>
          </a:bodyPr>
          <a:lstStyle/>
          <a:p>
            <a:r>
              <a:rPr lang="en-GB" dirty="0" smtClean="0"/>
              <a:t>Make </a:t>
            </a:r>
            <a:r>
              <a:rPr lang="en-GB" dirty="0"/>
              <a:t>sure children give reasons for their decisions. </a:t>
            </a:r>
            <a:r>
              <a:rPr lang="en-GB" dirty="0" smtClean="0"/>
              <a:t> Make </a:t>
            </a:r>
            <a:r>
              <a:rPr lang="en-GB" dirty="0"/>
              <a:t>them think about the impact of their measures on people’s daily lives. For example, if you close </a:t>
            </a:r>
            <a:r>
              <a:rPr lang="en-GB" dirty="0" smtClean="0"/>
              <a:t>cinemas </a:t>
            </a:r>
            <a:r>
              <a:rPr lang="en-GB" dirty="0"/>
              <a:t>you might have to compensate them for lost business. Who will look after the children all day if </a:t>
            </a:r>
            <a:r>
              <a:rPr lang="en-GB" dirty="0" smtClean="0"/>
              <a:t>schools </a:t>
            </a:r>
            <a:r>
              <a:rPr lang="en-GB" dirty="0"/>
              <a:t>close?</a:t>
            </a:r>
            <a:br>
              <a:rPr lang="en-GB" dirty="0"/>
            </a:br>
            <a:r>
              <a:rPr lang="en-GB" dirty="0"/>
              <a:t/>
            </a:r>
            <a:br>
              <a:rPr lang="en-GB" dirty="0"/>
            </a:br>
            <a:r>
              <a:rPr lang="en-GB" dirty="0"/>
              <a:t>Because of their work on the Pupil Sheets, children will hopefully suggest some kind of emergency effort to  </a:t>
            </a:r>
            <a:r>
              <a:rPr lang="en-GB" b="1" dirty="0"/>
              <a:t>vaccinate</a:t>
            </a:r>
            <a:r>
              <a:rPr lang="en-GB" dirty="0"/>
              <a:t> unprotected people (which is what happened in the real life situation in Swansea). But </a:t>
            </a:r>
            <a:r>
              <a:rPr lang="en-GB" b="1" dirty="0"/>
              <a:t>don’t</a:t>
            </a:r>
            <a:r>
              <a:rPr lang="en-GB" dirty="0"/>
              <a:t> prompt them yet to mention vaccination –  they will have further opportunity to come to this conclusion themselves in the run up to the press conference and at the start of Episode Three.</a:t>
            </a:r>
          </a:p>
          <a:p>
            <a:endParaRPr lang="en-GB" dirty="0" smtClean="0"/>
          </a:p>
          <a:p>
            <a:endParaRPr lang="en-GB" dirty="0"/>
          </a:p>
          <a:p>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4071790118"/>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0"/>
                                        </p:tgtEl>
                                      </p:cBhvr>
                                    </p:cmd>
                                  </p:childTnLst>
                                </p:cTn>
                              </p:par>
                              <p:par>
                                <p:cTn id="7" presetID="1" presetClass="entr" presetSubtype="0" fill="hold" grpId="0" nodeType="withEffect">
                                  <p:stCondLst>
                                    <p:cond delay="7000"/>
                                  </p:stCondLst>
                                  <p:iterate type="lt">
                                    <p:tmAbs val="50"/>
                                  </p:iterate>
                                  <p:childTnLst>
                                    <p:set>
                                      <p:cBhvr>
                                        <p:cTn id="8" dur="1" fill="hold">
                                          <p:stCondLst>
                                            <p:cond delay="0"/>
                                          </p:stCondLst>
                                        </p:cTn>
                                        <p:tgtEl>
                                          <p:spTgt spid="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19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par>
                                <p:cTn id="15" presetID="1" presetClass="entr" presetSubtype="0" fill="hold" grpId="0" nodeType="withEffect">
                                  <p:stCondLst>
                                    <p:cond delay="1000"/>
                                  </p:stCondLst>
                                  <p:iterate type="lt">
                                    <p:tmAbs val="30"/>
                                  </p:iterate>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40"/>
                                  </p:iterate>
                                  <p:childTnLst>
                                    <p:set>
                                      <p:cBhvr>
                                        <p:cTn id="20" dur="1" fill="hold">
                                          <p:stCondLst>
                                            <p:cond delay="0"/>
                                          </p:stCondLst>
                                        </p:cTn>
                                        <p:tgtEl>
                                          <p:spTgt spid="14"/>
                                        </p:tgtEl>
                                        <p:attrNameLst>
                                          <p:attrName>style.visibility</p:attrName>
                                        </p:attrNameLst>
                                      </p:cBhvr>
                                      <p:to>
                                        <p:strVal val="visible"/>
                                      </p:to>
                                    </p:set>
                                  </p:childTnLst>
                                </p:cTn>
                              </p:par>
                              <p:par>
                                <p:cTn id="21" presetID="10" presetClass="exit" presetSubtype="0" fill="hold" grpId="1" nodeType="withEffect">
                                  <p:stCondLst>
                                    <p:cond delay="0"/>
                                  </p:stCondLst>
                                  <p:iterate type="lt">
                                    <p:tmPct val="0"/>
                                  </p:iterate>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9"/>
                                          </p:stCondLst>
                                        </p:cTn>
                                        <p:tgtEl>
                                          <p:spTgt spid="17">
                                            <p:txEl>
                                              <p:pRg st="0" end="0"/>
                                            </p:txEl>
                                          </p:spTgt>
                                        </p:tgtEl>
                                        <p:attrNameLst>
                                          <p:attrName>style.visibility</p:attrName>
                                        </p:attrNameLst>
                                      </p:cBhvr>
                                      <p:to>
                                        <p:strVal val="visible"/>
                                      </p:to>
                                    </p:set>
                                  </p:childTnLst>
                                </p:cTn>
                              </p:par>
                              <p:par>
                                <p:cTn id="28" presetID="27" presetClass="emph" presetSubtype="0" repeatCount="indefinite" fill="remove" grpId="1" nodeType="withEffect">
                                  <p:stCondLst>
                                    <p:cond delay="0"/>
                                  </p:stCondLst>
                                  <p:childTnLst>
                                    <p:animClr clrSpc="rgb" dir="cw">
                                      <p:cBhvr override="childStyle">
                                        <p:cTn id="29" dur="500" autoRev="1" fill="remove"/>
                                        <p:tgtEl>
                                          <p:spTgt spid="17">
                                            <p:txEl>
                                              <p:pRg st="0" end="0"/>
                                            </p:txEl>
                                          </p:spTgt>
                                        </p:tgtEl>
                                        <p:attrNameLst>
                                          <p:attrName>style.color</p:attrName>
                                        </p:attrNameLst>
                                      </p:cBhvr>
                                      <p:to>
                                        <a:schemeClr val="bg1"/>
                                      </p:to>
                                    </p:animClr>
                                    <p:animClr clrSpc="rgb" dir="cw">
                                      <p:cBhvr>
                                        <p:cTn id="30" dur="500" autoRev="1" fill="remove"/>
                                        <p:tgtEl>
                                          <p:spTgt spid="17">
                                            <p:txEl>
                                              <p:pRg st="0" end="0"/>
                                            </p:txEl>
                                          </p:spTgt>
                                        </p:tgtEl>
                                        <p:attrNameLst>
                                          <p:attrName>fillcolor</p:attrName>
                                        </p:attrNameLst>
                                      </p:cBhvr>
                                      <p:to>
                                        <a:schemeClr val="bg1"/>
                                      </p:to>
                                    </p:animClr>
                                    <p:set>
                                      <p:cBhvr>
                                        <p:cTn id="31" dur="500" autoRev="1" fill="remove"/>
                                        <p:tgtEl>
                                          <p:spTgt spid="17">
                                            <p:txEl>
                                              <p:pRg st="0" end="0"/>
                                            </p:txEl>
                                          </p:spTgt>
                                        </p:tgtEl>
                                        <p:attrNameLst>
                                          <p:attrName>fill.type</p:attrName>
                                        </p:attrNameLst>
                                      </p:cBhvr>
                                      <p:to>
                                        <p:strVal val="solid"/>
                                      </p:to>
                                    </p:set>
                                    <p:set>
                                      <p:cBhvr>
                                        <p:cTn id="32" dur="500" autoRev="1" fill="remove"/>
                                        <p:tgtEl>
                                          <p:spTgt spid="17">
                                            <p:txEl>
                                              <p:pRg st="0" end="0"/>
                                            </p:txEl>
                                          </p:spTgt>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153205__freezeman__alert1.wav"/>
                                        </p:tgtEl>
                                      </p:cMediaNode>
                                    </p:audio>
                                  </p:subTnLst>
                                </p:cTn>
                              </p:par>
                              <p:par>
                                <p:cTn id="33" presetID="1" presetClass="exit" presetSubtype="0" fill="hold" grpId="1" nodeType="withEffect">
                                  <p:stCondLst>
                                    <p:cond delay="0"/>
                                  </p:stCondLst>
                                  <p:iterate type="lt">
                                    <p:tmAbs val="0"/>
                                  </p:iterate>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2" nodeType="withEffect">
                                  <p:stCondLst>
                                    <p:cond delay="0"/>
                                  </p:stCondLst>
                                  <p:iterate type="lt">
                                    <p:tmAbs val="0"/>
                                  </p:iterate>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10"/>
                </p:tgtEl>
              </p:cMediaNode>
            </p:video>
          </p:childTnLst>
        </p:cTn>
      </p:par>
    </p:tnLst>
    <p:bldLst>
      <p:bldP spid="8" grpId="0"/>
      <p:bldP spid="8" grpId="1"/>
      <p:bldP spid="8" grpId="2"/>
      <p:bldP spid="2" grpId="0" animBg="1"/>
      <p:bldP spid="9" grpId="0" animBg="1"/>
      <p:bldP spid="12" grpId="0"/>
      <p:bldP spid="17" grpId="1" build="allAtOnce"/>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11</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1154162"/>
          </a:xfrm>
          <a:prstGeom prst="rect">
            <a:avLst/>
          </a:prstGeom>
          <a:noFill/>
          <a:ln>
            <a:noFill/>
          </a:ln>
          <a:effectLst>
            <a:softEdge rad="127000"/>
          </a:effectLst>
        </p:spPr>
        <p:txBody>
          <a:bodyPr wrap="square" rtlCol="0">
            <a:spAutoFit/>
          </a:bodyPr>
          <a:lstStyle/>
          <a:p>
            <a:r>
              <a:rPr lang="en-GB" sz="23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analysts – report on the latest data.</a:t>
            </a:r>
          </a:p>
          <a:p>
            <a:r>
              <a:rPr lang="en-GB" sz="23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Team – how many weeks do you think you need to wait until you can start to tell if your measures are working?</a:t>
            </a:r>
            <a:endParaRPr lang="en-GB" sz="23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3370997" y="215062"/>
            <a:ext cx="3108689"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12 cases</a:t>
            </a:r>
            <a:endParaRPr lang="en-GB" sz="4400" dirty="0">
              <a:solidFill>
                <a:schemeClr val="bg1"/>
              </a:solidFill>
            </a:endParaRPr>
          </a:p>
        </p:txBody>
      </p:sp>
      <p:sp>
        <p:nvSpPr>
          <p:cNvPr id="16" name="TextBox 15"/>
          <p:cNvSpPr txBox="1"/>
          <p:nvPr/>
        </p:nvSpPr>
        <p:spPr>
          <a:xfrm>
            <a:off x="-3493827" y="1185947"/>
            <a:ext cx="3219948" cy="10341293"/>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Children should realise that even </a:t>
            </a:r>
            <a:r>
              <a:rPr lang="en-GB" dirty="0"/>
              <a:t>if </a:t>
            </a:r>
            <a:r>
              <a:rPr lang="en-GB" dirty="0" smtClean="0"/>
              <a:t>their  measures work, they </a:t>
            </a:r>
            <a:r>
              <a:rPr lang="en-GB" dirty="0"/>
              <a:t>will </a:t>
            </a:r>
            <a:r>
              <a:rPr lang="en-GB" dirty="0" smtClean="0"/>
              <a:t>probably take </a:t>
            </a:r>
            <a:r>
              <a:rPr lang="en-GB" dirty="0"/>
              <a:t>time to see the </a:t>
            </a:r>
            <a:r>
              <a:rPr lang="en-GB" dirty="0" smtClean="0"/>
              <a:t>effect (a bit like when you give someone medicine you have to wait a few days to see if it </a:t>
            </a:r>
            <a:r>
              <a:rPr lang="en-GB" dirty="0"/>
              <a:t>i</a:t>
            </a:r>
            <a:r>
              <a:rPr lang="en-GB" dirty="0" smtClean="0"/>
              <a:t>s working).</a:t>
            </a:r>
          </a:p>
          <a:p>
            <a:endParaRPr lang="en-GB" dirty="0"/>
          </a:p>
          <a:p>
            <a:r>
              <a:rPr lang="en-GB" dirty="0" smtClean="0"/>
              <a:t>In fact, because </a:t>
            </a:r>
            <a:r>
              <a:rPr lang="en-GB" dirty="0"/>
              <a:t>measles takes </a:t>
            </a:r>
            <a:r>
              <a:rPr lang="en-GB" dirty="0" smtClean="0"/>
              <a:t>7-10 </a:t>
            </a:r>
            <a:r>
              <a:rPr lang="en-GB" dirty="0"/>
              <a:t>days to develop after </a:t>
            </a:r>
            <a:r>
              <a:rPr lang="en-GB" dirty="0" smtClean="0"/>
              <a:t>exposure (as the </a:t>
            </a:r>
            <a:r>
              <a:rPr lang="en-GB" b="1" dirty="0" smtClean="0"/>
              <a:t>science advisors</a:t>
            </a:r>
            <a:r>
              <a:rPr lang="en-GB" dirty="0" smtClean="0"/>
              <a:t> found out), </a:t>
            </a:r>
            <a:r>
              <a:rPr lang="en-GB" dirty="0"/>
              <a:t>the current week’s data actually counts how many people </a:t>
            </a:r>
            <a:r>
              <a:rPr lang="en-GB" dirty="0" smtClean="0"/>
              <a:t>caught measles 7-10 </a:t>
            </a:r>
            <a:r>
              <a:rPr lang="en-GB" dirty="0"/>
              <a:t>days </a:t>
            </a:r>
            <a:r>
              <a:rPr lang="en-GB" dirty="0" smtClean="0"/>
              <a:t>ago! (Plus maybe a couple of days before they go and see their doctor.)</a:t>
            </a:r>
            <a:endParaRPr lang="en-GB" dirty="0"/>
          </a:p>
          <a:p>
            <a:r>
              <a:rPr lang="en-GB" dirty="0"/>
              <a:t/>
            </a:r>
            <a:br>
              <a:rPr lang="en-GB" dirty="0"/>
            </a:b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7" name="Rectangle 16"/>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ZBS</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0" name="Picture 9"/>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
        <p:nvSpPr>
          <p:cNvPr id="2" name="TextBox 1"/>
          <p:cNvSpPr txBox="1"/>
          <p:nvPr/>
        </p:nvSpPr>
        <p:spPr>
          <a:xfrm>
            <a:off x="-2720035" y="8011237"/>
            <a:ext cx="11864035" cy="923330"/>
          </a:xfrm>
          <a:prstGeom prst="rect">
            <a:avLst/>
          </a:prstGeom>
          <a:noFill/>
        </p:spPr>
        <p:txBody>
          <a:bodyPr wrap="square" rtlCol="0">
            <a:spAutoFit/>
          </a:bodyPr>
          <a:lstStyle/>
          <a:p>
            <a:r>
              <a:rPr lang="en-GB" dirty="0"/>
              <a:t>So the OCT will have to wait </a:t>
            </a:r>
            <a:r>
              <a:rPr lang="en-GB" b="1" dirty="0"/>
              <a:t>at least </a:t>
            </a:r>
            <a:r>
              <a:rPr lang="en-GB" dirty="0"/>
              <a:t>two weeks to even begin to see if their emergency measures are having any effect.</a:t>
            </a:r>
          </a:p>
          <a:p>
            <a:r>
              <a:rPr lang="en-GB" dirty="0"/>
              <a:t/>
            </a:r>
            <a:br>
              <a:rPr lang="en-GB" dirty="0"/>
            </a:br>
            <a:r>
              <a:rPr lang="en-GB" dirty="0"/>
              <a:t>Therefore you unfortunately </a:t>
            </a:r>
            <a:r>
              <a:rPr lang="en-GB" b="1" dirty="0"/>
              <a:t>can’t</a:t>
            </a:r>
            <a:r>
              <a:rPr lang="en-GB" dirty="0"/>
              <a:t> attribute the fall in cases this week to the emergency measures.  </a:t>
            </a:r>
          </a:p>
        </p:txBody>
      </p:sp>
    </p:spTree>
    <p:extLst>
      <p:ext uri="{BB962C8B-B14F-4D97-AF65-F5344CB8AC3E}">
        <p14:creationId xmlns:p14="http://schemas.microsoft.com/office/powerpoint/2010/main" val="3797968598"/>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14"/>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2"/>
                </p:tgtEl>
              </p:cMediaNode>
            </p:video>
          </p:childTnLst>
        </p:cTn>
      </p:par>
    </p:tnLst>
    <p:bldLst>
      <p:bldP spid="14" grpId="0"/>
      <p:bldP spid="17" grpId="0" animBg="1"/>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12</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TextBox 2"/>
          <p:cNvSpPr txBox="1"/>
          <p:nvPr/>
        </p:nvSpPr>
        <p:spPr>
          <a:xfrm>
            <a:off x="527231" y="5160483"/>
            <a:ext cx="7197871" cy="1200329"/>
          </a:xfrm>
          <a:prstGeom prst="rect">
            <a:avLst/>
          </a:prstGeom>
          <a:noFill/>
        </p:spPr>
        <p:txBody>
          <a:bodyPr wrap="square" rtlCol="0">
            <a:spAutoFit/>
          </a:bodyPr>
          <a:lstStyle/>
          <a:p>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Is the number of new cases going up or down or staying the same?</a:t>
            </a:r>
          </a:p>
          <a:p>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13"/>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a:solidFill>
                  <a:schemeClr val="bg1"/>
                </a:solidFill>
              </a:rPr>
              <a:t>1</a:t>
            </a:r>
            <a:r>
              <a:rPr lang="en-GB" sz="4400" dirty="0" smtClean="0">
                <a:solidFill>
                  <a:schemeClr val="bg1"/>
                </a:solidFill>
              </a:rPr>
              <a:t>1 cases</a:t>
            </a:r>
            <a:endParaRPr lang="en-GB" sz="4400" dirty="0">
              <a:solidFill>
                <a:schemeClr val="bg1"/>
              </a:solidFill>
            </a:endParaRPr>
          </a:p>
        </p:txBody>
      </p:sp>
      <p:sp>
        <p:nvSpPr>
          <p:cNvPr id="16" name="Rectangle 15"/>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EBO</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8" name="TextBox 17"/>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0" name="TextBox 9"/>
          <p:cNvSpPr txBox="1"/>
          <p:nvPr/>
        </p:nvSpPr>
        <p:spPr>
          <a:xfrm>
            <a:off x="-2729551" y="1185947"/>
            <a:ext cx="2455672" cy="5909310"/>
          </a:xfrm>
          <a:prstGeom prst="rect">
            <a:avLst/>
          </a:prstGeom>
          <a:noFill/>
        </p:spPr>
        <p:txBody>
          <a:bodyPr wrap="square" rtlCol="0">
            <a:spAutoFit/>
          </a:bodyPr>
          <a:lstStyle/>
          <a:p>
            <a:r>
              <a:rPr lang="en-GB" b="1" dirty="0" smtClean="0"/>
              <a:t>Teacher </a:t>
            </a:r>
            <a:r>
              <a:rPr lang="en-GB" b="1" dirty="0"/>
              <a:t>tips:</a:t>
            </a:r>
          </a:p>
          <a:p>
            <a:endParaRPr lang="en-GB" dirty="0" smtClean="0"/>
          </a:p>
          <a:p>
            <a:r>
              <a:rPr lang="en-GB" dirty="0" smtClean="0"/>
              <a:t>No significant change this week.</a:t>
            </a:r>
            <a:r>
              <a:rPr lang="en-GB" dirty="0"/>
              <a:t/>
            </a:r>
            <a:br>
              <a:rPr lang="en-GB" dirty="0"/>
            </a:b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pic>
        <p:nvPicPr>
          <p:cNvPr id="15" name="Picture 14"/>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4270829550"/>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0"/>
                                  </p:stCondLst>
                                  <p:iterate type="lt">
                                    <p:tmAbs val="50"/>
                                  </p:iterate>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000"/>
                                        <p:tgtEl>
                                          <p:spTgt spid="16"/>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2"/>
                </p:tgtEl>
              </p:cMediaNode>
            </p:video>
          </p:childTnLst>
        </p:cTn>
      </p:par>
    </p:tnLst>
    <p:bldLst>
      <p:bldP spid="3" grpId="0"/>
      <p:bldP spid="16" grpId="0" animBg="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13</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7" cstate="print">
            <a:duotone>
              <a:prstClr val="black"/>
              <a:srgbClr val="FFC000">
                <a:tint val="45000"/>
                <a:satMod val="400000"/>
              </a:srgbClr>
            </a:duotone>
            <a:extLst>
              <a:ext uri="{BEBA8EAE-BF5A-486C-A8C5-ECC9F3942E4B}">
                <a14:imgProps xmlns:a14="http://schemas.microsoft.com/office/drawing/2010/main">
                  <a14:imgLayer r:embed="rId8">
                    <a14:imgEffect>
                      <a14:artisticCrisscrossEtching/>
                    </a14:imgEffect>
                    <a14:imgEffect>
                      <a14:colorTemperature colorTemp="6000"/>
                    </a14:imgEffect>
                  </a14:imgLayer>
                </a14:imgProps>
              </a:ex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IYA</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1" name="TextBox 20"/>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5" name="Rectangle 14"/>
          <p:cNvSpPr/>
          <p:nvPr/>
        </p:nvSpPr>
        <p:spPr>
          <a:xfrm>
            <a:off x="560017" y="830724"/>
            <a:ext cx="5850000" cy="4213439"/>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660793" y="881683"/>
            <a:ext cx="5584241" cy="4462760"/>
          </a:xfrm>
          <a:prstGeom prst="rect">
            <a:avLst/>
          </a:prstGeom>
          <a:noFill/>
        </p:spPr>
        <p:txBody>
          <a:bodyPr wrap="square" rtlCol="0">
            <a:spAutoFit/>
          </a:bodyPr>
          <a:lstStyle/>
          <a:p>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There’s been a case of measles in another  town and the Minister is TERRIFIED that there’s going to be another big outbreak there! </a:t>
            </a:r>
          </a:p>
          <a:p>
            <a:endParaRPr lang="en-GB"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The case is a 14 year-old girl with three siblings who was sent home from school sick. She has been in contact with over a hundred people whilst contagious!!! The population of the town is </a:t>
            </a:r>
            <a:r>
              <a:rPr lang="en-GB" sz="2000" dirty="0">
                <a:latin typeface="Arial Unicode MS" panose="020B0604020202020204" pitchFamily="34" charset="-128"/>
                <a:ea typeface="Arial Unicode MS" panose="020B0604020202020204" pitchFamily="34" charset="-128"/>
                <a:cs typeface="Arial Unicode MS" panose="020B0604020202020204" pitchFamily="34" charset="-128"/>
              </a:rPr>
              <a:t>230,000 </a:t>
            </a:r>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people, and 4% of them aren’t vaccinated. That’s 9,200 potential cases! </a:t>
            </a:r>
            <a:b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000" dirty="0" smtClean="0">
                <a:latin typeface="Arial Unicode MS" panose="020B0604020202020204" pitchFamily="34" charset="-128"/>
                <a:ea typeface="Arial Unicode MS" panose="020B0604020202020204" pitchFamily="34" charset="-128"/>
                <a:cs typeface="Arial Unicode MS" panose="020B0604020202020204" pitchFamily="34" charset="-128"/>
              </a:rPr>
              <a:t>I should tell the Minister a BIG outbreak is inevitable, right?</a:t>
            </a:r>
            <a: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3603009" y="215062"/>
            <a:ext cx="3340701"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13 cases</a:t>
            </a:r>
            <a:endParaRPr lang="en-GB" sz="4400" dirty="0">
              <a:solidFill>
                <a:schemeClr val="bg1"/>
              </a:solidFill>
            </a:endParaRPr>
          </a:p>
        </p:txBody>
      </p:sp>
      <p:sp>
        <p:nvSpPr>
          <p:cNvPr id="19" name="TextBox 18"/>
          <p:cNvSpPr txBox="1"/>
          <p:nvPr/>
        </p:nvSpPr>
        <p:spPr>
          <a:xfrm>
            <a:off x="-3603009" y="1185947"/>
            <a:ext cx="3329130" cy="8956298"/>
          </a:xfrm>
          <a:prstGeom prst="rect">
            <a:avLst/>
          </a:prstGeom>
          <a:noFill/>
        </p:spPr>
        <p:txBody>
          <a:bodyPr wrap="square" rtlCol="0">
            <a:spAutoFit/>
          </a:bodyPr>
          <a:lstStyle/>
          <a:p>
            <a:r>
              <a:rPr lang="en-GB" b="1" dirty="0" smtClean="0"/>
              <a:t>Teacher </a:t>
            </a:r>
            <a:r>
              <a:rPr lang="en-GB" b="1" dirty="0"/>
              <a:t>tips:</a:t>
            </a:r>
          </a:p>
          <a:p>
            <a:r>
              <a:rPr lang="en-GB" b="1" dirty="0"/>
              <a:t/>
            </a:r>
            <a:br>
              <a:rPr lang="en-GB" b="1" dirty="0"/>
            </a:br>
            <a:r>
              <a:rPr lang="en-GB" dirty="0" smtClean="0"/>
              <a:t>(You can skip Alex’s email questions if you don’t have time or set them for homework.)</a:t>
            </a:r>
          </a:p>
          <a:p>
            <a:endParaRPr lang="en-GB" dirty="0"/>
          </a:p>
          <a:p>
            <a:r>
              <a:rPr lang="en-GB" dirty="0" smtClean="0"/>
              <a:t>The question tests understanding of ‘herd immunity’.</a:t>
            </a:r>
          </a:p>
          <a:p>
            <a:endParaRPr lang="en-GB" dirty="0"/>
          </a:p>
          <a:p>
            <a:r>
              <a:rPr lang="en-GB" dirty="0" smtClean="0"/>
              <a:t>Since 96% of people are vaccinated in the area, that is over the 95% threshold for herd immunity and it will be very difficult for measles to spread, so there </a:t>
            </a:r>
            <a:r>
              <a:rPr lang="en-GB" b="1" dirty="0" smtClean="0"/>
              <a:t>probably</a:t>
            </a:r>
            <a:r>
              <a:rPr lang="en-GB" dirty="0" smtClean="0"/>
              <a:t> won’t be a big outbreak in this area</a:t>
            </a:r>
            <a:r>
              <a:rPr lang="en-GB" dirty="0"/>
              <a:t>. </a:t>
            </a:r>
          </a:p>
          <a:p>
            <a:r>
              <a:rPr lang="en-GB" dirty="0"/>
              <a:t/>
            </a:r>
            <a:br>
              <a:rPr lang="en-GB" dirty="0"/>
            </a:b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3" name="TextBox 2"/>
          <p:cNvSpPr txBox="1"/>
          <p:nvPr/>
        </p:nvSpPr>
        <p:spPr>
          <a:xfrm>
            <a:off x="9280478" y="1606948"/>
            <a:ext cx="3521584" cy="3693319"/>
          </a:xfrm>
          <a:prstGeom prst="rect">
            <a:avLst/>
          </a:prstGeom>
          <a:noFill/>
        </p:spPr>
        <p:txBody>
          <a:bodyPr wrap="square" rtlCol="0">
            <a:spAutoFit/>
          </a:bodyPr>
          <a:lstStyle/>
          <a:p>
            <a:r>
              <a:rPr lang="en-GB" dirty="0"/>
              <a:t>However, there is still a danger of the girl passing measles on to friends, family and other people she has had contact with if they are not vaccinated.</a:t>
            </a:r>
          </a:p>
          <a:p>
            <a:endParaRPr lang="en-GB" dirty="0" smtClean="0"/>
          </a:p>
          <a:p>
            <a:endParaRPr lang="en-GB" dirty="0"/>
          </a:p>
          <a:p>
            <a:r>
              <a:rPr lang="en-GB" dirty="0" smtClean="0"/>
              <a:t>You </a:t>
            </a:r>
            <a:r>
              <a:rPr lang="en-GB" dirty="0"/>
              <a:t>might also like to ask the class how Alex arrived at his figure of 9,200 potential cases.</a:t>
            </a:r>
          </a:p>
          <a:p>
            <a:endParaRPr lang="en-GB" dirty="0"/>
          </a:p>
          <a:p>
            <a:r>
              <a:rPr lang="en-GB" dirty="0"/>
              <a:t>1% of 230,000 = 2,300</a:t>
            </a:r>
          </a:p>
          <a:p>
            <a:r>
              <a:rPr lang="en-GB" dirty="0"/>
              <a:t>4% of 230,000 = 9,200</a:t>
            </a:r>
          </a:p>
        </p:txBody>
      </p:sp>
    </p:spTree>
    <p:extLst>
      <p:ext uri="{BB962C8B-B14F-4D97-AF65-F5344CB8AC3E}">
        <p14:creationId xmlns:p14="http://schemas.microsoft.com/office/powerpoint/2010/main" val="21898654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0"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2000"/>
                                        <p:tgtEl>
                                          <p:spTgt spid="1029"/>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 ahort.wav"/>
                                        </p:tgtEl>
                                      </p:cMediaNode>
                                    </p:audio>
                                  </p:subTnLst>
                                </p:cTn>
                              </p:par>
                              <p:par>
                                <p:cTn id="10" presetID="32" presetClass="emph" presetSubtype="0" repeatCount="20000" fill="hold" nodeType="withEffect">
                                  <p:stCondLst>
                                    <p:cond delay="0"/>
                                  </p:stCondLst>
                                  <p:childTnLst>
                                    <p:animRot by="120000">
                                      <p:cBhvr>
                                        <p:cTn id="11" dur="50" fill="hold">
                                          <p:stCondLst>
                                            <p:cond delay="0"/>
                                          </p:stCondLst>
                                        </p:cTn>
                                        <p:tgtEl>
                                          <p:spTgt spid="1029"/>
                                        </p:tgtEl>
                                        <p:attrNameLst>
                                          <p:attrName>r</p:attrName>
                                        </p:attrNameLst>
                                      </p:cBhvr>
                                    </p:animRot>
                                    <p:animRot by="-240000">
                                      <p:cBhvr>
                                        <p:cTn id="12" dur="100" fill="hold">
                                          <p:stCondLst>
                                            <p:cond delay="100"/>
                                          </p:stCondLst>
                                        </p:cTn>
                                        <p:tgtEl>
                                          <p:spTgt spid="1029"/>
                                        </p:tgtEl>
                                        <p:attrNameLst>
                                          <p:attrName>r</p:attrName>
                                        </p:attrNameLst>
                                      </p:cBhvr>
                                    </p:animRot>
                                    <p:animRot by="240000">
                                      <p:cBhvr>
                                        <p:cTn id="13" dur="100" fill="hold">
                                          <p:stCondLst>
                                            <p:cond delay="200"/>
                                          </p:stCondLst>
                                        </p:cTn>
                                        <p:tgtEl>
                                          <p:spTgt spid="1029"/>
                                        </p:tgtEl>
                                        <p:attrNameLst>
                                          <p:attrName>r</p:attrName>
                                        </p:attrNameLst>
                                      </p:cBhvr>
                                    </p:animRot>
                                    <p:animRot by="-240000">
                                      <p:cBhvr>
                                        <p:cTn id="14" dur="100" fill="hold">
                                          <p:stCondLst>
                                            <p:cond delay="300"/>
                                          </p:stCondLst>
                                        </p:cTn>
                                        <p:tgtEl>
                                          <p:spTgt spid="1029"/>
                                        </p:tgtEl>
                                        <p:attrNameLst>
                                          <p:attrName>r</p:attrName>
                                        </p:attrNameLst>
                                      </p:cBhvr>
                                    </p:animRot>
                                    <p:animRot by="120000">
                                      <p:cBhvr>
                                        <p:cTn id="15" dur="100" fill="hold">
                                          <p:stCondLst>
                                            <p:cond delay="400"/>
                                          </p:stCondLst>
                                        </p:cTn>
                                        <p:tgtEl>
                                          <p:spTgt spid="1029"/>
                                        </p:tgtEl>
                                        <p:attrNameLst>
                                          <p:attrName>r</p:attrName>
                                        </p:attrNameLst>
                                      </p:cBhvr>
                                    </p:animRot>
                                  </p:childTnLst>
                                </p:cTn>
                              </p:par>
                              <p:par>
                                <p:cTn id="16" presetID="16" presetClass="entr" presetSubtype="37"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outVertical)">
                                      <p:cBhvr>
                                        <p:cTn id="18" dur="2000"/>
                                        <p:tgtEl>
                                          <p:spTgt spid="11">
                                            <p:txEl>
                                              <p:pRg st="0" end="0"/>
                                            </p:txEl>
                                          </p:spTgt>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childTnLst>
                                </p:cTn>
                              </p:par>
                              <p:par>
                                <p:cTn id="22" presetID="1" presetClass="entr" presetSubtype="0" fill="hold" grpId="0" nodeType="withEffect">
                                  <p:stCondLst>
                                    <p:cond delay="1000"/>
                                  </p:stCondLst>
                                  <p:iterate type="lt">
                                    <p:tmAbs val="40"/>
                                  </p:iterate>
                                  <p:childTnLst>
                                    <p:set>
                                      <p:cBhvr>
                                        <p:cTn id="23" dur="1" fill="hold">
                                          <p:stCondLst>
                                            <p:cond delay="0"/>
                                          </p:stCondLst>
                                        </p:cTn>
                                        <p:tgtEl>
                                          <p:spTgt spid="14"/>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2000"/>
                                        <p:tgtEl>
                                          <p:spTgt spid="21"/>
                                        </p:tgtEl>
                                      </p:cBhvr>
                                    </p:animEffect>
                                  </p:childTnLst>
                                </p:cTn>
                              </p:par>
                              <p:par>
                                <p:cTn id="27" presetID="10" presetClass="exit" presetSubtype="0" repeatCount="4000" fill="hold" grpId="1" nodeType="withEffect">
                                  <p:stCondLst>
                                    <p:cond delay="3000"/>
                                  </p:stCondLst>
                                  <p:childTnLst>
                                    <p:animEffect transition="out" filter="fade">
                                      <p:cBhvr>
                                        <p:cTn id="28" dur="2000"/>
                                        <p:tgtEl>
                                          <p:spTgt spid="21"/>
                                        </p:tgtEl>
                                      </p:cBhvr>
                                    </p:animEffect>
                                    <p:set>
                                      <p:cBhvr>
                                        <p:cTn id="29" dur="1" fill="hold">
                                          <p:stCondLst>
                                            <p:cond delay="19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ntr" presetSubtype="0" fill="hold" grpId="1" nodeType="withEffect">
                                  <p:stCondLst>
                                    <p:cond delay="500"/>
                                  </p:stCondLst>
                                  <p:iterate type="lt">
                                    <p:tmAbs val="30"/>
                                  </p:iterate>
                                  <p:childTnLst>
                                    <p:set>
                                      <p:cBhvr>
                                        <p:cTn id="38" dur="1" fill="hold">
                                          <p:stCondLst>
                                            <p:cond delay="0"/>
                                          </p:stCondLst>
                                        </p:cTn>
                                        <p:tgtEl>
                                          <p:spTgt spid="16"/>
                                        </p:tgtEl>
                                        <p:attrNameLst>
                                          <p:attrName>style.visibility</p:attrName>
                                        </p:attrNameLst>
                                      </p:cBhvr>
                                      <p:to>
                                        <p:strVal val="visible"/>
                                      </p:to>
                                    </p:set>
                                  </p:childTnLst>
                                </p:cTn>
                              </p:par>
                              <p:par>
                                <p:cTn id="39" presetID="1" presetClass="exit" presetSubtype="0" fill="hold" grpId="1" nodeType="withEffect">
                                  <p:stCondLst>
                                    <p:cond delay="500"/>
                                  </p:stCondLst>
                                  <p:iterate type="lt">
                                    <p:tmAbs val="0"/>
                                  </p:iterate>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12"/>
                </p:tgtEl>
              </p:cMediaNode>
            </p:video>
            <p:seq concurrent="1" nextAc="seek">
              <p:cTn id="42" restart="whenNotActive" fill="hold" evtFilter="cancelBubble" nodeType="interactiveSeq">
                <p:stCondLst>
                  <p:cond evt="onClick" delay="0">
                    <p:tgtEl>
                      <p:spTgt spid="1029"/>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xit" presetSubtype="0" fill="hold" nodeType="withEffect">
                                  <p:stCondLst>
                                    <p:cond delay="0"/>
                                  </p:stCondLst>
                                  <p:childTnLst>
                                    <p:animEffect transition="out" filter="fade">
                                      <p:cBhvr>
                                        <p:cTn id="49" dur="3000"/>
                                        <p:tgtEl>
                                          <p:spTgt spid="1029"/>
                                        </p:tgtEl>
                                      </p:cBhvr>
                                    </p:animEffect>
                                    <p:set>
                                      <p:cBhvr>
                                        <p:cTn id="50" dur="1" fill="hold">
                                          <p:stCondLst>
                                            <p:cond delay="2999"/>
                                          </p:stCondLst>
                                        </p:cTn>
                                        <p:tgtEl>
                                          <p:spTgt spid="1029"/>
                                        </p:tgtEl>
                                        <p:attrNameLst>
                                          <p:attrName>style.visibility</p:attrName>
                                        </p:attrNameLst>
                                      </p:cBhvr>
                                      <p:to>
                                        <p:strVal val="hidden"/>
                                      </p:to>
                                    </p:set>
                                  </p:childTnLst>
                                </p:cTn>
                              </p:par>
                              <p:par>
                                <p:cTn id="51" presetID="1" presetClass="entr" presetSubtype="0" fill="hold" grpId="0" nodeType="withEffect">
                                  <p:stCondLst>
                                    <p:cond delay="0"/>
                                  </p:stCondLst>
                                  <p:iterate type="lt">
                                    <p:tmAbs val="40"/>
                                  </p:iterate>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29"/>
                  </p:tgtEl>
                </p:cond>
              </p:nextCondLst>
            </p:seq>
          </p:childTnLst>
        </p:cTn>
      </p:par>
    </p:tnLst>
    <p:bldLst>
      <p:bldP spid="14" grpId="0"/>
      <p:bldP spid="14" grpId="1"/>
      <p:bldP spid="20" grpId="0" animBg="1"/>
      <p:bldP spid="20" grpId="1" animBg="1"/>
      <p:bldP spid="21" grpId="0"/>
      <p:bldP spid="21" grpId="1"/>
      <p:bldP spid="15" grpId="0" animBg="1"/>
      <p:bldP spid="15" grpId="1" animBg="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14</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1200329"/>
          </a:xfrm>
          <a:prstGeom prst="rect">
            <a:avLst/>
          </a:prstGeom>
          <a:noFill/>
          <a:ln>
            <a:noFill/>
          </a:ln>
          <a:effectLst>
            <a:softEdge rad="127000"/>
          </a:effectLst>
        </p:spPr>
        <p:txBody>
          <a:bodyPr wrap="square" rtlCol="0">
            <a:spAutoFit/>
          </a:bodyPr>
          <a:lstStyle/>
          <a:p>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What are the data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analysts’ </a:t>
            </a:r>
            <a:r>
              <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graphs telling us? Is the number of cases going up, going down, or staying roughly the same?</a:t>
            </a:r>
          </a:p>
        </p:txBody>
      </p:sp>
      <p:sp>
        <p:nvSpPr>
          <p:cNvPr id="17" name="TextBox 16"/>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12 cases</a:t>
            </a:r>
            <a:endParaRPr lang="en-GB" sz="4400" dirty="0">
              <a:solidFill>
                <a:schemeClr val="bg1"/>
              </a:solidFill>
            </a:endParaRPr>
          </a:p>
        </p:txBody>
      </p:sp>
      <p:sp>
        <p:nvSpPr>
          <p:cNvPr id="18" name="TextBox 17"/>
          <p:cNvSpPr txBox="1"/>
          <p:nvPr/>
        </p:nvSpPr>
        <p:spPr>
          <a:xfrm>
            <a:off x="-2729551" y="1185947"/>
            <a:ext cx="2455672" cy="2308324"/>
          </a:xfrm>
          <a:prstGeom prst="rect">
            <a:avLst/>
          </a:prstGeom>
          <a:noFill/>
        </p:spPr>
        <p:txBody>
          <a:bodyPr wrap="square" rtlCol="0">
            <a:spAutoFit/>
          </a:bodyPr>
          <a:lstStyle/>
          <a:p>
            <a:r>
              <a:rPr lang="en-GB" b="1" dirty="0" smtClean="0"/>
              <a:t>Teacher </a:t>
            </a:r>
            <a:r>
              <a:rPr lang="en-GB" b="1" dirty="0"/>
              <a:t>tips:</a:t>
            </a:r>
            <a:br>
              <a:rPr lang="en-GB" b="1" dirty="0"/>
            </a:br>
            <a:endParaRPr lang="en-GB" b="1" dirty="0" smtClean="0"/>
          </a:p>
          <a:p>
            <a:r>
              <a:rPr lang="en-GB" dirty="0" smtClean="0"/>
              <a:t>The </a:t>
            </a:r>
            <a:r>
              <a:rPr lang="en-GB" dirty="0"/>
              <a:t>number of cases seems to staying roughly the same, but </a:t>
            </a:r>
            <a:r>
              <a:rPr lang="en-GB" dirty="0" smtClean="0"/>
              <a:t>below </a:t>
            </a:r>
            <a:r>
              <a:rPr lang="en-GB" dirty="0"/>
              <a:t>the peak of 21 new cases in Week 6.</a:t>
            </a:r>
          </a:p>
          <a:p>
            <a:endParaRPr lang="en-GB" dirty="0"/>
          </a:p>
        </p:txBody>
      </p:sp>
      <p:sp>
        <p:nvSpPr>
          <p:cNvPr id="19" name="Rectangle 18"/>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GON</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0" name="TextBox 19"/>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pic>
        <p:nvPicPr>
          <p:cNvPr id="10" name="Picture 9"/>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CrisscrossEtching/>
                    </a14:imgEffect>
                    <a14:imgEffect>
                      <a14:sharpenSoften amount="-40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23092" t="19087" r="22478" b="16551"/>
          <a:stretch/>
        </p:blipFill>
        <p:spPr>
          <a:xfrm>
            <a:off x="7145273" y="3428999"/>
            <a:ext cx="1159657" cy="1029950"/>
          </a:xfrm>
          <a:prstGeom prst="rect">
            <a:avLst/>
          </a:prstGeom>
        </p:spPr>
      </p:pic>
    </p:spTree>
    <p:extLst>
      <p:ext uri="{BB962C8B-B14F-4D97-AF65-F5344CB8AC3E}">
        <p14:creationId xmlns:p14="http://schemas.microsoft.com/office/powerpoint/2010/main" val="4259480746"/>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barn(outVertical)">
                                      <p:cBhvr>
                                        <p:cTn id="9" dur="2000"/>
                                        <p:tgtEl>
                                          <p:spTgt spid="11">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14"/>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2"/>
                </p:tgtEl>
              </p:cMediaNode>
            </p:video>
          </p:childTnLst>
        </p:cTn>
      </p:par>
    </p:tnLst>
    <p:bldLst>
      <p:bldP spid="14" grpId="0"/>
      <p:bldP spid="19" grpId="0" animBg="1"/>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9"/>
          </a:xfrm>
          <a:prstGeom prst="rect">
            <a:avLst/>
          </a:prstGeom>
        </p:spPr>
      </p:pic>
      <p:sp>
        <p:nvSpPr>
          <p:cNvPr id="11" name="Rectangle 10"/>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effectLst>
                  <a:outerShdw blurRad="50800" dist="38100" dir="2700000" algn="tl" rotWithShape="0">
                    <a:prstClr val="black">
                      <a:alpha val="40000"/>
                    </a:prstClr>
                  </a:outerShdw>
                </a:effectLst>
                <a:latin typeface="Agency FB" panose="020B0503020202020204" pitchFamily="34" charset="0"/>
              </a:rPr>
              <a:t>Week  15</a:t>
            </a:r>
            <a:endParaRPr lang="en-GB" sz="4400" dirty="0">
              <a:effectLst>
                <a:outerShdw blurRad="50800" dist="38100" dir="2700000" algn="tl" rotWithShape="0">
                  <a:prstClr val="black">
                    <a:alpha val="40000"/>
                  </a:prstClr>
                </a:outerShdw>
              </a:effectLst>
              <a:latin typeface="Agency FB" panose="020B0503020202020204" pitchFamily="34" charset="0"/>
            </a:endParaRPr>
          </a:p>
        </p:txBody>
      </p:sp>
      <p:sp>
        <p:nvSpPr>
          <p:cNvPr id="13" name="Rectangle 12"/>
          <p:cNvSpPr/>
          <p:nvPr/>
        </p:nvSpPr>
        <p:spPr>
          <a:xfrm>
            <a:off x="527231" y="5160483"/>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TextBox 13"/>
          <p:cNvSpPr txBox="1"/>
          <p:nvPr/>
        </p:nvSpPr>
        <p:spPr>
          <a:xfrm>
            <a:off x="473266" y="5160483"/>
            <a:ext cx="7520155" cy="830997"/>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Email received from Alex Phipps.</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Click on the envelope to open.</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9" name="Picture 5" descr="C:\Users\Felix\AppData\Local\Microsoft\Windows\Temporary Internet Files\Content.IE5\UZKLWQ40\1397106589[1].png"/>
          <p:cNvPicPr>
            <a:picLocks noChangeAspect="1" noChangeArrowheads="1"/>
          </p:cNvPicPr>
          <p:nvPr/>
        </p:nvPicPr>
        <p:blipFill>
          <a:blip r:embed="rId7" cstate="print">
            <a:duotone>
              <a:prstClr val="black"/>
              <a:srgbClr val="FFC000">
                <a:tint val="45000"/>
                <a:satMod val="400000"/>
              </a:srgbClr>
            </a:duotone>
            <a:extLst>
              <a:ext uri="{BEBA8EAE-BF5A-486C-A8C5-ECC9F3942E4B}">
                <a14:imgProps xmlns:a14="http://schemas.microsoft.com/office/drawing/2010/main">
                  <a14:imgLayer r:embed="rId8">
                    <a14:imgEffect>
                      <a14:artisticCrisscrossEtching/>
                    </a14:imgEffect>
                    <a14:imgEffect>
                      <a14:colorTemperature colorTemp="6000"/>
                    </a14:imgEffect>
                  </a14:imgLayer>
                </a14:imgProps>
              </a:ext>
              <a:ext uri="{28A0092B-C50C-407E-A947-70E740481C1C}">
                <a14:useLocalDpi xmlns:a14="http://schemas.microsoft.com/office/drawing/2010/main" val="0"/>
              </a:ext>
            </a:extLst>
          </a:blip>
          <a:srcRect/>
          <a:stretch>
            <a:fillRect/>
          </a:stretch>
        </p:blipFill>
        <p:spPr bwMode="auto">
          <a:xfrm>
            <a:off x="6937433" y="2867755"/>
            <a:ext cx="1575338" cy="222779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a:effectLst>
                  <a:outerShdw blurRad="50800" dist="38100" dir="2700000" algn="tl" rotWithShape="0">
                    <a:prstClr val="black">
                      <a:alpha val="40000"/>
                    </a:prstClr>
                  </a:outerShdw>
                </a:effectLst>
                <a:latin typeface="Agency FB" panose="020B0503020202020204" pitchFamily="34" charset="0"/>
              </a:rPr>
              <a:t>L</a:t>
            </a:r>
            <a:r>
              <a:rPr lang="en-GB" sz="13800" dirty="0" smtClean="0">
                <a:effectLst>
                  <a:outerShdw blurRad="50800" dist="38100" dir="2700000" algn="tl" rotWithShape="0">
                    <a:prstClr val="black">
                      <a:alpha val="40000"/>
                    </a:prstClr>
                  </a:outerShdw>
                </a:effectLst>
                <a:latin typeface="Agency FB" panose="020B0503020202020204" pitchFamily="34" charset="0"/>
              </a:rPr>
              <a:t>DM</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21" name="TextBox 20"/>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5" name="Rectangle 14"/>
          <p:cNvSpPr/>
          <p:nvPr/>
        </p:nvSpPr>
        <p:spPr>
          <a:xfrm>
            <a:off x="546765" y="830724"/>
            <a:ext cx="5868000" cy="4213439"/>
          </a:xfrm>
          <a:prstGeom prst="rect">
            <a:avLst/>
          </a:prstGeom>
          <a:solidFill>
            <a:schemeClr val="bg1">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83303" y="850687"/>
            <a:ext cx="5806800" cy="5001369"/>
          </a:xfrm>
          <a:prstGeom prst="rect">
            <a:avLst/>
          </a:prstGeom>
          <a:noFill/>
        </p:spPr>
        <p:txBody>
          <a:bodyPr wrap="square" rtlCol="0">
            <a:spAutoFit/>
          </a:bodyPr>
          <a:lstStyle/>
          <a:p>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Help please! The Minister just asked me a question, and I’m not sure how to answer...</a:t>
            </a:r>
          </a:p>
          <a:p>
            <a:endPar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A friend of hers lives in your area, and she’s worried about their 3-yr-old daughter Matilda catching measles. But the Minister has seen that over 95% of 3 year olds are vaccinated, which means Matilda has herd immunity, right?</a:t>
            </a:r>
          </a:p>
          <a:p>
            <a:endPar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2100" dirty="0" smtClean="0">
                <a:latin typeface="Arial Unicode MS" panose="020B0604020202020204" pitchFamily="34" charset="-128"/>
                <a:ea typeface="Arial Unicode MS" panose="020B0604020202020204" pitchFamily="34" charset="-128"/>
                <a:cs typeface="Arial Unicode MS" panose="020B0604020202020204" pitchFamily="34" charset="-128"/>
              </a:rPr>
              <a:t>So can I tell her that Matilda will be fine?? Maybe I’ll say to keep her at home till the end of the outbreak to be on the absolute safe side…?</a:t>
            </a:r>
          </a:p>
          <a:p>
            <a:endParaRPr lang="en-GB"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Box 17"/>
          <p:cNvSpPr txBox="1"/>
          <p:nvPr/>
        </p:nvSpPr>
        <p:spPr>
          <a:xfrm>
            <a:off x="-3125337" y="215062"/>
            <a:ext cx="2863029"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21 cases</a:t>
            </a:r>
            <a:endParaRPr lang="en-GB" sz="4400" dirty="0">
              <a:solidFill>
                <a:schemeClr val="bg1"/>
              </a:solidFill>
            </a:endParaRPr>
          </a:p>
        </p:txBody>
      </p:sp>
      <p:sp>
        <p:nvSpPr>
          <p:cNvPr id="19" name="TextBox 18"/>
          <p:cNvSpPr txBox="1"/>
          <p:nvPr/>
        </p:nvSpPr>
        <p:spPr>
          <a:xfrm>
            <a:off x="-3125337" y="1185947"/>
            <a:ext cx="2851458" cy="12003286"/>
          </a:xfrm>
          <a:prstGeom prst="rect">
            <a:avLst/>
          </a:prstGeom>
          <a:noFill/>
        </p:spPr>
        <p:txBody>
          <a:bodyPr wrap="square" rtlCol="0">
            <a:spAutoFit/>
          </a:bodyPr>
          <a:lstStyle/>
          <a:p>
            <a:r>
              <a:rPr lang="en-GB" b="1" dirty="0" smtClean="0"/>
              <a:t>Teacher </a:t>
            </a:r>
            <a:r>
              <a:rPr lang="en-GB" b="1" dirty="0"/>
              <a:t>tips:</a:t>
            </a:r>
            <a:br>
              <a:rPr lang="en-GB" b="1" dirty="0"/>
            </a:br>
            <a:endParaRPr lang="en-GB" b="1" dirty="0" smtClean="0"/>
          </a:p>
          <a:p>
            <a:r>
              <a:rPr lang="en-GB" dirty="0"/>
              <a:t>(You can skip Alex’s email questions if you don’t have </a:t>
            </a:r>
            <a:r>
              <a:rPr lang="en-GB" dirty="0" smtClean="0"/>
              <a:t>time, </a:t>
            </a:r>
            <a:r>
              <a:rPr lang="en-GB" dirty="0"/>
              <a:t>or </a:t>
            </a:r>
            <a:r>
              <a:rPr lang="en-GB" dirty="0" smtClean="0"/>
              <a:t>perhaps set </a:t>
            </a:r>
            <a:r>
              <a:rPr lang="en-GB" dirty="0"/>
              <a:t>them for homework.)</a:t>
            </a:r>
          </a:p>
          <a:p>
            <a:endParaRPr lang="en-GB" b="1" dirty="0" smtClean="0"/>
          </a:p>
          <a:p>
            <a:r>
              <a:rPr lang="en-GB" dirty="0" smtClean="0"/>
              <a:t>Another </a:t>
            </a:r>
            <a:r>
              <a:rPr lang="en-GB" dirty="0"/>
              <a:t>question </a:t>
            </a:r>
            <a:r>
              <a:rPr lang="en-GB" dirty="0" smtClean="0"/>
              <a:t>to test understanding of ‘</a:t>
            </a:r>
            <a:r>
              <a:rPr lang="en-GB" b="1" dirty="0" smtClean="0"/>
              <a:t>herd immunity</a:t>
            </a:r>
            <a:r>
              <a:rPr lang="en-GB" dirty="0" smtClean="0"/>
              <a:t>’.</a:t>
            </a:r>
            <a:endParaRPr lang="en-GB" dirty="0"/>
          </a:p>
          <a:p>
            <a:endParaRPr lang="en-GB" dirty="0"/>
          </a:p>
          <a:p>
            <a:r>
              <a:rPr lang="en-GB" dirty="0" smtClean="0"/>
              <a:t>The concept of herd immunity applies to a </a:t>
            </a:r>
            <a:r>
              <a:rPr lang="en-GB" b="1" dirty="0" smtClean="0"/>
              <a:t>whole </a:t>
            </a:r>
            <a:r>
              <a:rPr lang="en-GB" dirty="0" smtClean="0"/>
              <a:t>community in a certain area, not an individual. Because the </a:t>
            </a:r>
            <a:r>
              <a:rPr lang="en-GB" b="1" dirty="0" smtClean="0"/>
              <a:t>whole </a:t>
            </a:r>
            <a:r>
              <a:rPr lang="en-GB" dirty="0" smtClean="0"/>
              <a:t>community doesn’t </a:t>
            </a:r>
            <a:r>
              <a:rPr lang="en-GB" dirty="0" smtClean="0"/>
              <a:t>have herd immunity, measles can spread through it easily</a:t>
            </a:r>
            <a:r>
              <a:rPr lang="en-GB" dirty="0"/>
              <a:t>. </a:t>
            </a:r>
            <a:endParaRPr lang="en-GB" dirty="0" smtClean="0"/>
          </a:p>
          <a:p>
            <a:endParaRPr lang="en-GB" dirty="0"/>
          </a:p>
          <a:p>
            <a:r>
              <a:rPr lang="en-GB" dirty="0" smtClean="0"/>
              <a:t>Pupils </a:t>
            </a:r>
            <a:r>
              <a:rPr lang="en-GB" dirty="0"/>
              <a:t>should </a:t>
            </a:r>
            <a:r>
              <a:rPr lang="en-GB" dirty="0" smtClean="0"/>
              <a:t>also realise </a:t>
            </a:r>
            <a:r>
              <a:rPr lang="en-GB" dirty="0"/>
              <a:t>that the most important question is </a:t>
            </a:r>
            <a:r>
              <a:rPr lang="en-GB" b="1" dirty="0"/>
              <a:t>whether Matilda herself is vaccinated or not.  </a:t>
            </a:r>
            <a:endParaRPr lang="en-GB" dirty="0"/>
          </a:p>
          <a:p>
            <a:endParaRPr lang="en-GB" dirty="0" smtClean="0"/>
          </a:p>
          <a:p>
            <a:endParaRPr lang="en-GB" dirty="0"/>
          </a:p>
          <a:p>
            <a:endParaRPr lang="en-GB" dirty="0"/>
          </a:p>
          <a:p>
            <a:endParaRPr lang="en-GB" dirty="0"/>
          </a:p>
          <a:p>
            <a:r>
              <a:rPr lang="en-GB" dirty="0"/>
              <a:t>            </a:t>
            </a:r>
            <a:br>
              <a:rPr lang="en-GB" dirty="0"/>
            </a:br>
            <a:r>
              <a:rPr lang="en-GB" dirty="0"/>
              <a:t/>
            </a:r>
            <a:br>
              <a:rPr lang="en-GB" dirty="0"/>
            </a:br>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3" name="TextBox 2"/>
          <p:cNvSpPr txBox="1"/>
          <p:nvPr/>
        </p:nvSpPr>
        <p:spPr>
          <a:xfrm>
            <a:off x="-3102448" y="7786800"/>
            <a:ext cx="11767921" cy="1754326"/>
          </a:xfrm>
          <a:prstGeom prst="rect">
            <a:avLst/>
          </a:prstGeom>
          <a:noFill/>
        </p:spPr>
        <p:txBody>
          <a:bodyPr wrap="square" rtlCol="0">
            <a:spAutoFit/>
          </a:bodyPr>
          <a:lstStyle/>
          <a:p>
            <a:r>
              <a:rPr lang="en-GB" dirty="0"/>
              <a:t>That is the only</a:t>
            </a:r>
            <a:r>
              <a:rPr lang="en-GB" b="1" dirty="0"/>
              <a:t> </a:t>
            </a:r>
            <a:r>
              <a:rPr lang="en-GB" dirty="0"/>
              <a:t>way to guarantee protection from measles.  </a:t>
            </a:r>
          </a:p>
          <a:p>
            <a:endParaRPr lang="en-GB" dirty="0"/>
          </a:p>
          <a:p>
            <a:r>
              <a:rPr lang="en-GB" dirty="0" smtClean="0"/>
              <a:t>It’s not much  good keeping Matilda at home if her mother can catch measles and pass it on to her. And anyway, could she really keep her daughter locked indoors for the whole outbreak? What if it lasts a whole year?!</a:t>
            </a:r>
          </a:p>
          <a:p>
            <a:endParaRPr lang="en-GB" dirty="0"/>
          </a:p>
          <a:p>
            <a:r>
              <a:rPr lang="en-GB" dirty="0"/>
              <a:t>Did the </a:t>
            </a:r>
            <a:r>
              <a:rPr lang="en-GB" b="1" dirty="0"/>
              <a:t>data analysts </a:t>
            </a:r>
            <a:r>
              <a:rPr lang="en-GB" dirty="0"/>
              <a:t>point out the worrying jump from 12 to 21 new cases this week – the biggest </a:t>
            </a:r>
            <a:r>
              <a:rPr lang="en-GB" b="1" dirty="0"/>
              <a:t>increase</a:t>
            </a:r>
            <a:r>
              <a:rPr lang="en-GB" dirty="0"/>
              <a:t> yet…?</a:t>
            </a:r>
          </a:p>
        </p:txBody>
      </p:sp>
    </p:spTree>
    <p:extLst>
      <p:ext uri="{BB962C8B-B14F-4D97-AF65-F5344CB8AC3E}">
        <p14:creationId xmlns:p14="http://schemas.microsoft.com/office/powerpoint/2010/main" val="104803238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0"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2000"/>
                                        <p:tgtEl>
                                          <p:spTgt spid="1029"/>
                                        </p:tgtEl>
                                      </p:cBhvr>
                                    </p:animEffect>
                                  </p:childTnLst>
                                  <p:subTnLst>
                                    <p:audio>
                                      <p:cMediaNode>
                                        <p:cTn display="0" masterRel="sameClick">
                                          <p:stCondLst>
                                            <p:cond evt="begin" delay="0">
                                              <p:tn val="7"/>
                                            </p:cond>
                                          </p:stCondLst>
                                          <p:endCondLst>
                                            <p:cond evt="onStopAudio" delay="0">
                                              <p:tgtEl>
                                                <p:sldTgt/>
                                              </p:tgtEl>
                                            </p:cond>
                                          </p:endCondLst>
                                        </p:cTn>
                                        <p:tgtEl>
                                          <p:sndTgt r:embed="rId5" name="171324__swidmark__ringtone ahort.wav"/>
                                        </p:tgtEl>
                                      </p:cMediaNode>
                                    </p:audio>
                                  </p:subTnLst>
                                </p:cTn>
                              </p:par>
                              <p:par>
                                <p:cTn id="10" presetID="32" presetClass="emph" presetSubtype="0" repeatCount="18000" fill="hold" nodeType="withEffect">
                                  <p:stCondLst>
                                    <p:cond delay="0"/>
                                  </p:stCondLst>
                                  <p:childTnLst>
                                    <p:animRot by="120000">
                                      <p:cBhvr>
                                        <p:cTn id="11" dur="50" fill="hold">
                                          <p:stCondLst>
                                            <p:cond delay="0"/>
                                          </p:stCondLst>
                                        </p:cTn>
                                        <p:tgtEl>
                                          <p:spTgt spid="1029"/>
                                        </p:tgtEl>
                                        <p:attrNameLst>
                                          <p:attrName>r</p:attrName>
                                        </p:attrNameLst>
                                      </p:cBhvr>
                                    </p:animRot>
                                    <p:animRot by="-240000">
                                      <p:cBhvr>
                                        <p:cTn id="12" dur="100" fill="hold">
                                          <p:stCondLst>
                                            <p:cond delay="100"/>
                                          </p:stCondLst>
                                        </p:cTn>
                                        <p:tgtEl>
                                          <p:spTgt spid="1029"/>
                                        </p:tgtEl>
                                        <p:attrNameLst>
                                          <p:attrName>r</p:attrName>
                                        </p:attrNameLst>
                                      </p:cBhvr>
                                    </p:animRot>
                                    <p:animRot by="240000">
                                      <p:cBhvr>
                                        <p:cTn id="13" dur="100" fill="hold">
                                          <p:stCondLst>
                                            <p:cond delay="200"/>
                                          </p:stCondLst>
                                        </p:cTn>
                                        <p:tgtEl>
                                          <p:spTgt spid="1029"/>
                                        </p:tgtEl>
                                        <p:attrNameLst>
                                          <p:attrName>r</p:attrName>
                                        </p:attrNameLst>
                                      </p:cBhvr>
                                    </p:animRot>
                                    <p:animRot by="-240000">
                                      <p:cBhvr>
                                        <p:cTn id="14" dur="100" fill="hold">
                                          <p:stCondLst>
                                            <p:cond delay="300"/>
                                          </p:stCondLst>
                                        </p:cTn>
                                        <p:tgtEl>
                                          <p:spTgt spid="1029"/>
                                        </p:tgtEl>
                                        <p:attrNameLst>
                                          <p:attrName>r</p:attrName>
                                        </p:attrNameLst>
                                      </p:cBhvr>
                                    </p:animRot>
                                    <p:animRot by="120000">
                                      <p:cBhvr>
                                        <p:cTn id="15" dur="100" fill="hold">
                                          <p:stCondLst>
                                            <p:cond delay="400"/>
                                          </p:stCondLst>
                                        </p:cTn>
                                        <p:tgtEl>
                                          <p:spTgt spid="1029"/>
                                        </p:tgtEl>
                                        <p:attrNameLst>
                                          <p:attrName>r</p:attrName>
                                        </p:attrNameLst>
                                      </p:cBhvr>
                                    </p:animRot>
                                  </p:childTnLst>
                                </p:cTn>
                              </p:par>
                              <p:par>
                                <p:cTn id="16" presetID="16" presetClass="entr" presetSubtype="37"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outVertical)">
                                      <p:cBhvr>
                                        <p:cTn id="18" dur="2000"/>
                                        <p:tgtEl>
                                          <p:spTgt spid="11">
                                            <p:txEl>
                                              <p:pRg st="0" end="0"/>
                                            </p:txEl>
                                          </p:spTgt>
                                        </p:tgtEl>
                                      </p:cBhvr>
                                    </p:animEffect>
                                  </p:childTnLst>
                                </p:cTn>
                              </p:par>
                              <p:par>
                                <p:cTn id="19" presetID="1" presetClass="entr" presetSubtype="0" fill="hold" grpId="0" nodeType="withEffect">
                                  <p:stCondLst>
                                    <p:cond delay="500"/>
                                  </p:stCondLst>
                                  <p:iterate type="lt">
                                    <p:tmAbs val="30"/>
                                  </p:iterate>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2" nodeType="withEffect">
                                  <p:stCondLst>
                                    <p:cond delay="0"/>
                                  </p:stCondLst>
                                  <p:iterate type="lt">
                                    <p:tmAbs val="0"/>
                                  </p:iterate>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1" nodeType="withEffect">
                                  <p:stCondLst>
                                    <p:cond delay="0"/>
                                  </p:stCondLst>
                                  <p:iterate type="lt">
                                    <p:tmAbs val="30"/>
                                  </p:iterate>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10" presetClass="entr" presetSubtype="0" fill="hold" grpId="0" nodeType="withEffect">
                                  <p:stCondLst>
                                    <p:cond delay="4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000"/>
                                        <p:tgtEl>
                                          <p:spTgt spid="21"/>
                                        </p:tgtEl>
                                      </p:cBhvr>
                                    </p:animEffect>
                                  </p:childTnLst>
                                </p:cTn>
                              </p:par>
                              <p:par>
                                <p:cTn id="35" presetID="10" presetClass="exit" presetSubtype="0" repeatCount="4000" fill="hold" grpId="1" nodeType="withEffect">
                                  <p:stCondLst>
                                    <p:cond delay="7000"/>
                                  </p:stCondLst>
                                  <p:childTnLst>
                                    <p:animEffect transition="out" filter="fade">
                                      <p:cBhvr>
                                        <p:cTn id="36" dur="2000"/>
                                        <p:tgtEl>
                                          <p:spTgt spid="21"/>
                                        </p:tgtEl>
                                      </p:cBhvr>
                                    </p:animEffect>
                                    <p:set>
                                      <p:cBhvr>
                                        <p:cTn id="3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12"/>
                </p:tgtEl>
              </p:cMediaNode>
            </p:video>
            <p:seq concurrent="1" nextAc="seek">
              <p:cTn id="39" restart="whenNotActive" fill="hold" evtFilter="cancelBubble" nodeType="interactiveSeq">
                <p:stCondLst>
                  <p:cond evt="onClick" delay="0">
                    <p:tgtEl>
                      <p:spTgt spid="102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3000"/>
                                        <p:tgtEl>
                                          <p:spTgt spid="15"/>
                                        </p:tgtEl>
                                      </p:cBhvr>
                                    </p:animEffect>
                                  </p:childTnLst>
                                </p:cTn>
                              </p:par>
                              <p:par>
                                <p:cTn id="45" presetID="1" presetClass="entr" presetSubtype="0" fill="hold" grpId="0" nodeType="withEffect">
                                  <p:stCondLst>
                                    <p:cond delay="0"/>
                                  </p:stCondLst>
                                  <p:iterate type="lt">
                                    <p:tmAbs val="30"/>
                                  </p:iterate>
                                  <p:childTnLst>
                                    <p:set>
                                      <p:cBhvr>
                                        <p:cTn id="46" dur="1" fill="hold">
                                          <p:stCondLst>
                                            <p:cond delay="0"/>
                                          </p:stCondLst>
                                        </p:cTn>
                                        <p:tgtEl>
                                          <p:spTgt spid="16"/>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3000"/>
                                        <p:tgtEl>
                                          <p:spTgt spid="1029"/>
                                        </p:tgtEl>
                                      </p:cBhvr>
                                    </p:animEffect>
                                    <p:set>
                                      <p:cBhvr>
                                        <p:cTn id="49" dur="1" fill="hold">
                                          <p:stCondLst>
                                            <p:cond delay="2999"/>
                                          </p:stCondLst>
                                        </p:cTn>
                                        <p:tgtEl>
                                          <p:spTgt spid="1029"/>
                                        </p:tgtEl>
                                        <p:attrNameLst>
                                          <p:attrName>style.visibility</p:attrName>
                                        </p:attrNameLst>
                                      </p:cBhvr>
                                      <p:to>
                                        <p:strVal val="hidden"/>
                                      </p:to>
                                    </p:set>
                                  </p:childTnLst>
                                </p:cTn>
                              </p:par>
                              <p:par>
                                <p:cTn id="50" presetID="1" presetClass="exit" presetSubtype="0" fill="hold" grpId="1" nodeType="withEffect">
                                  <p:stCondLst>
                                    <p:cond delay="0"/>
                                  </p:stCondLst>
                                  <p:iterate type="lt">
                                    <p:tmAbs val="0"/>
                                  </p:iterate>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bldLst>
      <p:bldP spid="14" grpId="0"/>
      <p:bldP spid="14" grpId="1"/>
      <p:bldP spid="14" grpId="2"/>
      <p:bldP spid="20" grpId="0" animBg="1"/>
      <p:bldP spid="21" grpId="0"/>
      <p:bldP spid="21" grpId="1"/>
      <p:bldP spid="15" grpId="0" animBg="1"/>
      <p:bldP spid="15" grpId="1" animBg="1"/>
      <p:bldP spid="16" grpId="0"/>
      <p:bldP spid="16"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4228</TotalTime>
  <Words>875</Words>
  <Application>Microsoft Office PowerPoint</Application>
  <PresentationFormat>On-screen Show (4:3)</PresentationFormat>
  <Paragraphs>241</Paragraphs>
  <Slides>15</Slides>
  <Notes>13</Notes>
  <HiddenSlides>0</HiddenSlides>
  <MMClips>14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 Harden</dc:creator>
  <cp:lastModifiedBy>Felix</cp:lastModifiedBy>
  <cp:revision>260</cp:revision>
  <dcterms:created xsi:type="dcterms:W3CDTF">2015-05-09T10:17:34Z</dcterms:created>
  <dcterms:modified xsi:type="dcterms:W3CDTF">2016-06-22T15:20:54Z</dcterms:modified>
</cp:coreProperties>
</file>