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5" r:id="rId2"/>
    <p:sldId id="300" r:id="rId3"/>
    <p:sldId id="296" r:id="rId4"/>
    <p:sldId id="303" r:id="rId5"/>
    <p:sldId id="290" r:id="rId6"/>
    <p:sldId id="277" r:id="rId7"/>
    <p:sldId id="278" r:id="rId8"/>
    <p:sldId id="306" r:id="rId9"/>
    <p:sldId id="29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D1B6"/>
    <a:srgbClr val="E77B0F"/>
    <a:srgbClr val="FF0000"/>
    <a:srgbClr val="E8A348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50" autoAdjust="0"/>
    <p:restoredTop sz="86323" autoAdjust="0"/>
  </p:normalViewPr>
  <p:slideViewPr>
    <p:cSldViewPr snapToGrid="0">
      <p:cViewPr varScale="1">
        <p:scale>
          <a:sx n="74" d="100"/>
          <a:sy n="74" d="100"/>
        </p:scale>
        <p:origin x="-15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Sheet1!$D$9:$D$11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047168"/>
        <c:axId val="41048704"/>
      </c:barChart>
      <c:catAx>
        <c:axId val="41047168"/>
        <c:scaling>
          <c:orientation val="minMax"/>
        </c:scaling>
        <c:delete val="0"/>
        <c:axPos val="b"/>
        <c:majorTickMark val="out"/>
        <c:minorTickMark val="none"/>
        <c:tickLblPos val="nextTo"/>
        <c:crossAx val="41048704"/>
        <c:crosses val="autoZero"/>
        <c:auto val="1"/>
        <c:lblAlgn val="ctr"/>
        <c:lblOffset val="100"/>
        <c:noMultiLvlLbl val="0"/>
      </c:catAx>
      <c:valAx>
        <c:axId val="41048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04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22/06/2016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22/06/2016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737" y="256741"/>
            <a:ext cx="7680296" cy="4401205"/>
            <a:chOff x="151737" y="256741"/>
            <a:chExt cx="7680296" cy="4401205"/>
          </a:xfrm>
        </p:grpSpPr>
        <p:sp>
          <p:nvSpPr>
            <p:cNvPr id="7" name="Right Arrow 6"/>
            <p:cNvSpPr/>
            <p:nvPr/>
          </p:nvSpPr>
          <p:spPr>
            <a:xfrm flipH="1">
              <a:off x="151737" y="256741"/>
              <a:ext cx="7116416" cy="859653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8225" y="256741"/>
              <a:ext cx="6453808" cy="44012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dirty="0" smtClean="0">
                  <a:solidFill>
                    <a:schemeClr val="bg1"/>
                  </a:solidFill>
                </a:rPr>
                <a:t>Look out for the </a:t>
              </a:r>
              <a:r>
                <a:rPr lang="en-GB" sz="2800" b="1" dirty="0" smtClean="0">
                  <a:solidFill>
                    <a:schemeClr val="bg1"/>
                  </a:solidFill>
                </a:rPr>
                <a:t>Teacher Tips</a:t>
              </a:r>
              <a:r>
                <a:rPr lang="en-GB" sz="2800" dirty="0" smtClean="0">
                  <a:solidFill>
                    <a:schemeClr val="bg1"/>
                  </a:solidFill>
                </a:rPr>
                <a:t> to the left of the PowerPoint when in NORMAL VIEW.</a:t>
              </a:r>
              <a:br>
                <a:rPr lang="en-GB" sz="2800" dirty="0" smtClean="0">
                  <a:solidFill>
                    <a:schemeClr val="bg1"/>
                  </a:solidFill>
                </a:rPr>
              </a:br>
              <a:r>
                <a:rPr lang="en-GB" sz="2800" dirty="0" smtClean="0">
                  <a:solidFill>
                    <a:schemeClr val="bg1"/>
                  </a:solidFill>
                </a:rPr>
                <a:t/>
              </a:r>
              <a:br>
                <a:rPr lang="en-GB" sz="2800" dirty="0" smtClean="0">
                  <a:solidFill>
                    <a:schemeClr val="bg1"/>
                  </a:solidFill>
                </a:rPr>
              </a:br>
              <a:r>
                <a:rPr lang="en-GB" sz="2800" dirty="0" smtClean="0">
                  <a:solidFill>
                    <a:schemeClr val="bg1"/>
                  </a:solidFill>
                </a:rPr>
                <a:t>The presentation must be played in </a:t>
              </a:r>
              <a:r>
                <a:rPr lang="en-GB" sz="2800" dirty="0" smtClean="0">
                  <a:solidFill>
                    <a:srgbClr val="FF0000"/>
                  </a:solidFill>
                </a:rPr>
                <a:t>READING VIEW </a:t>
              </a:r>
              <a:r>
                <a:rPr lang="en-GB" sz="2800" dirty="0" smtClean="0">
                  <a:solidFill>
                    <a:schemeClr val="bg1"/>
                  </a:solidFill>
                </a:rPr>
                <a:t>or</a:t>
              </a:r>
              <a:r>
                <a:rPr lang="en-GB" sz="2800" dirty="0" smtClean="0">
                  <a:solidFill>
                    <a:srgbClr val="FF0000"/>
                  </a:solidFill>
                </a:rPr>
                <a:t> SLIDE SHOW VIEW</a:t>
              </a:r>
              <a:r>
                <a:rPr lang="en-GB" sz="2800" dirty="0" smtClean="0">
                  <a:solidFill>
                    <a:schemeClr val="bg1"/>
                  </a:solidFill>
                </a:rPr>
                <a:t>.</a:t>
              </a: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  <a:p>
              <a:pPr algn="just"/>
              <a:r>
                <a:rPr lang="en-GB" sz="2800" dirty="0" smtClean="0">
                  <a:solidFill>
                    <a:schemeClr val="bg1"/>
                  </a:solidFill>
                </a:rPr>
                <a:t>You can switch between views by using the toggle buttons at the bottom of the screen:</a:t>
              </a: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  <a:p>
              <a:pPr algn="just"/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control the </a:t>
            </a:r>
            <a:r>
              <a:rPr lang="en-GB" dirty="0" smtClean="0"/>
              <a:t>pace of </a:t>
            </a:r>
            <a:r>
              <a:rPr lang="en-GB" dirty="0"/>
              <a:t>the activity by advancing the </a:t>
            </a:r>
            <a:r>
              <a:rPr lang="en-GB" dirty="0" smtClean="0"/>
              <a:t>slides.</a:t>
            </a:r>
          </a:p>
          <a:p>
            <a:endParaRPr lang="en-GB" dirty="0"/>
          </a:p>
          <a:p>
            <a:r>
              <a:rPr lang="en-GB" dirty="0" smtClean="0"/>
              <a:t>But sometimes you might be interrupted by an urgent message!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 descr="http://www.ellenfinkelstein.com/pptblog/wp-content/uploads/2015/10/powerpoint-tips-reading-view-2-300x93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6839" y="3696237"/>
            <a:ext cx="2669830" cy="7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6823" y="5406144"/>
            <a:ext cx="783035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Please </a:t>
            </a:r>
            <a:r>
              <a:rPr lang="en-GB" sz="2800" smtClean="0">
                <a:solidFill>
                  <a:schemeClr val="bg1"/>
                </a:solidFill>
              </a:rPr>
              <a:t>be patient </a:t>
            </a:r>
            <a:r>
              <a:rPr lang="en-GB" sz="2800" dirty="0" smtClean="0">
                <a:solidFill>
                  <a:schemeClr val="bg1"/>
                </a:solidFill>
              </a:rPr>
              <a:t>with the slides –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they will take a few seconds to advance and load…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utterstock_v39133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2878"/>
            <a:ext cx="9179460" cy="6876000"/>
          </a:xfrm>
          <a:prstGeom prst="rect">
            <a:avLst/>
          </a:prstGeom>
        </p:spPr>
      </p:pic>
      <p:pic>
        <p:nvPicPr>
          <p:cNvPr id="2" name="Drums of the Dee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373" y="5100520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2136" y="23024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865217" y="1670600"/>
            <a:ext cx="359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29551" y="1185947"/>
            <a:ext cx="24556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Play </a:t>
            </a:r>
            <a:r>
              <a:rPr lang="en-GB" dirty="0"/>
              <a:t>this presentation in the background before  the start of the activity, with the music playing, to create </a:t>
            </a:r>
            <a:r>
              <a:rPr lang="en-GB" dirty="0" smtClean="0"/>
              <a:t>atmosphere. </a:t>
            </a:r>
            <a:r>
              <a:rPr lang="en-GB" dirty="0"/>
              <a:t>See if children notice what is slowly happening to the words (they are becoming infected with measles!).</a:t>
            </a:r>
          </a:p>
          <a:p>
            <a:r>
              <a:rPr lang="en-GB" b="1" dirty="0"/>
              <a:t/>
            </a:r>
            <a:br>
              <a:rPr lang="en-GB" b="1" dirty="0"/>
            </a:b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2612" y="18177"/>
            <a:ext cx="6000750" cy="6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834" flipH="1">
            <a:off x="5305" y="555198"/>
            <a:ext cx="3524229" cy="68580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329" y="18261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43753" y="5391672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ONE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91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autoRev="1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Connecting to Ministry 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wait…</a:t>
            </a: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87" y="2078182"/>
            <a:ext cx="3166661" cy="2812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1673" y="2459504"/>
            <a:ext cx="4855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Ministry of Health</a:t>
            </a:r>
            <a:endParaRPr lang="en-GB" sz="6000" b="1" dirty="0"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3901527"/>
      </p:ext>
    </p:extLst>
  </p:cSld>
  <p:clrMapOvr>
    <a:masterClrMapping/>
  </p:clrMapOvr>
  <p:transition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34" y="851454"/>
            <a:ext cx="5868000" cy="42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5300" y="5144716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199628" y="5265353"/>
            <a:ext cx="9243814" cy="11079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>ALERT!</a:t>
            </a:r>
            <a:endParaRPr lang="en-GB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" y="5158950"/>
            <a:ext cx="7524000" cy="8925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GB" sz="2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Two local doctors have reported patients with measles in one week. </a:t>
            </a:r>
            <a:endParaRPr lang="en-GB" sz="2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2 cases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You will usually need to advance the action in the slides manually.</a:t>
            </a:r>
            <a:endParaRPr lang="en-GB" dirty="0"/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5613__danielnieto7_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44717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0" y="5188079"/>
            <a:ext cx="7520155" cy="12464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Doctors have reported two new cases. </a:t>
            </a:r>
            <a:r>
              <a:rPr lang="en-GB" sz="25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5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Questionnaires are being sent to the parents of all infected children to gather more information.</a:t>
            </a:r>
            <a:endParaRPr lang="en-GB" sz="25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196043"/>
            <a:ext cx="7520154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However, we do know that the confirmed cases are all children who attend either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Parkfield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Primary School or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Fiveways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Secondary School. </a:t>
            </a:r>
            <a:endParaRPr lang="en-GB" sz="28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</a:t>
            </a:r>
            <a:r>
              <a:rPr lang="en-GB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260" y="5173996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Will more cases occur?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If so, where do you predict they will occur? 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7" y="850681"/>
            <a:ext cx="5875289" cy="42032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29551" y="1185947"/>
            <a:ext cx="2455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Teacher tips: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r>
              <a:rPr lang="en-GB" dirty="0" smtClean="0"/>
              <a:t>Throughout </a:t>
            </a:r>
            <a:r>
              <a:rPr lang="en-GB" dirty="0"/>
              <a:t>this activity children should </a:t>
            </a:r>
            <a:r>
              <a:rPr lang="en-GB" dirty="0" smtClean="0"/>
              <a:t>always be </a:t>
            </a:r>
            <a:r>
              <a:rPr lang="en-GB" dirty="0"/>
              <a:t>trying to </a:t>
            </a:r>
            <a:r>
              <a:rPr lang="en-GB" b="1" dirty="0" smtClean="0"/>
              <a:t>predict </a:t>
            </a:r>
            <a:r>
              <a:rPr lang="en-GB" dirty="0" smtClean="0"/>
              <a:t>what </a:t>
            </a:r>
            <a:r>
              <a:rPr lang="en-GB" dirty="0"/>
              <a:t>is going to happen next</a:t>
            </a:r>
            <a:r>
              <a:rPr lang="en-GB" dirty="0" smtClean="0"/>
              <a:t>, </a:t>
            </a:r>
            <a:r>
              <a:rPr lang="en-GB" dirty="0"/>
              <a:t>based on their knowledge and the data </a:t>
            </a:r>
            <a:r>
              <a:rPr lang="en-GB" dirty="0" smtClean="0"/>
              <a:t>and graphs they have.</a:t>
            </a:r>
          </a:p>
          <a:p>
            <a:endParaRPr lang="en-GB" dirty="0"/>
          </a:p>
          <a:p>
            <a:r>
              <a:rPr lang="en-GB" dirty="0" smtClean="0"/>
              <a:t>It is likely that the next cases will occur in the same schools or in the families of the children who have measles.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8" y="840270"/>
            <a:ext cx="5875200" cy="423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3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231" y="5144717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1" y="5191953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Six new cases reported this week – all of which were children. 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220245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Again, the new cases were children attending either </a:t>
            </a:r>
            <a:r>
              <a:rPr lang="en-GB" sz="24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Parkfield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Primary 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School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3070" y="5491253"/>
            <a:ext cx="4559034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97" y="829947"/>
            <a:ext cx="5886000" cy="42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9" y="832263"/>
            <a:ext cx="5889600" cy="423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261" y="5217326"/>
            <a:ext cx="7520154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or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Fiveways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Secondary school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649" y="5238780"/>
            <a:ext cx="7520154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do you predict will happen next week?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6</a:t>
            </a:r>
            <a:r>
              <a:rPr lang="en-GB" sz="4400" dirty="0" smtClean="0">
                <a:solidFill>
                  <a:schemeClr val="bg1"/>
                </a:solidFill>
              </a:rPr>
              <a:t>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You might </a:t>
            </a:r>
            <a:r>
              <a:rPr lang="en-GB" dirty="0" smtClean="0"/>
              <a:t>like </a:t>
            </a:r>
            <a:r>
              <a:rPr lang="en-GB" dirty="0"/>
              <a:t>to ask children why a disease might spread easily in a school</a:t>
            </a:r>
            <a:r>
              <a:rPr lang="en-GB" dirty="0" smtClean="0"/>
              <a:t>. (Lots of children from the local area all mixing together in the same place confined space).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5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build="allAtOnce"/>
      <p:bldP spid="14" grpId="0"/>
      <p:bldP spid="13" grpId="0" build="allAtOnce"/>
      <p:bldP spid="1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ex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06" b="13274"/>
          <a:stretch>
            <a:fillRect/>
          </a:stretch>
        </p:blipFill>
        <p:spPr>
          <a:xfrm>
            <a:off x="0" y="837127"/>
            <a:ext cx="9144000" cy="5110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63" y="5111038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3" y="2838854"/>
            <a:ext cx="3005957" cy="298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92" y="2900814"/>
            <a:ext cx="3237458" cy="303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92" y="2838854"/>
            <a:ext cx="3372431" cy="30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488884"/>
              </p:ext>
            </p:extLst>
          </p:nvPr>
        </p:nvGraphicFramePr>
        <p:xfrm>
          <a:off x="4572000" y="31897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59744737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4000" fill="hold" nodeType="withEffect">
                                  <p:stCondLst>
                                    <p:cond delay="96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2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4000" fill="hold" nodeType="withEffect">
                                  <p:stCondLst>
                                    <p:cond delay="12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3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4000" fill="hold" nodeType="withEffect">
                                  <p:stCondLst>
                                    <p:cond delay="13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4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3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  <p:bldGraphic spid="8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231" y="5144717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220245"/>
            <a:ext cx="7520154" cy="4924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 your training now!</a:t>
            </a:r>
            <a:endParaRPr lang="en-GB" sz="2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028" name="Picture 4" descr="http://www.elitecorporateperformance.com/wp-content/uploads/2015/01/department-of-health-logo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6" y="891250"/>
            <a:ext cx="2349062" cy="15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" y="843199"/>
            <a:ext cx="5875200" cy="42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729551" y="1185947"/>
            <a:ext cx="2455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r>
              <a:rPr lang="en-GB" dirty="0" smtClean="0"/>
              <a:t>Hand </a:t>
            </a:r>
            <a:r>
              <a:rPr lang="en-GB" dirty="0"/>
              <a:t>out the </a:t>
            </a:r>
            <a:r>
              <a:rPr lang="en-GB" dirty="0" smtClean="0"/>
              <a:t>Pupil Sheets </a:t>
            </a:r>
            <a:r>
              <a:rPr lang="en-GB" dirty="0"/>
              <a:t>now.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29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4342</TotalTime>
  <Words>278</Words>
  <Application>Microsoft Office PowerPoint</Application>
  <PresentationFormat>On-screen Show (4:3)</PresentationFormat>
  <Paragraphs>53</Paragraphs>
  <Slides>9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282</cp:revision>
  <dcterms:created xsi:type="dcterms:W3CDTF">2015-05-09T10:17:34Z</dcterms:created>
  <dcterms:modified xsi:type="dcterms:W3CDTF">2016-06-22T01:00:52Z</dcterms:modified>
</cp:coreProperties>
</file>