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288" y="10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7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0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3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39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9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9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5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5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570C-193D-40E8-8DC3-9D9EE0A2A97B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7EE6-2252-4696-881D-C70028B4F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4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80969"/>
              </p:ext>
            </p:extLst>
          </p:nvPr>
        </p:nvGraphicFramePr>
        <p:xfrm>
          <a:off x="116633" y="251521"/>
          <a:ext cx="6624001" cy="8817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4156"/>
                <a:gridCol w="937761"/>
                <a:gridCol w="1664646"/>
                <a:gridCol w="3087438"/>
              </a:tblGrid>
              <a:tr h="543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Stage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Duration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Who the </a:t>
                      </a:r>
                      <a:r>
                        <a:rPr lang="en-GB" sz="1600" b="1" dirty="0" smtClean="0">
                          <a:effectLst/>
                        </a:rPr>
                        <a:t>vaccine</a:t>
                      </a:r>
                      <a:br>
                        <a:rPr lang="en-GB" sz="1600" b="1" dirty="0" smtClean="0">
                          <a:effectLst/>
                        </a:rPr>
                      </a:br>
                      <a:r>
                        <a:rPr lang="en-GB" sz="1600" b="1" dirty="0" smtClean="0">
                          <a:effectLst/>
                        </a:rPr>
                        <a:t> </a:t>
                      </a:r>
                      <a:r>
                        <a:rPr lang="en-GB" sz="1600" b="1" dirty="0">
                          <a:effectLst/>
                        </a:rPr>
                        <a:t>is </a:t>
                      </a:r>
                      <a:r>
                        <a:rPr lang="en-GB" sz="1600" b="1" dirty="0" smtClean="0">
                          <a:effectLst/>
                        </a:rPr>
                        <a:t>tested 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Purpose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Lab testing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year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The </a:t>
                      </a:r>
                      <a:r>
                        <a:rPr lang="en-GB" sz="1200" dirty="0">
                          <a:effectLst/>
                        </a:rPr>
                        <a:t>vaccine will first be tested in the lab on human cells and on animals to make sure it is not toxic.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 proposal to Ethics </a:t>
                      </a:r>
                      <a:r>
                        <a:rPr lang="en-GB" sz="1200" dirty="0" smtClean="0">
                          <a:effectLst/>
                        </a:rPr>
                        <a:t>Committee.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457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1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600" b="1" dirty="0">
                          <a:effectLst/>
                        </a:rPr>
                        <a:t>part one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4 months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Start </a:t>
                      </a:r>
                      <a:r>
                        <a:rPr lang="en-GB" sz="1200" dirty="0">
                          <a:effectLst/>
                        </a:rPr>
                        <a:t>of human trial.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Very small doses of the vaccine will be given to a small group of healthy people to see how the human body reacts to it and check it is safe for humans</a:t>
                      </a:r>
                      <a:r>
                        <a:rPr lang="en-GB" sz="1200" dirty="0" smtClean="0">
                          <a:effectLst/>
                        </a:rPr>
                        <a:t>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03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1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600" b="1" dirty="0">
                          <a:effectLst/>
                        </a:rPr>
                        <a:t>part two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6 months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Larger </a:t>
                      </a:r>
                      <a:r>
                        <a:rPr lang="en-GB" sz="1200" dirty="0">
                          <a:effectLst/>
                        </a:rPr>
                        <a:t>doses of the vaccine will be given to a bigger group of healthy people.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Is it still safe for humans? Are there any side-effects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200" dirty="0" smtClean="0">
                        <a:effectLst/>
                      </a:endParaRPr>
                    </a:p>
                  </a:txBody>
                  <a:tcPr marL="14668" marR="14668" marT="0" marB="0"/>
                </a:tc>
              </a:tr>
              <a:tr h="359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2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years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A </a:t>
                      </a:r>
                      <a:r>
                        <a:rPr lang="en-GB" sz="1200" dirty="0">
                          <a:effectLst/>
                        </a:rPr>
                        <a:t>larger group of people will be given the vaccine and their health will be monitored every month at their local hospital.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Continue to assess safety in humans and record any new side-effects.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Does it work in humans? Does it protect people against the disease?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What is the most effective dosage?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Can the vaccine be improved?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Decide </a:t>
                      </a:r>
                      <a:r>
                        <a:rPr lang="en-GB" sz="1200" dirty="0">
                          <a:effectLst/>
                        </a:rPr>
                        <a:t>whether to continue testing this vaccine with a bigger group, or start again and develop a new one.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3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61820"/>
              </p:ext>
            </p:extLst>
          </p:nvPr>
        </p:nvGraphicFramePr>
        <p:xfrm>
          <a:off x="116632" y="179512"/>
          <a:ext cx="6624000" cy="8424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4155"/>
                <a:gridCol w="937761"/>
                <a:gridCol w="1664646"/>
                <a:gridCol w="3087438"/>
              </a:tblGrid>
              <a:tr h="5608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the vaccine 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tested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3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 years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Large groups of thousands of people in several countries will be given the vaccine to build up lots of data.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How well does it work? Does it protect everyone against the disease, or just some people? How long does the protection last?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What is the best age to give the vaccine?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Continue to record information about side-effects.</a:t>
                      </a:r>
                      <a:br>
                        <a:rPr lang="en-GB" sz="1200" dirty="0">
                          <a:effectLst/>
                        </a:rPr>
                      </a:b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out best way to manufacture the vaccine.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 trial data to regulatory bodies who decide whether to approve the vaccine for general use.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40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Vaccine approved for general use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year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Start manufacturing the vaccine and let the NHS and other health authorities know about it.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</a:tr>
              <a:tr h="25237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4</a:t>
                      </a: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ongoing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Vaccine is made available to the public.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Ongoing </a:t>
                      </a:r>
                      <a:r>
                        <a:rPr lang="en-GB" sz="1200" dirty="0">
                          <a:effectLst/>
                        </a:rPr>
                        <a:t>monitoring of the vaccine. Data will be collected all the time for as long as the vaccine is available.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This is to confirm the vaccine is safe and effective over a person’s whole lifetime, to make sure all side-effects are well-known and understood, and to see if any booster jabs are needed.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5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54159"/>
              </p:ext>
            </p:extLst>
          </p:nvPr>
        </p:nvGraphicFramePr>
        <p:xfrm>
          <a:off x="1124744" y="107504"/>
          <a:ext cx="4572000" cy="8951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</a:tblGrid>
              <a:tr h="10285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healthy volunteers in UK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given vaccine</a:t>
                      </a:r>
                      <a:b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not given vaccine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8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nobody given vaccine </a:t>
                      </a:r>
                      <a:r>
                        <a:rPr lang="en-GB" sz="1200" baseline="0" dirty="0" smtClean="0">
                          <a:effectLst/>
                        </a:rPr>
                        <a:t> / no testing</a:t>
                      </a:r>
                      <a:endParaRPr lang="en-GB" sz="1200" dirty="0"/>
                    </a:p>
                  </a:txBody>
                  <a:tcPr anchor="ctr"/>
                </a:tc>
              </a:tr>
              <a:tr h="102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Human cells in test-tubes</a:t>
                      </a:r>
                      <a:br>
                        <a:rPr lang="en-GB" sz="1200" dirty="0" smtClean="0">
                          <a:effectLst/>
                        </a:rPr>
                      </a:b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Animal tests (e.g. rats, dogs, pigs) 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2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800,000 + people per year across the world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everyone given vaccine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102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12,000 people in UK</a:t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12,000 people in France</a:t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14,000 people in Germany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9,000 people in Finland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half in each group given vaccine, other half not given vaccine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102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 healthy volunteers in UK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given vaccine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not given vaccine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/>
                    </a:p>
                  </a:txBody>
                  <a:tcPr/>
                </a:tc>
              </a:tr>
              <a:tr h="102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400 volunteers in UK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200 given vaccine</a:t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200 not given vaccine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9182"/>
              </p:ext>
            </p:extLst>
          </p:nvPr>
        </p:nvGraphicFramePr>
        <p:xfrm>
          <a:off x="116633" y="251521"/>
          <a:ext cx="6624001" cy="87995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4156"/>
                <a:gridCol w="937761"/>
                <a:gridCol w="1664646"/>
                <a:gridCol w="3087438"/>
              </a:tblGrid>
              <a:tr h="543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Stage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Duration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Who the </a:t>
                      </a:r>
                      <a:r>
                        <a:rPr lang="en-GB" sz="1600" b="1" dirty="0" smtClean="0">
                          <a:effectLst/>
                        </a:rPr>
                        <a:t>vaccine</a:t>
                      </a:r>
                      <a:br>
                        <a:rPr lang="en-GB" sz="1600" b="1" dirty="0" smtClean="0">
                          <a:effectLst/>
                        </a:rPr>
                      </a:br>
                      <a:r>
                        <a:rPr lang="en-GB" sz="1600" b="1" dirty="0" smtClean="0">
                          <a:effectLst/>
                        </a:rPr>
                        <a:t> </a:t>
                      </a:r>
                      <a:r>
                        <a:rPr lang="en-GB" sz="1600" b="1" dirty="0">
                          <a:effectLst/>
                        </a:rPr>
                        <a:t>is </a:t>
                      </a:r>
                      <a:r>
                        <a:rPr lang="en-GB" sz="1600" b="1" dirty="0" smtClean="0">
                          <a:effectLst/>
                        </a:rPr>
                        <a:t>tested 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Purpose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Lab testing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year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Human cells in test-tubes</a:t>
                      </a:r>
                      <a:br>
                        <a:rPr lang="en-GB" sz="1200" dirty="0" smtClean="0">
                          <a:effectLst/>
                        </a:rPr>
                      </a:b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Animal tests (e.g. rats, dogs, pigs)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The </a:t>
                      </a:r>
                      <a:r>
                        <a:rPr lang="en-GB" sz="1200" dirty="0">
                          <a:effectLst/>
                        </a:rPr>
                        <a:t>vaccine will first be tested in the lab on human cells and on animals to make sure it is not toxic.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 proposal to Ethics </a:t>
                      </a:r>
                      <a:r>
                        <a:rPr lang="en-GB" sz="1200" dirty="0" smtClean="0">
                          <a:effectLst/>
                        </a:rPr>
                        <a:t>Committee.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457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1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600" b="1" dirty="0">
                          <a:effectLst/>
                        </a:rPr>
                        <a:t>part one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4 months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10 healthy volunteers in UK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given vaccine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not given vaccine</a:t>
                      </a:r>
                      <a:br>
                        <a:rPr lang="en-GB" sz="1200" dirty="0" smtClean="0">
                          <a:effectLst/>
                        </a:rPr>
                      </a:b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Start </a:t>
                      </a:r>
                      <a:r>
                        <a:rPr lang="en-GB" sz="1200" dirty="0">
                          <a:effectLst/>
                        </a:rPr>
                        <a:t>of human trial.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Very small doses of the vaccine will be given to a small group of healthy people to see how the human body reacts to it and check it is safe for humans</a:t>
                      </a:r>
                      <a:r>
                        <a:rPr lang="en-GB" sz="1200" dirty="0" smtClean="0">
                          <a:effectLst/>
                        </a:rPr>
                        <a:t>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03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1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600" b="1" dirty="0">
                          <a:effectLst/>
                        </a:rPr>
                        <a:t>part two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6 months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30 healthy volunteers in UK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15 given vaccine</a:t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15 not given vaccine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Larger </a:t>
                      </a:r>
                      <a:r>
                        <a:rPr lang="en-GB" sz="1200" dirty="0">
                          <a:effectLst/>
                        </a:rPr>
                        <a:t>doses of the vaccine will be given to a bigger group of healthy people.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Is it still safe for humans? Are there any side-effects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359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2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years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400 volunteers in UK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200 given vaccine</a:t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200 not given vaccine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A </a:t>
                      </a:r>
                      <a:r>
                        <a:rPr lang="en-GB" sz="1200" dirty="0">
                          <a:effectLst/>
                        </a:rPr>
                        <a:t>larger group of people will be given the vaccine and their health will be monitored every month at their local hospital.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Continue to assess safety in humans and record any new side-effects.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Does it work in humans? Does it protect people against the disease?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What is the most effective dosage?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Can the vaccine be improved?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Decide </a:t>
                      </a:r>
                      <a:r>
                        <a:rPr lang="en-GB" sz="1200" dirty="0">
                          <a:effectLst/>
                        </a:rPr>
                        <a:t>whether to continue testing this vaccine with a bigger group, or start again and develop a new one.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2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8095"/>
              </p:ext>
            </p:extLst>
          </p:nvPr>
        </p:nvGraphicFramePr>
        <p:xfrm>
          <a:off x="116632" y="179512"/>
          <a:ext cx="6624000" cy="8424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4155"/>
                <a:gridCol w="937761"/>
                <a:gridCol w="1664646"/>
                <a:gridCol w="3087438"/>
              </a:tblGrid>
              <a:tr h="5608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the vaccine 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tested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14668" marR="1466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8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Phase 3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 years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12,000 people in UK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12,000 people in France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14,000 people in Germany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9,000 people in Finland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half in each group given vaccine, </a:t>
                      </a:r>
                      <a:r>
                        <a:rPr lang="en-GB" sz="1200" dirty="0" smtClean="0">
                          <a:effectLst/>
                        </a:rPr>
                        <a:t>other half not </a:t>
                      </a:r>
                      <a:r>
                        <a:rPr lang="en-GB" sz="1200" dirty="0">
                          <a:effectLst/>
                        </a:rPr>
                        <a:t>given vaccine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Large groups of thousands of people in several countries will be given the vaccine to build up lots of data.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How well does it work? Does it protect everyone against the disease, or just some people? How long does the protection last?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What is the best age to give the vaccine?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Continue to record information about side-effects.</a:t>
                      </a:r>
                      <a:br>
                        <a:rPr lang="en-GB" sz="1200" dirty="0">
                          <a:effectLst/>
                        </a:rPr>
                      </a:b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out best way to manufacture the vaccine.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 trial data to regulatory bodies who decide whether to approve the vaccine for general use.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  <a:tr h="140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Vaccine approved for general use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year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nobody given </a:t>
                      </a:r>
                      <a:r>
                        <a:rPr lang="en-GB" sz="1200" dirty="0" smtClean="0">
                          <a:effectLst/>
                        </a:rPr>
                        <a:t/>
                      </a:r>
                      <a:br>
                        <a:rPr lang="en-GB" sz="1200" dirty="0" smtClean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vaccine / no testing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Start manufacturing the vaccine and let the NHS and other health authorities know about it.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</a:tr>
              <a:tr h="25237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4</a:t>
                      </a: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ongoing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800,000 + people per year across the world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everyone given vaccine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Vaccine is made available to the public.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smtClean="0">
                          <a:effectLst/>
                        </a:rPr>
                        <a:t>Ongoing </a:t>
                      </a:r>
                      <a:r>
                        <a:rPr lang="en-GB" sz="1200" dirty="0">
                          <a:effectLst/>
                        </a:rPr>
                        <a:t>monitoring of the vaccine. Data will be collected all the time for as long as the vaccine is available.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This is to confirm the vaccine is safe and effective over a person’s whole lifetime, to make sure all side-effects are well-known and understood, and to see if any booster jabs are needed.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68" marR="14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6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193</Words>
  <Application>Microsoft Office PowerPoint</Application>
  <PresentationFormat>On-screen Show (4:3)</PresentationFormat>
  <Paragraphs>163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</dc:creator>
  <cp:lastModifiedBy>Felix</cp:lastModifiedBy>
  <cp:revision>7</cp:revision>
  <dcterms:created xsi:type="dcterms:W3CDTF">2016-03-22T11:58:22Z</dcterms:created>
  <dcterms:modified xsi:type="dcterms:W3CDTF">2016-03-22T14:14:52Z</dcterms:modified>
</cp:coreProperties>
</file>