
<file path=[Content_Types].xml><?xml version="1.0" encoding="utf-8"?>
<Types xmlns="http://schemas.openxmlformats.org/package/2006/content-types">
  <Default Extension="png" ContentType="image/png"/>
  <Default Extension="wma" ContentType="audio/x-ms-wma"/>
  <Default Extension="mov" ContentType="video/unknown"/>
  <Default Extension="jpeg" ContentType="image/jpeg"/>
  <Default Extension="rels" ContentType="application/vnd.openxmlformats-package.relationships+xml"/>
  <Default Extension="xml" ContentType="application/xml"/>
  <Default Extension="wav" ContentType="audio/wav"/>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280" r:id="rId4"/>
    <p:sldId id="259" r:id="rId5"/>
    <p:sldId id="260" r:id="rId6"/>
    <p:sldId id="261" r:id="rId7"/>
    <p:sldId id="262" r:id="rId8"/>
    <p:sldId id="263" r:id="rId9"/>
    <p:sldId id="264" r:id="rId10"/>
    <p:sldId id="277" r:id="rId11"/>
    <p:sldId id="265" r:id="rId12"/>
    <p:sldId id="266" r:id="rId13"/>
    <p:sldId id="267" r:id="rId14"/>
    <p:sldId id="268" r:id="rId15"/>
    <p:sldId id="26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290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63" autoAdjust="0"/>
    <p:restoredTop sz="94660"/>
  </p:normalViewPr>
  <p:slideViewPr>
    <p:cSldViewPr>
      <p:cViewPr>
        <p:scale>
          <a:sx n="70" d="100"/>
          <a:sy n="70" d="100"/>
        </p:scale>
        <p:origin x="-1548" y="-1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751013-2347-4AD3-B40E-F3336F74833C}" type="datetimeFigureOut">
              <a:rPr lang="en-GB" smtClean="0"/>
              <a:t>22/06/2016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AD9468-BB0D-43C8-903A-2F176DA5E72D}" type="slidenum">
              <a:rPr lang="en-GB" smtClean="0"/>
              <a:t>‹#›</a:t>
            </a:fld>
            <a:endParaRPr lang="en-GB"/>
          </a:p>
        </p:txBody>
      </p:sp>
    </p:spTree>
    <p:extLst>
      <p:ext uri="{BB962C8B-B14F-4D97-AF65-F5344CB8AC3E}">
        <p14:creationId xmlns:p14="http://schemas.microsoft.com/office/powerpoint/2010/main" val="71767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2</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12</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13</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14</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15</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A0699B-33AA-4D04-ABA7-A675146047C4}" type="slidenum">
              <a:rPr lang="en-GB" smtClean="0"/>
              <a:t>3</a:t>
            </a:fld>
            <a:endParaRPr lang="en-GB"/>
          </a:p>
        </p:txBody>
      </p:sp>
    </p:spTree>
    <p:extLst>
      <p:ext uri="{BB962C8B-B14F-4D97-AF65-F5344CB8AC3E}">
        <p14:creationId xmlns:p14="http://schemas.microsoft.com/office/powerpoint/2010/main" val="3794424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4</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6</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7</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8</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9</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10</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11</a:t>
            </a:fld>
            <a:endParaRPr lang="en-GB"/>
          </a:p>
        </p:txBody>
      </p:sp>
    </p:spTree>
    <p:extLst>
      <p:ext uri="{BB962C8B-B14F-4D97-AF65-F5344CB8AC3E}">
        <p14:creationId xmlns:p14="http://schemas.microsoft.com/office/powerpoint/2010/main" val="1082694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B2EA7BD-712D-4018-9699-6FDDA4687046}" type="datetimeFigureOut">
              <a:rPr lang="en-GB" smtClean="0"/>
              <a:t>22/06/2016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3792874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2EA7BD-712D-4018-9699-6FDDA4687046}" type="datetimeFigureOut">
              <a:rPr lang="en-GB" smtClean="0"/>
              <a:t>22/06/2016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2735014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2EA7BD-712D-4018-9699-6FDDA4687046}" type="datetimeFigureOut">
              <a:rPr lang="en-GB" smtClean="0"/>
              <a:t>22/06/2016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3289232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2EA7BD-712D-4018-9699-6FDDA4687046}" type="datetimeFigureOut">
              <a:rPr lang="en-GB" smtClean="0"/>
              <a:t>22/06/2016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2085713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2EA7BD-712D-4018-9699-6FDDA4687046}" type="datetimeFigureOut">
              <a:rPr lang="en-GB" smtClean="0"/>
              <a:t>22/06/2016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2498992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B2EA7BD-712D-4018-9699-6FDDA4687046}" type="datetimeFigureOut">
              <a:rPr lang="en-GB" smtClean="0"/>
              <a:t>22/06/2016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152009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B2EA7BD-712D-4018-9699-6FDDA4687046}" type="datetimeFigureOut">
              <a:rPr lang="en-GB" smtClean="0"/>
              <a:t>22/06/2016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2828776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B2EA7BD-712D-4018-9699-6FDDA4687046}" type="datetimeFigureOut">
              <a:rPr lang="en-GB" smtClean="0"/>
              <a:t>22/06/2016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1302576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EA7BD-712D-4018-9699-6FDDA4687046}" type="datetimeFigureOut">
              <a:rPr lang="en-GB" smtClean="0"/>
              <a:t>22/06/2016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3077463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2EA7BD-712D-4018-9699-6FDDA4687046}" type="datetimeFigureOut">
              <a:rPr lang="en-GB" smtClean="0"/>
              <a:t>22/06/2016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1851160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2EA7BD-712D-4018-9699-6FDDA4687046}" type="datetimeFigureOut">
              <a:rPr lang="en-GB" smtClean="0"/>
              <a:t>22/06/2016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B90666-3364-4771-BCC4-50AA28A709A6}" type="slidenum">
              <a:rPr lang="en-GB" smtClean="0"/>
              <a:t>‹#›</a:t>
            </a:fld>
            <a:endParaRPr lang="en-GB"/>
          </a:p>
        </p:txBody>
      </p:sp>
    </p:spTree>
    <p:extLst>
      <p:ext uri="{BB962C8B-B14F-4D97-AF65-F5344CB8AC3E}">
        <p14:creationId xmlns:p14="http://schemas.microsoft.com/office/powerpoint/2010/main" val="2253678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EA7BD-712D-4018-9699-6FDDA4687046}" type="datetimeFigureOut">
              <a:rPr lang="en-GB" smtClean="0"/>
              <a:t>22/06/2016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B90666-3364-4771-BCC4-50AA28A709A6}" type="slidenum">
              <a:rPr lang="en-GB" smtClean="0"/>
              <a:t>‹#›</a:t>
            </a:fld>
            <a:endParaRPr lang="en-GB"/>
          </a:p>
        </p:txBody>
      </p:sp>
    </p:spTree>
    <p:extLst>
      <p:ext uri="{BB962C8B-B14F-4D97-AF65-F5344CB8AC3E}">
        <p14:creationId xmlns:p14="http://schemas.microsoft.com/office/powerpoint/2010/main" val="2657977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8.png"/><Relationship Id="rId5" Type="http://schemas.openxmlformats.org/officeDocument/2006/relationships/audio" Target="../media/audio2.wav"/><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audio" Target="../media/audio2.wav"/><Relationship Id="rId11" Type="http://schemas.openxmlformats.org/officeDocument/2006/relationships/audio" Target="../media/audio1.wav"/><Relationship Id="rId5" Type="http://schemas.openxmlformats.org/officeDocument/2006/relationships/audio" Target="../media/audio1.wav"/><Relationship Id="rId4" Type="http://schemas.openxmlformats.org/officeDocument/2006/relationships/notesSlide" Target="../notesSlides/notesSlide9.xm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11.xml"/><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wmv"/><Relationship Id="rId7" Type="http://schemas.openxmlformats.org/officeDocument/2006/relationships/audio" Target="../media/audio1.wav"/><Relationship Id="rId12" Type="http://schemas.openxmlformats.org/officeDocument/2006/relationships/audio" Target="../media/audio1.wav"/><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notesSlide" Target="../notesSlides/notesSlide12.xml"/><Relationship Id="rId5" Type="http://schemas.openxmlformats.org/officeDocument/2006/relationships/slideLayout" Target="../slideLayouts/slideLayout7.xml"/><Relationship Id="rId10" Type="http://schemas.openxmlformats.org/officeDocument/2006/relationships/image" Target="../media/image13.png"/><Relationship Id="rId4" Type="http://schemas.openxmlformats.org/officeDocument/2006/relationships/video" Target="../media/media5.wmv"/><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8.png"/><Relationship Id="rId5" Type="http://schemas.openxmlformats.org/officeDocument/2006/relationships/audio" Target="../media/audio2.wav"/><Relationship Id="rId4" Type="http://schemas.openxmlformats.org/officeDocument/2006/relationships/notesSlide" Target="../notesSlides/notesSlide13.xml"/><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microsoft.com/office/2007/relationships/media" Target="../media/media2.wma"/><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2.xml"/><Relationship Id="rId11" Type="http://schemas.openxmlformats.org/officeDocument/2006/relationships/image" Target="../media/image5.png"/><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audio" Target="../media/media2.wma"/><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8.png"/><Relationship Id="rId5" Type="http://schemas.openxmlformats.org/officeDocument/2006/relationships/audio" Target="../media/audio2.wav"/><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6.xml"/><Relationship Id="rId9"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7.xml"/><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flipH="1">
            <a:off x="151737" y="256741"/>
            <a:ext cx="7116416" cy="859653"/>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1378225" y="256741"/>
            <a:ext cx="6453808" cy="954107"/>
          </a:xfrm>
          <a:prstGeom prst="rect">
            <a:avLst/>
          </a:prstGeom>
          <a:solidFill>
            <a:schemeClr val="accent1">
              <a:lumMod val="60000"/>
              <a:lumOff val="40000"/>
            </a:schemeClr>
          </a:solidFill>
        </p:spPr>
        <p:txBody>
          <a:bodyPr wrap="square" rtlCol="0">
            <a:spAutoFit/>
          </a:bodyPr>
          <a:lstStyle/>
          <a:p>
            <a:pPr algn="just"/>
            <a:r>
              <a:rPr lang="en-GB" sz="2800" dirty="0" smtClean="0">
                <a:solidFill>
                  <a:schemeClr val="bg1"/>
                </a:solidFill>
              </a:rPr>
              <a:t>Look out for the </a:t>
            </a:r>
            <a:r>
              <a:rPr lang="en-GB" sz="2800" b="1" dirty="0" smtClean="0">
                <a:solidFill>
                  <a:schemeClr val="bg1"/>
                </a:solidFill>
              </a:rPr>
              <a:t>Teacher Tips</a:t>
            </a:r>
            <a:r>
              <a:rPr lang="en-GB" sz="2800" dirty="0" smtClean="0">
                <a:solidFill>
                  <a:schemeClr val="bg1"/>
                </a:solidFill>
              </a:rPr>
              <a:t> to the left of the PowerPoint when in normal view.</a:t>
            </a:r>
          </a:p>
        </p:txBody>
      </p:sp>
      <p:sp>
        <p:nvSpPr>
          <p:cNvPr id="8" name="TextBox 7"/>
          <p:cNvSpPr txBox="1"/>
          <p:nvPr/>
        </p:nvSpPr>
        <p:spPr>
          <a:xfrm>
            <a:off x="-2939576" y="215062"/>
            <a:ext cx="2677268" cy="769441"/>
          </a:xfrm>
          <a:prstGeom prst="rect">
            <a:avLst/>
          </a:prstGeom>
          <a:solidFill>
            <a:srgbClr val="C29000"/>
          </a:solidFill>
        </p:spPr>
        <p:txBody>
          <a:bodyPr wrap="square" rtlCol="0">
            <a:spAutoFit/>
          </a:bodyPr>
          <a:lstStyle/>
          <a:p>
            <a:endParaRPr lang="en-GB" sz="4400" dirty="0">
              <a:solidFill>
                <a:schemeClr val="bg1"/>
              </a:solidFill>
            </a:endParaRPr>
          </a:p>
        </p:txBody>
      </p:sp>
      <p:sp>
        <p:nvSpPr>
          <p:cNvPr id="9" name="TextBox 8"/>
          <p:cNvSpPr txBox="1"/>
          <p:nvPr/>
        </p:nvSpPr>
        <p:spPr>
          <a:xfrm>
            <a:off x="-2729551" y="1185947"/>
            <a:ext cx="2455672" cy="1200329"/>
          </a:xfrm>
          <a:prstGeom prst="rect">
            <a:avLst/>
          </a:prstGeom>
          <a:noFill/>
        </p:spPr>
        <p:txBody>
          <a:bodyPr wrap="square" rtlCol="0">
            <a:spAutoFit/>
          </a:bodyPr>
          <a:lstStyle/>
          <a:p>
            <a:r>
              <a:rPr lang="en-GB" b="1" dirty="0" smtClean="0"/>
              <a:t>Teacher </a:t>
            </a:r>
            <a:r>
              <a:rPr lang="en-GB" b="1" dirty="0"/>
              <a:t>tips:</a:t>
            </a:r>
          </a:p>
          <a:p>
            <a:endParaRPr lang="en-GB" dirty="0"/>
          </a:p>
          <a:p>
            <a:endParaRPr lang="en-GB" dirty="0"/>
          </a:p>
          <a:p>
            <a:endParaRPr lang="en-GB" dirty="0"/>
          </a:p>
        </p:txBody>
      </p:sp>
      <p:sp>
        <p:nvSpPr>
          <p:cNvPr id="10" name="TextBox 9"/>
          <p:cNvSpPr txBox="1"/>
          <p:nvPr/>
        </p:nvSpPr>
        <p:spPr>
          <a:xfrm>
            <a:off x="656823" y="2951947"/>
            <a:ext cx="7830355" cy="954107"/>
          </a:xfrm>
          <a:prstGeom prst="rect">
            <a:avLst/>
          </a:prstGeom>
          <a:solidFill>
            <a:srgbClr val="FF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dirty="0" smtClean="0">
                <a:solidFill>
                  <a:schemeClr val="bg1"/>
                </a:solidFill>
              </a:rPr>
              <a:t>Please be patient with the slides – </a:t>
            </a:r>
          </a:p>
          <a:p>
            <a:pPr algn="ctr"/>
            <a:r>
              <a:rPr lang="en-GB" sz="2800" dirty="0" smtClean="0">
                <a:solidFill>
                  <a:schemeClr val="bg1"/>
                </a:solidFill>
              </a:rPr>
              <a:t>they will take a few seconds to advance and load…</a:t>
            </a:r>
            <a:endParaRPr lang="en-GB" sz="2800" dirty="0">
              <a:solidFill>
                <a:schemeClr val="bg1"/>
              </a:solidFill>
            </a:endParaRPr>
          </a:p>
        </p:txBody>
      </p:sp>
    </p:spTree>
    <p:extLst>
      <p:ext uri="{BB962C8B-B14F-4D97-AF65-F5344CB8AC3E}">
        <p14:creationId xmlns:p14="http://schemas.microsoft.com/office/powerpoint/2010/main" val="3944584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duotone>
              <a:prstClr val="black"/>
              <a:srgbClr val="FF0000">
                <a:tint val="45000"/>
                <a:satMod val="400000"/>
              </a:srgbClr>
            </a:duotone>
          </a:blip>
          <a:stretch>
            <a:fillRect/>
          </a:stretch>
        </p:blipFill>
        <p:spPr>
          <a:xfrm>
            <a:off x="0" y="0"/>
            <a:ext cx="9143999" cy="6858000"/>
          </a:xfrm>
          <a:prstGeom prst="rect">
            <a:avLst/>
          </a:prstGeom>
        </p:spPr>
      </p:pic>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Box 13"/>
          <p:cNvSpPr txBox="1"/>
          <p:nvPr/>
        </p:nvSpPr>
        <p:spPr>
          <a:xfrm>
            <a:off x="473266" y="5160483"/>
            <a:ext cx="7520155" cy="830997"/>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Email received from Alex Phipps.</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Click on the envelope to open.</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029" name="Picture 5" descr="C:\Users\Felix\AppData\Local\Microsoft\Windows\Temporary Internet Files\Content.IE5\UZKLWQ40\1397106589[1].png"/>
          <p:cNvPicPr>
            <a:picLocks noChangeAspect="1" noChangeArrowheads="1"/>
          </p:cNvPicPr>
          <p:nvPr/>
        </p:nvPicPr>
        <p:blipFill>
          <a:blip r:embed="rId7" cstate="print">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6937433" y="2867755"/>
            <a:ext cx="1575338" cy="222779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46765" y="830724"/>
            <a:ext cx="5868000" cy="4213439"/>
          </a:xfrm>
          <a:prstGeom prst="rect">
            <a:avLst/>
          </a:prstGeom>
          <a:solidFill>
            <a:schemeClr val="bg1">
              <a:alpha val="9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p:cNvSpPr txBox="1"/>
          <p:nvPr/>
        </p:nvSpPr>
        <p:spPr>
          <a:xfrm>
            <a:off x="583303" y="850687"/>
            <a:ext cx="5806800" cy="5093702"/>
          </a:xfrm>
          <a:prstGeom prst="rect">
            <a:avLst/>
          </a:prstGeom>
          <a:noFill/>
        </p:spPr>
        <p:txBody>
          <a:bodyPr wrap="square" rtlCol="0">
            <a:spAutoFit/>
          </a:bodyPr>
          <a:lstStyle/>
          <a:p>
            <a:r>
              <a:rPr lang="en-GB" sz="2300" dirty="0" smtClean="0">
                <a:latin typeface="Arial Unicode MS" panose="020B0604020202020204" pitchFamily="34" charset="-128"/>
                <a:ea typeface="Arial Unicode MS" panose="020B0604020202020204" pitchFamily="34" charset="-128"/>
                <a:cs typeface="Arial Unicode MS" panose="020B0604020202020204" pitchFamily="34" charset="-128"/>
              </a:rPr>
              <a:t>I’ve just shown the Minister your graphs and she’s agreed to continue the vaccination programme indefinitely! She’s also calling off the Red Alert. Well done! </a:t>
            </a:r>
          </a:p>
          <a:p>
            <a:endParaRPr lang="en-GB" sz="23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2300" dirty="0" smtClean="0">
                <a:latin typeface="Arial Unicode MS" panose="020B0604020202020204" pitchFamily="34" charset="-128"/>
                <a:ea typeface="Arial Unicode MS" panose="020B0604020202020204" pitchFamily="34" charset="-128"/>
                <a:cs typeface="Arial Unicode MS" panose="020B0604020202020204" pitchFamily="34" charset="-128"/>
              </a:rPr>
              <a:t>But there were still 50 new cases this week… </a:t>
            </a:r>
          </a:p>
          <a:p>
            <a:endParaRPr lang="en-GB" sz="23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2300" dirty="0" smtClean="0">
                <a:latin typeface="Arial Unicode MS" panose="020B0604020202020204" pitchFamily="34" charset="-128"/>
                <a:ea typeface="Arial Unicode MS" panose="020B0604020202020204" pitchFamily="34" charset="-128"/>
                <a:cs typeface="Arial Unicode MS" panose="020B0604020202020204" pitchFamily="34" charset="-128"/>
              </a:rPr>
              <a:t>The Minister wants the outbreak declared over within two months! Do you think we’ll do it??!</a:t>
            </a:r>
          </a:p>
          <a:p>
            <a:endParaRPr lang="en-GB"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GB"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GB"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Box 17"/>
          <p:cNvSpPr txBox="1"/>
          <p:nvPr/>
        </p:nvSpPr>
        <p:spPr>
          <a:xfrm>
            <a:off x="-2939576" y="215062"/>
            <a:ext cx="2677268" cy="769441"/>
          </a:xfrm>
          <a:prstGeom prst="rect">
            <a:avLst/>
          </a:prstGeom>
          <a:solidFill>
            <a:srgbClr val="C29000"/>
          </a:solidFill>
        </p:spPr>
        <p:txBody>
          <a:bodyPr wrap="square" rtlCol="0">
            <a:spAutoFit/>
          </a:bodyPr>
          <a:lstStyle/>
          <a:p>
            <a:endParaRPr lang="en-GB" sz="4400" dirty="0">
              <a:solidFill>
                <a:schemeClr val="bg1"/>
              </a:solidFill>
            </a:endParaRPr>
          </a:p>
        </p:txBody>
      </p:sp>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28</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Tree>
    <p:extLst>
      <p:ext uri="{BB962C8B-B14F-4D97-AF65-F5344CB8AC3E}">
        <p14:creationId xmlns:p14="http://schemas.microsoft.com/office/powerpoint/2010/main" val="253223708"/>
      </p:ext>
    </p:extLst>
  </p:cSld>
  <p:clrMapOvr>
    <a:masterClrMapping/>
  </p:clrMapOvr>
  <mc:AlternateContent xmlns:mc="http://schemas.openxmlformats.org/markup-compatibility/2006" xmlns:p14="http://schemas.microsoft.com/office/powerpoint/2010/main">
    <mc:Choice Requires="p14">
      <p:transition p14:dur="10" advClick="0" advTm="120000"/>
    </mc:Choice>
    <mc:Fallback xmlns="">
      <p:transition advClick="0"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0"/>
                                        </p:tgtEl>
                                      </p:cBhvr>
                                    </p:cmd>
                                  </p:childTnLst>
                                </p:cTn>
                              </p:par>
                              <p:par>
                                <p:cTn id="7" presetID="10"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animEffect transition="in" filter="fade">
                                      <p:cBhvr>
                                        <p:cTn id="9" dur="2000"/>
                                        <p:tgtEl>
                                          <p:spTgt spid="1029"/>
                                        </p:tgtEl>
                                      </p:cBhvr>
                                    </p:animEffect>
                                  </p:childTnLst>
                                  <p:subTnLst>
                                    <p:audio>
                                      <p:cMediaNode>
                                        <p:cTn display="0" masterRel="sameClick">
                                          <p:stCondLst>
                                            <p:cond evt="begin" delay="0">
                                              <p:tn val="7"/>
                                            </p:cond>
                                          </p:stCondLst>
                                          <p:endCondLst>
                                            <p:cond evt="onStopAudio" delay="0">
                                              <p:tgtEl>
                                                <p:sldTgt/>
                                              </p:tgtEl>
                                            </p:cond>
                                          </p:endCondLst>
                                        </p:cTn>
                                        <p:tgtEl>
                                          <p:sndTgt r:embed="rId5" name="171324__swidmark__ringtone ahort.wav"/>
                                        </p:tgtEl>
                                      </p:cMediaNode>
                                    </p:audio>
                                  </p:subTnLst>
                                </p:cTn>
                              </p:par>
                              <p:par>
                                <p:cTn id="10" presetID="32" presetClass="emph" presetSubtype="0" repeatCount="18000" fill="hold" nodeType="withEffect">
                                  <p:stCondLst>
                                    <p:cond delay="0"/>
                                  </p:stCondLst>
                                  <p:childTnLst>
                                    <p:animRot by="120000">
                                      <p:cBhvr>
                                        <p:cTn id="11" dur="50" fill="hold">
                                          <p:stCondLst>
                                            <p:cond delay="0"/>
                                          </p:stCondLst>
                                        </p:cTn>
                                        <p:tgtEl>
                                          <p:spTgt spid="1029"/>
                                        </p:tgtEl>
                                        <p:attrNameLst>
                                          <p:attrName>r</p:attrName>
                                        </p:attrNameLst>
                                      </p:cBhvr>
                                    </p:animRot>
                                    <p:animRot by="-240000">
                                      <p:cBhvr>
                                        <p:cTn id="12" dur="100" fill="hold">
                                          <p:stCondLst>
                                            <p:cond delay="100"/>
                                          </p:stCondLst>
                                        </p:cTn>
                                        <p:tgtEl>
                                          <p:spTgt spid="1029"/>
                                        </p:tgtEl>
                                        <p:attrNameLst>
                                          <p:attrName>r</p:attrName>
                                        </p:attrNameLst>
                                      </p:cBhvr>
                                    </p:animRot>
                                    <p:animRot by="240000">
                                      <p:cBhvr>
                                        <p:cTn id="13" dur="100" fill="hold">
                                          <p:stCondLst>
                                            <p:cond delay="200"/>
                                          </p:stCondLst>
                                        </p:cTn>
                                        <p:tgtEl>
                                          <p:spTgt spid="1029"/>
                                        </p:tgtEl>
                                        <p:attrNameLst>
                                          <p:attrName>r</p:attrName>
                                        </p:attrNameLst>
                                      </p:cBhvr>
                                    </p:animRot>
                                    <p:animRot by="-240000">
                                      <p:cBhvr>
                                        <p:cTn id="14" dur="100" fill="hold">
                                          <p:stCondLst>
                                            <p:cond delay="300"/>
                                          </p:stCondLst>
                                        </p:cTn>
                                        <p:tgtEl>
                                          <p:spTgt spid="1029"/>
                                        </p:tgtEl>
                                        <p:attrNameLst>
                                          <p:attrName>r</p:attrName>
                                        </p:attrNameLst>
                                      </p:cBhvr>
                                    </p:animRot>
                                    <p:animRot by="120000">
                                      <p:cBhvr>
                                        <p:cTn id="15" dur="100" fill="hold">
                                          <p:stCondLst>
                                            <p:cond delay="400"/>
                                          </p:stCondLst>
                                        </p:cTn>
                                        <p:tgtEl>
                                          <p:spTgt spid="1029"/>
                                        </p:tgtEl>
                                        <p:attrNameLst>
                                          <p:attrName>r</p:attrName>
                                        </p:attrNameLst>
                                      </p:cBhvr>
                                    </p:animRot>
                                  </p:childTnLst>
                                </p:cTn>
                              </p:par>
                              <p:par>
                                <p:cTn id="16" presetID="1" presetClass="entr" presetSubtype="0" fill="hold" grpId="0" nodeType="withEffect">
                                  <p:stCondLst>
                                    <p:cond delay="0"/>
                                  </p:stCondLst>
                                  <p:iterate type="lt">
                                    <p:tmAbs val="40"/>
                                  </p:iterate>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xit" presetSubtype="0" fill="hold" grpId="2" nodeType="withEffect">
                                  <p:stCondLst>
                                    <p:cond delay="0"/>
                                  </p:stCondLst>
                                  <p:iterate type="lt">
                                    <p:tmAbs val="0"/>
                                  </p:iterate>
                                  <p:childTnLst>
                                    <p:set>
                                      <p:cBhvr>
                                        <p:cTn id="23" dur="1" fill="hold">
                                          <p:stCondLst>
                                            <p:cond delay="0"/>
                                          </p:stCondLst>
                                        </p:cTn>
                                        <p:tgtEl>
                                          <p:spTgt spid="14"/>
                                        </p:tgtEl>
                                        <p:attrNameLst>
                                          <p:attrName>style.visibility</p:attrName>
                                        </p:attrNameLst>
                                      </p:cBhvr>
                                      <p:to>
                                        <p:strVal val="hidden"/>
                                      </p:to>
                                    </p:set>
                                  </p:childTnLst>
                                </p:cTn>
                              </p:par>
                              <p:par>
                                <p:cTn id="24" presetID="1" presetClass="entr" presetSubtype="0" fill="hold" grpId="1" nodeType="withEffect">
                                  <p:stCondLst>
                                    <p:cond delay="0"/>
                                  </p:stCondLst>
                                  <p:iterate type="lt">
                                    <p:tmAbs val="30"/>
                                  </p:iterate>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02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3000"/>
                                        <p:tgtEl>
                                          <p:spTgt spid="15"/>
                                        </p:tgtEl>
                                      </p:cBhvr>
                                    </p:animEffect>
                                  </p:childTnLst>
                                </p:cTn>
                              </p:par>
                              <p:par>
                                <p:cTn id="32" presetID="1" presetClass="entr" presetSubtype="0" fill="hold" grpId="0" nodeType="withEffect">
                                  <p:stCondLst>
                                    <p:cond delay="0"/>
                                  </p:stCondLst>
                                  <p:iterate type="lt">
                                    <p:tmAbs val="30"/>
                                  </p:iterate>
                                  <p:childTnLst>
                                    <p:set>
                                      <p:cBhvr>
                                        <p:cTn id="33" dur="1" fill="hold">
                                          <p:stCondLst>
                                            <p:cond delay="0"/>
                                          </p:stCondLst>
                                        </p:cTn>
                                        <p:tgtEl>
                                          <p:spTgt spid="16"/>
                                        </p:tgtEl>
                                        <p:attrNameLst>
                                          <p:attrName>style.visibility</p:attrName>
                                        </p:attrNameLst>
                                      </p:cBhvr>
                                      <p:to>
                                        <p:strVal val="visible"/>
                                      </p:to>
                                    </p:set>
                                  </p:childTnLst>
                                </p:cTn>
                              </p:par>
                              <p:par>
                                <p:cTn id="34" presetID="10" presetClass="exit" presetSubtype="0" fill="hold" nodeType="withEffect">
                                  <p:stCondLst>
                                    <p:cond delay="0"/>
                                  </p:stCondLst>
                                  <p:childTnLst>
                                    <p:animEffect transition="out" filter="fade">
                                      <p:cBhvr>
                                        <p:cTn id="35" dur="3000"/>
                                        <p:tgtEl>
                                          <p:spTgt spid="1029"/>
                                        </p:tgtEl>
                                      </p:cBhvr>
                                    </p:animEffect>
                                    <p:set>
                                      <p:cBhvr>
                                        <p:cTn id="36" dur="1" fill="hold">
                                          <p:stCondLst>
                                            <p:cond delay="2999"/>
                                          </p:stCondLst>
                                        </p:cTn>
                                        <p:tgtEl>
                                          <p:spTgt spid="1029"/>
                                        </p:tgtEl>
                                        <p:attrNameLst>
                                          <p:attrName>style.visibility</p:attrName>
                                        </p:attrNameLst>
                                      </p:cBhvr>
                                      <p:to>
                                        <p:strVal val="hidden"/>
                                      </p:to>
                                    </p:set>
                                  </p:childTnLst>
                                </p:cTn>
                              </p:par>
                              <p:par>
                                <p:cTn id="37" presetID="1" presetClass="exit" presetSubtype="0" fill="hold" grpId="1" nodeType="withEffect">
                                  <p:stCondLst>
                                    <p:cond delay="0"/>
                                  </p:stCondLst>
                                  <p:iterate type="lt">
                                    <p:tmAbs val="0"/>
                                  </p:iterate>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video>
              <p:cMediaNode vol="80000">
                <p:cTn id="39" repeatCount="indefinite" fill="hold" display="0">
                  <p:stCondLst>
                    <p:cond delay="indefinite"/>
                  </p:stCondLst>
                </p:cTn>
                <p:tgtEl>
                  <p:spTgt spid="10"/>
                </p:tgtEl>
              </p:cMediaNode>
            </p:video>
          </p:childTnLst>
        </p:cTn>
      </p:par>
    </p:tnLst>
    <p:bldLst>
      <p:bldP spid="14" grpId="0"/>
      <p:bldP spid="14" grpId="1"/>
      <p:bldP spid="14" grpId="2"/>
      <p:bldP spid="15" grpId="0" animBg="1"/>
      <p:bldP spid="15" grpId="1" animBg="1"/>
      <p:bldP spid="16" grpId="0"/>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9144000" cy="6857999"/>
          </a:xfrm>
          <a:prstGeom prst="rect">
            <a:avLst/>
          </a:prstGeom>
        </p:spPr>
      </p:pic>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29</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Box 13"/>
          <p:cNvSpPr txBox="1"/>
          <p:nvPr/>
        </p:nvSpPr>
        <p:spPr>
          <a:xfrm>
            <a:off x="473266" y="5160483"/>
            <a:ext cx="7520155" cy="830997"/>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Email received from Alex Phipps.</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Click on the envelope to open.</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029" name="Picture 5" descr="C:\Users\Felix\AppData\Local\Microsoft\Windows\Temporary Internet Files\Content.IE5\UZKLWQ40\1397106589[1].png"/>
          <p:cNvPicPr>
            <a:picLocks noChangeAspect="1" noChangeArrowheads="1"/>
          </p:cNvPicPr>
          <p:nvPr/>
        </p:nvPicPr>
        <p:blipFill>
          <a:blip r:embed="rId8" cstate="print">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a:off x="6937433" y="2867755"/>
            <a:ext cx="1575338" cy="222779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GHH</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24" name="TextBox 23"/>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15" name="Rectangle 14"/>
          <p:cNvSpPr/>
          <p:nvPr/>
        </p:nvSpPr>
        <p:spPr>
          <a:xfrm>
            <a:off x="546765" y="830724"/>
            <a:ext cx="5868000" cy="4213439"/>
          </a:xfrm>
          <a:prstGeom prst="rect">
            <a:avLst/>
          </a:prstGeom>
          <a:solidFill>
            <a:schemeClr val="bg1">
              <a:alpha val="9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583303" y="850687"/>
            <a:ext cx="5806800" cy="4447371"/>
          </a:xfrm>
          <a:prstGeom prst="rect">
            <a:avLst/>
          </a:prstGeom>
          <a:noFill/>
        </p:spPr>
        <p:txBody>
          <a:bodyPr wrap="square" rtlCol="0">
            <a:spAutoFit/>
          </a:bodyPr>
          <a:lstStyle/>
          <a:p>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Team, can you help me with a tricky question?</a:t>
            </a:r>
          </a:p>
          <a:p>
            <a:pPr>
              <a:spcBef>
                <a:spcPts val="1200"/>
              </a:spcBef>
            </a:pPr>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I have some data in from your vaccination programme. So far almost 30,000 children have been immunised against measles as a direct result of your campaign. Outstanding work! </a:t>
            </a:r>
          </a:p>
          <a:p>
            <a:pPr>
              <a:spcBef>
                <a:spcPts val="1200"/>
              </a:spcBef>
            </a:pPr>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If there were about 80,000 unvaccinated children in your area at the start of the outbreak, what percentage of these children have we vaccinated so far? </a:t>
            </a:r>
          </a:p>
          <a:p>
            <a:pPr>
              <a:spcBef>
                <a:spcPts val="1200"/>
              </a:spcBef>
            </a:pPr>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The Minister has set a target of over 50%. Have we reached it??</a:t>
            </a:r>
            <a:endParaRPr lang="en-GB" sz="2100"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GB" sz="22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Box 17"/>
          <p:cNvSpPr txBox="1"/>
          <p:nvPr/>
        </p:nvSpPr>
        <p:spPr>
          <a:xfrm>
            <a:off x="-2939576" y="215062"/>
            <a:ext cx="2677268" cy="769441"/>
          </a:xfrm>
          <a:prstGeom prst="rect">
            <a:avLst/>
          </a:prstGeom>
          <a:solidFill>
            <a:srgbClr val="C29000"/>
          </a:solidFill>
        </p:spPr>
        <p:txBody>
          <a:bodyPr wrap="square" rtlCol="0">
            <a:spAutoFit/>
          </a:bodyPr>
          <a:lstStyle/>
          <a:p>
            <a:r>
              <a:rPr lang="en-GB" sz="4400" dirty="0" smtClean="0">
                <a:solidFill>
                  <a:schemeClr val="bg1"/>
                </a:solidFill>
              </a:rPr>
              <a:t>55 cases</a:t>
            </a:r>
            <a:endParaRPr lang="en-GB" sz="4400" dirty="0">
              <a:solidFill>
                <a:schemeClr val="bg1"/>
              </a:solidFill>
            </a:endParaRPr>
          </a:p>
        </p:txBody>
      </p:sp>
      <p:sp>
        <p:nvSpPr>
          <p:cNvPr id="19" name="TextBox 18"/>
          <p:cNvSpPr txBox="1"/>
          <p:nvPr/>
        </p:nvSpPr>
        <p:spPr>
          <a:xfrm>
            <a:off x="-2729551" y="1185947"/>
            <a:ext cx="2455672" cy="5432256"/>
          </a:xfrm>
          <a:prstGeom prst="rect">
            <a:avLst/>
          </a:prstGeom>
          <a:noFill/>
        </p:spPr>
        <p:txBody>
          <a:bodyPr wrap="square" rtlCol="0">
            <a:spAutoFit/>
          </a:bodyPr>
          <a:lstStyle/>
          <a:p>
            <a:r>
              <a:rPr lang="en-GB" b="1" dirty="0" smtClean="0"/>
              <a:t>Teacher </a:t>
            </a:r>
            <a:r>
              <a:rPr lang="en-GB" b="1" dirty="0"/>
              <a:t>tips:</a:t>
            </a:r>
          </a:p>
          <a:p>
            <a:endParaRPr lang="en-GB" dirty="0" smtClean="0"/>
          </a:p>
          <a:p>
            <a:r>
              <a:rPr lang="en-GB" dirty="0" smtClean="0"/>
              <a:t>(You can skip Alex’s maths problems if you don’t have time, or set them for homework)</a:t>
            </a:r>
          </a:p>
          <a:p>
            <a:endParaRPr lang="en-GB" dirty="0"/>
          </a:p>
          <a:p>
            <a:r>
              <a:rPr lang="en-GB" dirty="0" smtClean="0"/>
              <a:t>The number of cases has risen slightly, but children should know now that these little fluctuations do not necessarily reflect the bigger trend shown on the measles cases line graph.</a:t>
            </a:r>
          </a:p>
          <a:p>
            <a:endParaRPr lang="en-GB" dirty="0" smtClean="0"/>
          </a:p>
          <a:p>
            <a:endParaRPr lang="en-GB" dirty="0" smtClean="0"/>
          </a:p>
          <a:p>
            <a:pPr>
              <a:spcBef>
                <a:spcPts val="600"/>
              </a:spcBef>
            </a:pPr>
            <a:r>
              <a:rPr lang="en-GB" dirty="0" smtClean="0"/>
              <a:t>   </a:t>
            </a:r>
            <a:endParaRPr lang="en-GB" dirty="0"/>
          </a:p>
        </p:txBody>
      </p:sp>
      <mc:AlternateContent xmlns:mc="http://schemas.openxmlformats.org/markup-compatibility/2006" xmlns:a14="http://schemas.microsoft.com/office/drawing/2010/main">
        <mc:Choice Requires="a14">
          <p:sp>
            <p:nvSpPr>
              <p:cNvPr id="2" name="Rectangle 1"/>
              <p:cNvSpPr/>
              <p:nvPr/>
            </p:nvSpPr>
            <p:spPr>
              <a:xfrm>
                <a:off x="9468544" y="624568"/>
                <a:ext cx="3366120" cy="6260816"/>
              </a:xfrm>
              <a:prstGeom prst="rect">
                <a:avLst/>
              </a:prstGeom>
            </p:spPr>
            <p:txBody>
              <a:bodyPr wrap="square">
                <a:spAutoFit/>
              </a:bodyPr>
              <a:lstStyle/>
              <a:p>
                <a:pPr>
                  <a:spcBef>
                    <a:spcPts val="600"/>
                  </a:spcBef>
                </a:pPr>
                <a:r>
                  <a:rPr lang="en-GB" dirty="0"/>
                  <a:t>(More able children can </a:t>
                </a:r>
                <a:r>
                  <a:rPr lang="en-GB" dirty="0" smtClean="0"/>
                  <a:t>try this </a:t>
                </a:r>
                <a:r>
                  <a:rPr lang="en-GB" dirty="0"/>
                  <a:t>without a calculator)</a:t>
                </a:r>
              </a:p>
              <a:p>
                <a:pPr>
                  <a:spcBef>
                    <a:spcPts val="600"/>
                  </a:spcBef>
                </a:pPr>
                <a:endParaRPr lang="en-GB" dirty="0" smtClean="0"/>
              </a:p>
              <a:p>
                <a:pPr>
                  <a:spcBef>
                    <a:spcPts val="600"/>
                  </a:spcBef>
                </a:pPr>
                <a:r>
                  <a:rPr lang="en-GB" dirty="0" smtClean="0"/>
                  <a:t>30,000 </a:t>
                </a:r>
                <a:r>
                  <a:rPr lang="en-GB" dirty="0"/>
                  <a:t>÷ 80,000</a:t>
                </a:r>
              </a:p>
              <a:p>
                <a:pPr>
                  <a:spcBef>
                    <a:spcPts val="600"/>
                  </a:spcBef>
                </a:pPr>
                <a:r>
                  <a:rPr lang="en-GB" dirty="0"/>
                  <a:t>= 30     </a:t>
                </a:r>
                <a:r>
                  <a:rPr lang="en-GB" dirty="0" smtClean="0"/>
                  <a:t> </a:t>
                </a:r>
                <a:r>
                  <a:rPr lang="en-GB" dirty="0"/>
                  <a:t>÷  80</a:t>
                </a:r>
              </a:p>
              <a:p>
                <a:pPr>
                  <a:spcBef>
                    <a:spcPts val="600"/>
                  </a:spcBef>
                </a:pPr>
                <a:r>
                  <a:rPr lang="en-GB" dirty="0"/>
                  <a:t>= </a:t>
                </a:r>
                <a14:m>
                  <m:oMath xmlns:m="http://schemas.openxmlformats.org/officeDocument/2006/math">
                    <m:f>
                      <m:fPr>
                        <m:ctrlPr>
                          <a:rPr lang="en-GB" sz="2000" i="1">
                            <a:latin typeface="Cambria Math"/>
                          </a:rPr>
                        </m:ctrlPr>
                      </m:fPr>
                      <m:num>
                        <m:r>
                          <a:rPr lang="en-GB" sz="2000" i="1">
                            <a:latin typeface="Cambria Math"/>
                          </a:rPr>
                          <m:t>30</m:t>
                        </m:r>
                      </m:num>
                      <m:den>
                        <m:r>
                          <a:rPr lang="en-GB" sz="2000" i="1">
                            <a:latin typeface="Cambria Math"/>
                          </a:rPr>
                          <m:t>80</m:t>
                        </m:r>
                      </m:den>
                    </m:f>
                  </m:oMath>
                </a14:m>
                <a:endParaRPr lang="en-GB" dirty="0"/>
              </a:p>
              <a:p>
                <a:pPr>
                  <a:spcBef>
                    <a:spcPts val="1200"/>
                  </a:spcBef>
                </a:pPr>
                <a:r>
                  <a:rPr lang="en-GB" dirty="0"/>
                  <a:t>= </a:t>
                </a:r>
                <a14:m>
                  <m:oMath xmlns:m="http://schemas.openxmlformats.org/officeDocument/2006/math">
                    <m:f>
                      <m:fPr>
                        <m:ctrlPr>
                          <a:rPr lang="en-GB" sz="2000" i="1">
                            <a:latin typeface="Cambria Math"/>
                          </a:rPr>
                        </m:ctrlPr>
                      </m:fPr>
                      <m:num>
                        <m:r>
                          <a:rPr lang="en-GB" sz="2000" i="1">
                            <a:latin typeface="Cambria Math"/>
                          </a:rPr>
                          <m:t>3</m:t>
                        </m:r>
                      </m:num>
                      <m:den>
                        <m:r>
                          <a:rPr lang="en-GB" sz="2000" i="1">
                            <a:latin typeface="Cambria Math"/>
                          </a:rPr>
                          <m:t>8</m:t>
                        </m:r>
                      </m:den>
                    </m:f>
                  </m:oMath>
                </a14:m>
                <a:endParaRPr lang="en-GB" sz="2000" dirty="0"/>
              </a:p>
              <a:p>
                <a:pPr>
                  <a:spcBef>
                    <a:spcPts val="1200"/>
                  </a:spcBef>
                </a:pPr>
                <a:r>
                  <a:rPr lang="en-GB" dirty="0"/>
                  <a:t>(which is under a half)</a:t>
                </a:r>
              </a:p>
              <a:p>
                <a:pPr>
                  <a:spcBef>
                    <a:spcPts val="1200"/>
                  </a:spcBef>
                </a:pPr>
                <a:r>
                  <a:rPr lang="en-GB" dirty="0"/>
                  <a:t>= 0.375</a:t>
                </a:r>
              </a:p>
              <a:p>
                <a:pPr>
                  <a:spcBef>
                    <a:spcPts val="1200"/>
                  </a:spcBef>
                </a:pPr>
                <a:r>
                  <a:rPr lang="en-GB" dirty="0"/>
                  <a:t>≈ 0.38</a:t>
                </a:r>
              </a:p>
              <a:p>
                <a:pPr>
                  <a:spcBef>
                    <a:spcPts val="1200"/>
                  </a:spcBef>
                </a:pPr>
                <a:r>
                  <a:rPr lang="en-GB" dirty="0"/>
                  <a:t>= 38%</a:t>
                </a:r>
              </a:p>
              <a:p>
                <a:pPr>
                  <a:spcBef>
                    <a:spcPts val="1200"/>
                  </a:spcBef>
                </a:pPr>
                <a:r>
                  <a:rPr lang="en-GB" dirty="0"/>
                  <a:t>Alternative method:</a:t>
                </a:r>
              </a:p>
              <a:p>
                <a:pPr>
                  <a:spcBef>
                    <a:spcPts val="1200"/>
                  </a:spcBef>
                </a:pPr>
                <a:r>
                  <a:rPr lang="en-GB" dirty="0"/>
                  <a:t> 50% of 80,000</a:t>
                </a:r>
              </a:p>
              <a:p>
                <a:pPr>
                  <a:spcBef>
                    <a:spcPts val="1200"/>
                  </a:spcBef>
                </a:pPr>
                <a:r>
                  <a:rPr lang="en-GB" dirty="0"/>
                  <a:t>= 40,000</a:t>
                </a:r>
              </a:p>
              <a:p>
                <a:pPr>
                  <a:spcBef>
                    <a:spcPts val="1200"/>
                  </a:spcBef>
                </a:pPr>
                <a:r>
                  <a:rPr lang="en-GB" dirty="0"/>
                  <a:t>So 30,000 is less than  50%.</a:t>
                </a:r>
              </a:p>
            </p:txBody>
          </p:sp>
        </mc:Choice>
        <mc:Fallback xmlns="">
          <p:sp>
            <p:nvSpPr>
              <p:cNvPr id="2" name="Rectangle 1"/>
              <p:cNvSpPr>
                <a:spLocks noRot="1" noChangeAspect="1" noMove="1" noResize="1" noEditPoints="1" noAdjustHandles="1" noChangeArrowheads="1" noChangeShapeType="1" noTextEdit="1"/>
              </p:cNvSpPr>
              <p:nvPr/>
            </p:nvSpPr>
            <p:spPr>
              <a:xfrm>
                <a:off x="9468544" y="624568"/>
                <a:ext cx="3366120" cy="6260816"/>
              </a:xfrm>
              <a:prstGeom prst="rect">
                <a:avLst/>
              </a:prstGeom>
              <a:blipFill rotWithShape="1">
                <a:blip r:embed="rId9"/>
                <a:stretch>
                  <a:fillRect l="-1449" t="-487" b="-584"/>
                </a:stretch>
              </a:blipFill>
            </p:spPr>
            <p:txBody>
              <a:bodyPr/>
              <a:lstStyle/>
              <a:p>
                <a:r>
                  <a:rPr lang="en-GB">
                    <a:noFill/>
                  </a:rPr>
                  <a:t> </a:t>
                </a:r>
              </a:p>
            </p:txBody>
          </p:sp>
        </mc:Fallback>
      </mc:AlternateContent>
    </p:spTree>
    <p:extLst>
      <p:ext uri="{BB962C8B-B14F-4D97-AF65-F5344CB8AC3E}">
        <p14:creationId xmlns:p14="http://schemas.microsoft.com/office/powerpoint/2010/main" val="1318936394"/>
      </p:ext>
    </p:extLst>
  </p:cSld>
  <p:clrMapOvr>
    <a:masterClrMapping/>
  </p:clrMapOvr>
  <mc:AlternateContent xmlns:mc="http://schemas.openxmlformats.org/markup-compatibility/2006" xmlns:p14="http://schemas.microsoft.com/office/powerpoint/2010/main">
    <mc:Choice Requires="p14">
      <p:transition spd="slow" p14:dur="1200" advClick="0" advTm="120000">
        <p14:prism/>
        <p:sndAc>
          <p:stSnd>
            <p:snd r:embed="rId5" name="135613__danielnieto7__alert.wav"/>
          </p:stSnd>
        </p:sndAc>
      </p:transition>
    </mc:Choice>
    <mc:Fallback xmlns="">
      <p:transition spd="slow" advClick="0" advTm="120000">
        <p:fade/>
        <p:sndAc>
          <p:stSnd>
            <p:snd r:embed="rId11"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2"/>
                                        </p:tgtEl>
                                      </p:cBhvr>
                                    </p:cmd>
                                  </p:childTnLst>
                                </p:cTn>
                              </p:par>
                              <p:par>
                                <p:cTn id="7" presetID="16" presetClass="entr" presetSubtype="37" fill="hold" nodeType="withEffect">
                                  <p:stCondLst>
                                    <p:cond delay="500"/>
                                  </p:stCondLst>
                                  <p:childTnLst>
                                    <p:set>
                                      <p:cBhvr>
                                        <p:cTn id="8" dur="1" fill="hold">
                                          <p:stCondLst>
                                            <p:cond delay="0"/>
                                          </p:stCondLst>
                                        </p:cTn>
                                        <p:tgtEl>
                                          <p:spTgt spid="11">
                                            <p:txEl>
                                              <p:pRg st="0" end="0"/>
                                            </p:txEl>
                                          </p:spTgt>
                                        </p:tgtEl>
                                        <p:attrNameLst>
                                          <p:attrName>style.visibility</p:attrName>
                                        </p:attrNameLst>
                                      </p:cBhvr>
                                      <p:to>
                                        <p:strVal val="visible"/>
                                      </p:to>
                                    </p:set>
                                    <p:animEffect transition="in" filter="barn(outVertical)">
                                      <p:cBhvr>
                                        <p:cTn id="9" dur="2000"/>
                                        <p:tgtEl>
                                          <p:spTgt spid="11">
                                            <p:txEl>
                                              <p:pRg st="0" end="0"/>
                                            </p:txEl>
                                          </p:spTgt>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000"/>
                                        <p:tgtEl>
                                          <p:spTgt spid="23"/>
                                        </p:tgtEl>
                                      </p:cBhvr>
                                    </p:animEffect>
                                  </p:childTnLst>
                                </p:cTn>
                              </p:par>
                              <p:par>
                                <p:cTn id="13" presetID="10" presetClass="entr" presetSubtype="0" repeatCount="3000" fill="hold" grpId="0" nodeType="withEffect">
                                  <p:stCondLst>
                                    <p:cond delay="50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fade">
                                      <p:cBhvr>
                                        <p:cTn id="18" dur="2000"/>
                                        <p:tgtEl>
                                          <p:spTgt spid="1029"/>
                                        </p:tgtEl>
                                      </p:cBhvr>
                                    </p:animEffect>
                                  </p:childTnLst>
                                  <p:subTnLst>
                                    <p:audio>
                                      <p:cMediaNode>
                                        <p:cTn display="0" masterRel="sameClick">
                                          <p:stCondLst>
                                            <p:cond evt="begin" delay="0">
                                              <p:tn val="16"/>
                                            </p:cond>
                                          </p:stCondLst>
                                          <p:endCondLst>
                                            <p:cond evt="onStopAudio" delay="0">
                                              <p:tgtEl>
                                                <p:sldTgt/>
                                              </p:tgtEl>
                                            </p:cond>
                                          </p:endCondLst>
                                        </p:cTn>
                                        <p:tgtEl>
                                          <p:sndTgt r:embed="rId6" name="171324__swidmark__ringtone ahort.wav"/>
                                        </p:tgtEl>
                                      </p:cMediaNode>
                                    </p:audio>
                                  </p:subTnLst>
                                </p:cTn>
                              </p:par>
                              <p:par>
                                <p:cTn id="19" presetID="32" presetClass="emph" presetSubtype="0" repeatCount="18000" fill="hold" nodeType="withEffect">
                                  <p:stCondLst>
                                    <p:cond delay="0"/>
                                  </p:stCondLst>
                                  <p:childTnLst>
                                    <p:animRot by="120000">
                                      <p:cBhvr>
                                        <p:cTn id="20" dur="50" fill="hold">
                                          <p:stCondLst>
                                            <p:cond delay="0"/>
                                          </p:stCondLst>
                                        </p:cTn>
                                        <p:tgtEl>
                                          <p:spTgt spid="1029"/>
                                        </p:tgtEl>
                                        <p:attrNameLst>
                                          <p:attrName>r</p:attrName>
                                        </p:attrNameLst>
                                      </p:cBhvr>
                                    </p:animRot>
                                    <p:animRot by="-240000">
                                      <p:cBhvr>
                                        <p:cTn id="21" dur="100" fill="hold">
                                          <p:stCondLst>
                                            <p:cond delay="100"/>
                                          </p:stCondLst>
                                        </p:cTn>
                                        <p:tgtEl>
                                          <p:spTgt spid="1029"/>
                                        </p:tgtEl>
                                        <p:attrNameLst>
                                          <p:attrName>r</p:attrName>
                                        </p:attrNameLst>
                                      </p:cBhvr>
                                    </p:animRot>
                                    <p:animRot by="240000">
                                      <p:cBhvr>
                                        <p:cTn id="22" dur="100" fill="hold">
                                          <p:stCondLst>
                                            <p:cond delay="200"/>
                                          </p:stCondLst>
                                        </p:cTn>
                                        <p:tgtEl>
                                          <p:spTgt spid="1029"/>
                                        </p:tgtEl>
                                        <p:attrNameLst>
                                          <p:attrName>r</p:attrName>
                                        </p:attrNameLst>
                                      </p:cBhvr>
                                    </p:animRot>
                                    <p:animRot by="-240000">
                                      <p:cBhvr>
                                        <p:cTn id="23" dur="100" fill="hold">
                                          <p:stCondLst>
                                            <p:cond delay="300"/>
                                          </p:stCondLst>
                                        </p:cTn>
                                        <p:tgtEl>
                                          <p:spTgt spid="1029"/>
                                        </p:tgtEl>
                                        <p:attrNameLst>
                                          <p:attrName>r</p:attrName>
                                        </p:attrNameLst>
                                      </p:cBhvr>
                                    </p:animRot>
                                    <p:animRot by="120000">
                                      <p:cBhvr>
                                        <p:cTn id="24" dur="100" fill="hold">
                                          <p:stCondLst>
                                            <p:cond delay="400"/>
                                          </p:stCondLst>
                                        </p:cTn>
                                        <p:tgtEl>
                                          <p:spTgt spid="1029"/>
                                        </p:tgtEl>
                                        <p:attrNameLst>
                                          <p:attrName>r</p:attrName>
                                        </p:attrNameLst>
                                      </p:cBhvr>
                                    </p:animRot>
                                  </p:childTnLst>
                                </p:cTn>
                              </p:par>
                              <p:par>
                                <p:cTn id="25" presetID="1" presetClass="entr" presetSubtype="0" fill="hold" grpId="0" nodeType="withEffect">
                                  <p:stCondLst>
                                    <p:cond delay="1000"/>
                                  </p:stCondLst>
                                  <p:iterate type="lt">
                                    <p:tmAbs val="40"/>
                                  </p:iterate>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xit" presetSubtype="0" fill="hold" grpId="2" nodeType="withEffect">
                                  <p:stCondLst>
                                    <p:cond delay="0"/>
                                  </p:stCondLst>
                                  <p:iterate type="lt">
                                    <p:tmAbs val="0"/>
                                  </p:iterate>
                                  <p:childTnLst>
                                    <p:set>
                                      <p:cBhvr>
                                        <p:cTn id="32" dur="1" fill="hold">
                                          <p:stCondLst>
                                            <p:cond delay="0"/>
                                          </p:stCondLst>
                                        </p:cTn>
                                        <p:tgtEl>
                                          <p:spTgt spid="14"/>
                                        </p:tgtEl>
                                        <p:attrNameLst>
                                          <p:attrName>style.visibility</p:attrName>
                                        </p:attrNameLst>
                                      </p:cBhvr>
                                      <p:to>
                                        <p:strVal val="hidden"/>
                                      </p:to>
                                    </p:set>
                                  </p:childTnLst>
                                </p:cTn>
                              </p:par>
                              <p:par>
                                <p:cTn id="33" presetID="1" presetClass="entr" presetSubtype="0" fill="hold" grpId="1" nodeType="withEffect">
                                  <p:stCondLst>
                                    <p:cond delay="0"/>
                                  </p:stCondLst>
                                  <p:iterate type="lt">
                                    <p:tmAbs val="30"/>
                                  </p:iterate>
                                  <p:childTnLst>
                                    <p:set>
                                      <p:cBhvr>
                                        <p:cTn id="34" dur="1" fill="hold">
                                          <p:stCondLst>
                                            <p:cond delay="0"/>
                                          </p:stCondLst>
                                        </p:cTn>
                                        <p:tgtEl>
                                          <p:spTgt spid="16"/>
                                        </p:tgtEl>
                                        <p:attrNameLst>
                                          <p:attrName>style.visibility</p:attrName>
                                        </p:attrNameLst>
                                      </p:cBhvr>
                                      <p:to>
                                        <p:strVal val="visible"/>
                                      </p:to>
                                    </p:set>
                                  </p:childTnLst>
                                </p:cTn>
                              </p:par>
                              <p:par>
                                <p:cTn id="35" presetID="10" presetClass="exit" presetSubtype="0" repeatCount="4000" fill="hold" grpId="1" nodeType="withEffect">
                                  <p:stCondLst>
                                    <p:cond delay="3000"/>
                                  </p:stCondLst>
                                  <p:childTnLst>
                                    <p:animEffect transition="out" filter="fade">
                                      <p:cBhvr>
                                        <p:cTn id="36" dur="2000"/>
                                        <p:tgtEl>
                                          <p:spTgt spid="24"/>
                                        </p:tgtEl>
                                      </p:cBhvr>
                                    </p:animEffect>
                                    <p:set>
                                      <p:cBhvr>
                                        <p:cTn id="37" dur="1" fill="hold">
                                          <p:stCondLst>
                                            <p:cond delay="1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repeatCount="indefinite" fill="hold" display="0">
                  <p:stCondLst>
                    <p:cond delay="indefinite"/>
                  </p:stCondLst>
                </p:cTn>
                <p:tgtEl>
                  <p:spTgt spid="12"/>
                </p:tgtEl>
              </p:cMediaNode>
            </p:video>
            <p:seq concurrent="1" nextAc="seek">
              <p:cTn id="39" restart="whenNotActive" fill="hold" evtFilter="cancelBubble" nodeType="interactiveSeq">
                <p:stCondLst>
                  <p:cond evt="onClick" delay="0">
                    <p:tgtEl>
                      <p:spTgt spid="1029"/>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3000"/>
                                        <p:tgtEl>
                                          <p:spTgt spid="15"/>
                                        </p:tgtEl>
                                      </p:cBhvr>
                                    </p:animEffect>
                                  </p:childTnLst>
                                </p:cTn>
                              </p:par>
                              <p:par>
                                <p:cTn id="45" presetID="1" presetClass="entr" presetSubtype="0" fill="hold" grpId="0" nodeType="withEffect">
                                  <p:stCondLst>
                                    <p:cond delay="0"/>
                                  </p:stCondLst>
                                  <p:iterate type="lt">
                                    <p:tmAbs val="30"/>
                                  </p:iterate>
                                  <p:childTnLst>
                                    <p:set>
                                      <p:cBhvr>
                                        <p:cTn id="46" dur="1" fill="hold">
                                          <p:stCondLst>
                                            <p:cond delay="0"/>
                                          </p:stCondLst>
                                        </p:cTn>
                                        <p:tgtEl>
                                          <p:spTgt spid="16"/>
                                        </p:tgtEl>
                                        <p:attrNameLst>
                                          <p:attrName>style.visibility</p:attrName>
                                        </p:attrNameLst>
                                      </p:cBhvr>
                                      <p:to>
                                        <p:strVal val="visible"/>
                                      </p:to>
                                    </p:set>
                                  </p:childTnLst>
                                </p:cTn>
                              </p:par>
                              <p:par>
                                <p:cTn id="47" presetID="10" presetClass="exit" presetSubtype="0" fill="hold" nodeType="withEffect">
                                  <p:stCondLst>
                                    <p:cond delay="0"/>
                                  </p:stCondLst>
                                  <p:childTnLst>
                                    <p:animEffect transition="out" filter="fade">
                                      <p:cBhvr>
                                        <p:cTn id="48" dur="3000"/>
                                        <p:tgtEl>
                                          <p:spTgt spid="1029"/>
                                        </p:tgtEl>
                                      </p:cBhvr>
                                    </p:animEffect>
                                    <p:set>
                                      <p:cBhvr>
                                        <p:cTn id="49" dur="1" fill="hold">
                                          <p:stCondLst>
                                            <p:cond delay="2999"/>
                                          </p:stCondLst>
                                        </p:cTn>
                                        <p:tgtEl>
                                          <p:spTgt spid="1029"/>
                                        </p:tgtEl>
                                        <p:attrNameLst>
                                          <p:attrName>style.visibility</p:attrName>
                                        </p:attrNameLst>
                                      </p:cBhvr>
                                      <p:to>
                                        <p:strVal val="hidden"/>
                                      </p:to>
                                    </p:set>
                                  </p:childTnLst>
                                </p:cTn>
                              </p:par>
                              <p:par>
                                <p:cTn id="50" presetID="1" presetClass="exit" presetSubtype="0" fill="hold" grpId="1" nodeType="withEffect">
                                  <p:stCondLst>
                                    <p:cond delay="0"/>
                                  </p:stCondLst>
                                  <p:iterate type="lt">
                                    <p:tmAbs val="0"/>
                                  </p:iterate>
                                  <p:childTnLst>
                                    <p:set>
                                      <p:cBhvr>
                                        <p:cTn id="5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childTnLst>
        </p:cTn>
      </p:par>
    </p:tnLst>
    <p:bldLst>
      <p:bldP spid="14" grpId="0"/>
      <p:bldP spid="14" grpId="1"/>
      <p:bldP spid="14" grpId="2"/>
      <p:bldP spid="23" grpId="0" animBg="1"/>
      <p:bldP spid="24" grpId="0"/>
      <p:bldP spid="24" grpId="1"/>
      <p:bldP spid="15" grpId="0" animBg="1"/>
      <p:bldP spid="15" grpId="1" animBg="1"/>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3999" cy="6858000"/>
          </a:xfrm>
          <a:prstGeom prst="rect">
            <a:avLst/>
          </a:prstGeom>
        </p:spPr>
      </p:pic>
      <p:sp>
        <p:nvSpPr>
          <p:cNvPr id="13" name="Rectangle 12"/>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495300" y="5170772"/>
            <a:ext cx="7520155" cy="1200329"/>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There was a rise in cases last week. Local media and parents are concerned that this means the outbreak is about to spiral up again. What will you tell them?</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Rectangle 14"/>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30</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7" name="Rectangle 16"/>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TKS</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8" name="TextBox 17"/>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9" name="TextBox 8"/>
          <p:cNvSpPr txBox="1"/>
          <p:nvPr/>
        </p:nvSpPr>
        <p:spPr>
          <a:xfrm>
            <a:off x="-2939576" y="215062"/>
            <a:ext cx="2677268" cy="769441"/>
          </a:xfrm>
          <a:prstGeom prst="rect">
            <a:avLst/>
          </a:prstGeom>
          <a:solidFill>
            <a:srgbClr val="C29000"/>
          </a:solidFill>
        </p:spPr>
        <p:txBody>
          <a:bodyPr wrap="square" rtlCol="0">
            <a:spAutoFit/>
          </a:bodyPr>
          <a:lstStyle/>
          <a:p>
            <a:r>
              <a:rPr lang="en-GB" sz="4400" dirty="0" smtClean="0">
                <a:solidFill>
                  <a:schemeClr val="bg1"/>
                </a:solidFill>
              </a:rPr>
              <a:t>42 cases</a:t>
            </a:r>
            <a:endParaRPr lang="en-GB" sz="4400" dirty="0">
              <a:solidFill>
                <a:schemeClr val="bg1"/>
              </a:solidFill>
            </a:endParaRPr>
          </a:p>
        </p:txBody>
      </p:sp>
      <p:sp>
        <p:nvSpPr>
          <p:cNvPr id="10" name="TextBox 9"/>
          <p:cNvSpPr txBox="1"/>
          <p:nvPr/>
        </p:nvSpPr>
        <p:spPr>
          <a:xfrm>
            <a:off x="-2729551" y="1185947"/>
            <a:ext cx="2455672" cy="5632311"/>
          </a:xfrm>
          <a:prstGeom prst="rect">
            <a:avLst/>
          </a:prstGeom>
          <a:noFill/>
        </p:spPr>
        <p:txBody>
          <a:bodyPr wrap="square" rtlCol="0">
            <a:spAutoFit/>
          </a:bodyPr>
          <a:lstStyle/>
          <a:p>
            <a:r>
              <a:rPr lang="en-GB" b="1" dirty="0" smtClean="0"/>
              <a:t>Teacher </a:t>
            </a:r>
            <a:r>
              <a:rPr lang="en-GB" b="1" dirty="0"/>
              <a:t>tips:</a:t>
            </a:r>
          </a:p>
          <a:p>
            <a:endParaRPr lang="en-GB" dirty="0" smtClean="0"/>
          </a:p>
          <a:p>
            <a:r>
              <a:rPr lang="en-GB" dirty="0" smtClean="0"/>
              <a:t>(You can skip out these mini discussion questions if you don’t have time.)</a:t>
            </a:r>
          </a:p>
          <a:p>
            <a:r>
              <a:rPr lang="en-GB" dirty="0" smtClean="0"/>
              <a:t/>
            </a:r>
            <a:br>
              <a:rPr lang="en-GB" dirty="0" smtClean="0"/>
            </a:br>
            <a:r>
              <a:rPr lang="en-GB" dirty="0" smtClean="0"/>
              <a:t>The </a:t>
            </a:r>
            <a:r>
              <a:rPr lang="en-GB" b="1" dirty="0" smtClean="0"/>
              <a:t>data analysts’</a:t>
            </a:r>
            <a:r>
              <a:rPr lang="en-GB" dirty="0" smtClean="0"/>
              <a:t> graphs are showing  </a:t>
            </a:r>
            <a:r>
              <a:rPr lang="en-GB" dirty="0"/>
              <a:t>a </a:t>
            </a:r>
            <a:r>
              <a:rPr lang="en-GB" dirty="0" smtClean="0"/>
              <a:t> </a:t>
            </a:r>
            <a:r>
              <a:rPr lang="en-GB" dirty="0"/>
              <a:t>rapid </a:t>
            </a:r>
            <a:r>
              <a:rPr lang="en-GB" dirty="0" smtClean="0"/>
              <a:t>decline in weekly cases, </a:t>
            </a:r>
            <a:r>
              <a:rPr lang="en-GB" dirty="0"/>
              <a:t>which children should recognise from the </a:t>
            </a:r>
            <a:r>
              <a:rPr lang="en-GB" b="1" dirty="0"/>
              <a:t>Speckled Monster </a:t>
            </a:r>
            <a:r>
              <a:rPr lang="en-GB" dirty="0"/>
              <a:t>activity means that the outbreak is </a:t>
            </a:r>
            <a:r>
              <a:rPr lang="en-GB" dirty="0" smtClean="0"/>
              <a:t>probably nearing an end. A slight ‘bump’ in last week’s figures does not change this overall , long-term trend. </a:t>
            </a:r>
            <a:endParaRPr lang="en-GB" dirty="0"/>
          </a:p>
        </p:txBody>
      </p:sp>
      <p:pic>
        <p:nvPicPr>
          <p:cNvPr id="14" name="Picture 13"/>
          <p:cNvPicPr>
            <a:picLocks noChangeAspect="1"/>
          </p:cNvPicPr>
          <p:nvPr/>
        </p:nvPicPr>
        <p:blipFill rotWithShape="1">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Tree>
    <p:extLst>
      <p:ext uri="{BB962C8B-B14F-4D97-AF65-F5344CB8AC3E}">
        <p14:creationId xmlns:p14="http://schemas.microsoft.com/office/powerpoint/2010/main" val="4088862912"/>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6"/>
                                        </p:tgtEl>
                                      </p:cBhvr>
                                    </p:cmd>
                                  </p:childTnLst>
                                </p:cTn>
                              </p:par>
                              <p:par>
                                <p:cTn id="7" presetID="16" presetClass="entr" presetSubtype="37"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animEffect transition="in" filter="barn(outVertical)">
                                      <p:cBhvr>
                                        <p:cTn id="9" dur="2000"/>
                                        <p:tgtEl>
                                          <p:spTgt spid="15">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8"/>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par>
                                <p:cTn id="15" presetID="10" presetClass="exit" presetSubtype="0" repeatCount="4000" fill="hold" grpId="1" nodeType="withEffect">
                                  <p:stCondLst>
                                    <p:cond delay="3000"/>
                                  </p:stCondLst>
                                  <p:childTnLst>
                                    <p:animEffect transition="out" filter="fade">
                                      <p:cBhvr>
                                        <p:cTn id="16" dur="2000"/>
                                        <p:tgtEl>
                                          <p:spTgt spid="18"/>
                                        </p:tgtEl>
                                      </p:cBhvr>
                                    </p:animEffect>
                                    <p:set>
                                      <p:cBhvr>
                                        <p:cTn id="17" dur="1" fill="hold">
                                          <p:stCondLst>
                                            <p:cond delay="1999"/>
                                          </p:stCondLst>
                                        </p:cTn>
                                        <p:tgtEl>
                                          <p:spTgt spid="18"/>
                                        </p:tgtEl>
                                        <p:attrNameLst>
                                          <p:attrName>style.visibility</p:attrName>
                                        </p:attrNameLst>
                                      </p:cBhvr>
                                      <p:to>
                                        <p:strVal val="hidden"/>
                                      </p:to>
                                    </p:set>
                                  </p:childTnLst>
                                </p:cTn>
                              </p:par>
                              <p:par>
                                <p:cTn id="18" presetID="10" presetClass="entr" presetSubtype="0" fill="hold" grpId="0" nodeType="withEffect">
                                  <p:stCondLst>
                                    <p:cond delay="19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6"/>
                </p:tgtEl>
              </p:cMediaNode>
            </p:video>
          </p:childTnLst>
        </p:cTn>
      </p:par>
    </p:tnLst>
    <p:bldLst>
      <p:bldP spid="8" grpId="0"/>
      <p:bldP spid="17" grpId="0" animBg="1"/>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3999" cy="6858000"/>
          </a:xfrm>
          <a:prstGeom prst="rect">
            <a:avLst/>
          </a:prstGeom>
        </p:spPr>
      </p:pic>
      <p:sp>
        <p:nvSpPr>
          <p:cNvPr id="13" name="Rectangle 12"/>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495300" y="5170772"/>
            <a:ext cx="7520155" cy="461665"/>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Continue to monitor the data closely…</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Rectangle 14"/>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31</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7" name="Rectangle 16"/>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QN#</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8" name="TextBox 17"/>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9" name="TextBox 8"/>
          <p:cNvSpPr txBox="1"/>
          <p:nvPr/>
        </p:nvSpPr>
        <p:spPr>
          <a:xfrm>
            <a:off x="-2939576" y="215062"/>
            <a:ext cx="2677268" cy="769441"/>
          </a:xfrm>
          <a:prstGeom prst="rect">
            <a:avLst/>
          </a:prstGeom>
          <a:solidFill>
            <a:srgbClr val="C29000"/>
          </a:solidFill>
        </p:spPr>
        <p:txBody>
          <a:bodyPr wrap="square" rtlCol="0">
            <a:spAutoFit/>
          </a:bodyPr>
          <a:lstStyle/>
          <a:p>
            <a:r>
              <a:rPr lang="en-GB" sz="4400" dirty="0" smtClean="0">
                <a:solidFill>
                  <a:schemeClr val="bg1"/>
                </a:solidFill>
              </a:rPr>
              <a:t>23 cases</a:t>
            </a:r>
            <a:endParaRPr lang="en-GB" sz="4400" dirty="0">
              <a:solidFill>
                <a:schemeClr val="bg1"/>
              </a:solidFill>
            </a:endParaRPr>
          </a:p>
        </p:txBody>
      </p:sp>
      <p:pic>
        <p:nvPicPr>
          <p:cNvPr id="10" name="Picture 9"/>
          <p:cNvPicPr>
            <a:picLocks noChangeAspect="1"/>
          </p:cNvPicPr>
          <p:nvPr/>
        </p:nvPicPr>
        <p:blipFill rotWithShape="1">
          <a:blip r:embed="rId7"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Tree>
    <p:extLst>
      <p:ext uri="{BB962C8B-B14F-4D97-AF65-F5344CB8AC3E}">
        <p14:creationId xmlns:p14="http://schemas.microsoft.com/office/powerpoint/2010/main" val="3824191786"/>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9"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6"/>
                                        </p:tgtEl>
                                      </p:cBhvr>
                                    </p:cmd>
                                  </p:childTnLst>
                                </p:cTn>
                              </p:par>
                              <p:par>
                                <p:cTn id="7" presetID="16" presetClass="entr" presetSubtype="37"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animEffect transition="in" filter="barn(outVertical)">
                                      <p:cBhvr>
                                        <p:cTn id="9" dur="2000"/>
                                        <p:tgtEl>
                                          <p:spTgt spid="15">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8"/>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par>
                                <p:cTn id="15" presetID="10" presetClass="exit" presetSubtype="0" repeatCount="4000" fill="hold" grpId="1" nodeType="withEffect">
                                  <p:stCondLst>
                                    <p:cond delay="3000"/>
                                  </p:stCondLst>
                                  <p:childTnLst>
                                    <p:animEffect transition="out" filter="fade">
                                      <p:cBhvr>
                                        <p:cTn id="16" dur="2000"/>
                                        <p:tgtEl>
                                          <p:spTgt spid="18"/>
                                        </p:tgtEl>
                                      </p:cBhvr>
                                    </p:animEffect>
                                    <p:set>
                                      <p:cBhvr>
                                        <p:cTn id="17" dur="1" fill="hold">
                                          <p:stCondLst>
                                            <p:cond delay="1999"/>
                                          </p:stCondLst>
                                        </p:cTn>
                                        <p:tgtEl>
                                          <p:spTgt spid="18"/>
                                        </p:tgtEl>
                                        <p:attrNameLst>
                                          <p:attrName>style.visibility</p:attrName>
                                        </p:attrNameLst>
                                      </p:cBhvr>
                                      <p:to>
                                        <p:strVal val="hidden"/>
                                      </p:to>
                                    </p:set>
                                  </p:childTnLst>
                                </p:cTn>
                              </p:par>
                              <p:par>
                                <p:cTn id="18" presetID="10" presetClass="entr" presetSubtype="0" fill="hold" grpId="0" nodeType="withEffect">
                                  <p:stCondLst>
                                    <p:cond delay="19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6"/>
                </p:tgtEl>
              </p:cMediaNode>
            </p:video>
          </p:childTnLst>
        </p:cTn>
      </p:par>
    </p:tnLst>
    <p:bldLst>
      <p:bldP spid="8" grpId="0"/>
      <p:bldP spid="17" grpId="0" animBg="1"/>
      <p:bldP spid="18" grpId="0"/>
      <p:bldP spid="1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9143999" cy="6858000"/>
          </a:xfrm>
          <a:prstGeom prst="rect">
            <a:avLst/>
          </a:prstGeom>
        </p:spPr>
      </p:pic>
      <p:sp>
        <p:nvSpPr>
          <p:cNvPr id="13" name="Rectangle 12"/>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495300" y="5170772"/>
            <a:ext cx="7520155" cy="1200329"/>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The success of the vaccination clinics has been incredible… almost 40,000 children have been vaccinated… and counting!</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Rectangle 14"/>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32</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9" name="TextBox 8"/>
          <p:cNvSpPr txBox="1"/>
          <p:nvPr/>
        </p:nvSpPr>
        <p:spPr>
          <a:xfrm>
            <a:off x="-2939576" y="215062"/>
            <a:ext cx="2677268" cy="769441"/>
          </a:xfrm>
          <a:prstGeom prst="rect">
            <a:avLst/>
          </a:prstGeom>
          <a:solidFill>
            <a:srgbClr val="C29000"/>
          </a:solidFill>
        </p:spPr>
        <p:txBody>
          <a:bodyPr wrap="square" rtlCol="0">
            <a:spAutoFit/>
          </a:bodyPr>
          <a:lstStyle/>
          <a:p>
            <a:r>
              <a:rPr lang="en-GB" sz="4400" dirty="0" smtClean="0">
                <a:solidFill>
                  <a:schemeClr val="bg1"/>
                </a:solidFill>
              </a:rPr>
              <a:t>30 cases</a:t>
            </a:r>
            <a:endParaRPr lang="en-GB" sz="4400" dirty="0">
              <a:solidFill>
                <a:schemeClr val="bg1"/>
              </a:solidFill>
            </a:endParaRPr>
          </a:p>
        </p:txBody>
      </p:sp>
      <p:sp>
        <p:nvSpPr>
          <p:cNvPr id="10" name="TextBox 9"/>
          <p:cNvSpPr txBox="1"/>
          <p:nvPr/>
        </p:nvSpPr>
        <p:spPr>
          <a:xfrm>
            <a:off x="-2729551" y="1185947"/>
            <a:ext cx="2455672" cy="2862322"/>
          </a:xfrm>
          <a:prstGeom prst="rect">
            <a:avLst/>
          </a:prstGeom>
          <a:noFill/>
        </p:spPr>
        <p:txBody>
          <a:bodyPr wrap="square" rtlCol="0">
            <a:spAutoFit/>
          </a:bodyPr>
          <a:lstStyle/>
          <a:p>
            <a:r>
              <a:rPr lang="en-GB" b="1" dirty="0" smtClean="0"/>
              <a:t>Teacher </a:t>
            </a:r>
            <a:r>
              <a:rPr lang="en-GB" b="1" dirty="0"/>
              <a:t>tips:</a:t>
            </a:r>
          </a:p>
          <a:p>
            <a:endParaRPr lang="en-GB" dirty="0" smtClean="0"/>
          </a:p>
          <a:p>
            <a:r>
              <a:rPr lang="en-GB" dirty="0" smtClean="0"/>
              <a:t>This video does not show the boy actually getting vaccinated, but nevertheless please be aware of any sensitive children in your class.</a:t>
            </a:r>
            <a:endParaRPr lang="en-GB" dirty="0"/>
          </a:p>
          <a:p>
            <a:endParaRPr lang="en-GB" dirty="0"/>
          </a:p>
          <a:p>
            <a:endParaRPr lang="en-GB" dirty="0"/>
          </a:p>
        </p:txBody>
      </p:sp>
      <p:pic>
        <p:nvPicPr>
          <p:cNvPr id="2" name="shutterstock_v3033781.mov">
            <a:hlinkClick r:id="" action="ppaction://media"/>
          </p:cNvPr>
          <p:cNvPicPr>
            <a:picLocks/>
          </p:cNvPicPr>
          <p:nvPr>
            <a:videoFile r:link="rId4"/>
            <p:extLst>
              <p:ext uri="{DAA4B4D4-6D71-4841-9C94-3DE7FCFB9230}">
                <p14:media xmlns:p14="http://schemas.microsoft.com/office/powerpoint/2010/main" r:embed="rId3"/>
              </p:ext>
            </p:extLst>
          </p:nvPr>
        </p:nvPicPr>
        <p:blipFill rotWithShape="1">
          <a:blip r:embed="rId9"/>
          <a:srcRect l="9018"/>
          <a:stretch>
            <a:fillRect/>
          </a:stretch>
        </p:blipFill>
        <p:spPr>
          <a:xfrm>
            <a:off x="527229" y="851462"/>
            <a:ext cx="5868000" cy="4212000"/>
          </a:xfrm>
          <a:prstGeom prst="rect">
            <a:avLst/>
          </a:prstGeom>
        </p:spPr>
      </p:pic>
      <p:sp>
        <p:nvSpPr>
          <p:cNvPr id="17" name="Rectangle 16"/>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GAD</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8" name="TextBox 17"/>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pic>
        <p:nvPicPr>
          <p:cNvPr id="11" name="Picture 10"/>
          <p:cNvPicPr>
            <a:picLocks noChangeAspect="1"/>
          </p:cNvPicPr>
          <p:nvPr/>
        </p:nvPicPr>
        <p:blipFill rotWithShape="1">
          <a:blip r:embed="rId10"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Tree>
    <p:extLst>
      <p:ext uri="{BB962C8B-B14F-4D97-AF65-F5344CB8AC3E}">
        <p14:creationId xmlns:p14="http://schemas.microsoft.com/office/powerpoint/2010/main" val="278322529"/>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7" name="135613__danielnieto7__alert.wav"/>
          </p:stSnd>
        </p:sndAc>
      </p:transition>
    </mc:Choice>
    <mc:Fallback xmlns="">
      <p:transition spd="slow" advClick="0">
        <p:fade/>
        <p:sndAc>
          <p:stSnd>
            <p:snd r:embed="rId12"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6"/>
                                        </p:tgtEl>
                                      </p:cBhvr>
                                    </p:cmd>
                                  </p:childTnLst>
                                </p:cTn>
                              </p:par>
                              <p:par>
                                <p:cTn id="7" presetID="1" presetClass="mediacall" presetSubtype="0" fill="hold" nodeType="withEffect">
                                  <p:stCondLst>
                                    <p:cond delay="0"/>
                                  </p:stCondLst>
                                  <p:childTnLst>
                                    <p:cmd type="call" cmd="playFrom(0.0)">
                                      <p:cBhvr>
                                        <p:cTn id="8" dur="11000" fill="hold"/>
                                        <p:tgtEl>
                                          <p:spTgt spid="2"/>
                                        </p:tgtEl>
                                      </p:cBhvr>
                                    </p:cmd>
                                  </p:childTnLst>
                                </p:cTn>
                              </p:par>
                              <p:par>
                                <p:cTn id="9" presetID="16" presetClass="entr" presetSubtype="37" fill="hold" nodeType="with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barn(outVertical)">
                                      <p:cBhvr>
                                        <p:cTn id="11" dur="2000"/>
                                        <p:tgtEl>
                                          <p:spTgt spid="15">
                                            <p:txEl>
                                              <p:pRg st="0" end="0"/>
                                            </p:txEl>
                                          </p:spTgt>
                                        </p:tgtEl>
                                      </p:cBhvr>
                                    </p:animEffect>
                                  </p:childTnLst>
                                </p:cTn>
                              </p:par>
                              <p:par>
                                <p:cTn id="12" presetID="1" presetClass="entr" presetSubtype="0" fill="hold" grpId="0" nodeType="withEffect">
                                  <p:stCondLst>
                                    <p:cond delay="0"/>
                                  </p:stCondLst>
                                  <p:iterate type="lt">
                                    <p:tmAbs val="50"/>
                                  </p:iterate>
                                  <p:childTnLst>
                                    <p:set>
                                      <p:cBhvr>
                                        <p:cTn id="13" dur="1" fill="hold">
                                          <p:stCondLst>
                                            <p:cond delay="0"/>
                                          </p:stCondLst>
                                        </p:cTn>
                                        <p:tgtEl>
                                          <p:spTgt spid="8"/>
                                        </p:tgtEl>
                                        <p:attrNameLst>
                                          <p:attrName>style.visibility</p:attrName>
                                        </p:attrNameLst>
                                      </p:cBhvr>
                                      <p:to>
                                        <p:strVal val="visible"/>
                                      </p:to>
                                    </p:set>
                                  </p:childTnLst>
                                </p:cTn>
                              </p:par>
                              <p:par>
                                <p:cTn id="14" presetID="10" presetClass="entr" presetSubtype="0" fill="hold" grpId="0" nodeType="withEffect">
                                  <p:stCondLst>
                                    <p:cond delay="100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10" presetClass="entr" presetSubtype="0" repeatCount="3000" fill="hold" grpId="0" nodeType="withEffect">
                                  <p:stCondLst>
                                    <p:cond delay="127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repeatCount="indefinite" fill="hold" display="0">
                  <p:stCondLst>
                    <p:cond delay="indefinite"/>
                  </p:stCondLst>
                </p:cTn>
                <p:tgtEl>
                  <p:spTgt spid="16"/>
                </p:tgtEl>
              </p:cMediaNode>
            </p:video>
            <p:video>
              <p:cMediaNode vol="80000">
                <p:cTn id="21" fill="hold" display="0">
                  <p:stCondLst>
                    <p:cond delay="indefinite"/>
                  </p:stCondLst>
                </p:cTn>
                <p:tgtEl>
                  <p:spTgt spid="2"/>
                </p:tgtEl>
              </p:cMediaNode>
            </p:video>
          </p:childTnLst>
        </p:cTn>
      </p:par>
    </p:tnLst>
    <p:bldLst>
      <p:bldP spid="8" grpId="0"/>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7999"/>
          </a:xfrm>
          <a:prstGeom prst="rect">
            <a:avLst/>
          </a:prstGeom>
        </p:spPr>
      </p:pic>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effectLst>
                  <a:outerShdw blurRad="50800" dist="38100" dir="2700000" algn="tl" rotWithShape="0">
                    <a:prstClr val="black">
                      <a:alpha val="40000"/>
                    </a:prstClr>
                  </a:outerShdw>
                </a:effectLst>
                <a:latin typeface="Agency FB" panose="020B0503020202020204" pitchFamily="34" charset="0"/>
              </a:rPr>
              <a:t>Week  33</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Box 13"/>
          <p:cNvSpPr txBox="1"/>
          <p:nvPr/>
        </p:nvSpPr>
        <p:spPr>
          <a:xfrm>
            <a:off x="473266" y="5160483"/>
            <a:ext cx="7520155" cy="830997"/>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Email received from Alex Phipps.</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Click on the envelope to open.</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029" name="Picture 5" descr="C:\Users\Felix\AppData\Local\Microsoft\Windows\Temporary Internet Files\Content.IE5\UZKLWQ40\1397106589[1].png"/>
          <p:cNvPicPr>
            <a:picLocks noChangeAspect="1" noChangeArrowheads="1"/>
          </p:cNvPicPr>
          <p:nvPr/>
        </p:nvPicPr>
        <p:blipFill>
          <a:blip r:embed="rId7" cstate="print">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a:off x="6937433" y="2867755"/>
            <a:ext cx="1575338" cy="222779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281009" y="22068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GBR</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22" name="TextBox 21"/>
          <p:cNvSpPr txBox="1"/>
          <p:nvPr/>
        </p:nvSpPr>
        <p:spPr>
          <a:xfrm rot="20216820">
            <a:off x="464910" y="23658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15" name="Rectangle 14"/>
          <p:cNvSpPr/>
          <p:nvPr/>
        </p:nvSpPr>
        <p:spPr>
          <a:xfrm>
            <a:off x="546765" y="830724"/>
            <a:ext cx="5868000" cy="4213439"/>
          </a:xfrm>
          <a:prstGeom prst="rect">
            <a:avLst/>
          </a:prstGeom>
          <a:solidFill>
            <a:schemeClr val="bg1">
              <a:alpha val="9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583303" y="850687"/>
            <a:ext cx="5806800" cy="4278094"/>
          </a:xfrm>
          <a:prstGeom prst="rect">
            <a:avLst/>
          </a:prstGeom>
          <a:noFill/>
        </p:spPr>
        <p:txBody>
          <a:bodyPr wrap="square" rtlCol="0">
            <a:spAutoFit/>
          </a:bodyPr>
          <a:lstStyle/>
          <a:p>
            <a:pPr>
              <a:spcBef>
                <a:spcPts val="1200"/>
              </a:spcBef>
            </a:pPr>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Over 50,000 children have now been immunised against measles thanks to your campaign! An outstanding achievement!</a:t>
            </a:r>
          </a:p>
          <a:p>
            <a:pPr>
              <a:spcBef>
                <a:spcPts val="1200"/>
              </a:spcBef>
            </a:pPr>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But have we reached the Minister’s target?? (Remember, we started with 80,000 unvaccinated children in your area, and she wants us to vaccinate 50% of these).</a:t>
            </a:r>
            <a:endParaRPr lang="en-GB" sz="21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spcBef>
                <a:spcPts val="1200"/>
              </a:spcBef>
            </a:pPr>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Secondly, a REALLY challenging question! If there are 680,000 children altogether in your area, what percentage is left who are still NOT vaccinated? Based on your answer, is your area at risk of future outbreaks?</a:t>
            </a:r>
            <a:endParaRPr lang="en-GB" sz="22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Box 17"/>
          <p:cNvSpPr txBox="1"/>
          <p:nvPr/>
        </p:nvSpPr>
        <p:spPr>
          <a:xfrm>
            <a:off x="-2939576" y="215062"/>
            <a:ext cx="2677268" cy="769441"/>
          </a:xfrm>
          <a:prstGeom prst="rect">
            <a:avLst/>
          </a:prstGeom>
          <a:solidFill>
            <a:srgbClr val="C29000"/>
          </a:solidFill>
        </p:spPr>
        <p:txBody>
          <a:bodyPr wrap="square" rtlCol="0">
            <a:spAutoFit/>
          </a:bodyPr>
          <a:lstStyle/>
          <a:p>
            <a:r>
              <a:rPr lang="en-GB" sz="4400" dirty="0" smtClean="0">
                <a:solidFill>
                  <a:schemeClr val="bg1"/>
                </a:solidFill>
              </a:rPr>
              <a:t>19 cases</a:t>
            </a:r>
            <a:endParaRPr lang="en-GB" sz="4400" dirty="0">
              <a:solidFill>
                <a:schemeClr val="bg1"/>
              </a:solidFill>
            </a:endParaRPr>
          </a:p>
        </p:txBody>
      </p:sp>
      <mc:AlternateContent xmlns:mc="http://schemas.openxmlformats.org/markup-compatibility/2006" xmlns:a14="http://schemas.microsoft.com/office/drawing/2010/main">
        <mc:Choice Requires="a14">
          <p:sp>
            <p:nvSpPr>
              <p:cNvPr id="19" name="TextBox 18"/>
              <p:cNvSpPr txBox="1"/>
              <p:nvPr/>
            </p:nvSpPr>
            <p:spPr>
              <a:xfrm>
                <a:off x="-3204864" y="1185947"/>
                <a:ext cx="2930985" cy="4812215"/>
              </a:xfrm>
              <a:prstGeom prst="rect">
                <a:avLst/>
              </a:prstGeom>
              <a:noFill/>
            </p:spPr>
            <p:txBody>
              <a:bodyPr wrap="square" rtlCol="0">
                <a:spAutoFit/>
              </a:bodyPr>
              <a:lstStyle/>
              <a:p>
                <a:r>
                  <a:rPr lang="en-GB" b="1" dirty="0" smtClean="0"/>
                  <a:t>Teacher </a:t>
                </a:r>
                <a:r>
                  <a:rPr lang="en-GB" b="1" dirty="0"/>
                  <a:t>tips:</a:t>
                </a:r>
              </a:p>
              <a:p>
                <a:pPr>
                  <a:spcBef>
                    <a:spcPts val="600"/>
                  </a:spcBef>
                </a:pPr>
                <a:r>
                  <a:rPr lang="en-GB" dirty="0" smtClean="0"/>
                  <a:t>First part:</a:t>
                </a:r>
              </a:p>
              <a:p>
                <a:pPr>
                  <a:spcBef>
                    <a:spcPts val="600"/>
                  </a:spcBef>
                </a:pPr>
                <a:r>
                  <a:rPr lang="en-GB" dirty="0" smtClean="0"/>
                  <a:t>    50,000 ÷ 80,000</a:t>
                </a:r>
              </a:p>
              <a:p>
                <a:pPr>
                  <a:spcBef>
                    <a:spcPts val="1200"/>
                  </a:spcBef>
                </a:pPr>
                <a:r>
                  <a:rPr lang="en-GB" dirty="0"/>
                  <a:t>=</a:t>
                </a:r>
                <a14:m>
                  <m:oMath xmlns:m="http://schemas.openxmlformats.org/officeDocument/2006/math">
                    <m:r>
                      <a:rPr lang="en-GB" sz="2000" b="0" i="0" smtClean="0">
                        <a:latin typeface="Cambria Math"/>
                      </a:rPr>
                      <m:t> </m:t>
                    </m:r>
                    <m:r>
                      <a:rPr lang="en-GB" sz="2000">
                        <a:latin typeface="Cambria Math"/>
                      </a:rPr>
                      <m:t> </m:t>
                    </m:r>
                    <m:f>
                      <m:fPr>
                        <m:ctrlPr>
                          <a:rPr lang="en-GB" sz="2000" i="1">
                            <a:latin typeface="Cambria Math"/>
                          </a:rPr>
                        </m:ctrlPr>
                      </m:fPr>
                      <m:num>
                        <m:r>
                          <a:rPr lang="en-GB" sz="2000" i="1">
                            <a:latin typeface="Cambria Math"/>
                          </a:rPr>
                          <m:t>5</m:t>
                        </m:r>
                      </m:num>
                      <m:den>
                        <m:r>
                          <a:rPr lang="en-GB" sz="2000" b="0" i="1" smtClean="0">
                            <a:latin typeface="Cambria Math"/>
                          </a:rPr>
                          <m:t>8</m:t>
                        </m:r>
                      </m:den>
                    </m:f>
                  </m:oMath>
                </a14:m>
                <a:endParaRPr lang="en-GB" sz="2000" dirty="0" smtClean="0"/>
              </a:p>
              <a:p>
                <a:pPr>
                  <a:spcBef>
                    <a:spcPts val="1200"/>
                  </a:spcBef>
                </a:pPr>
                <a:r>
                  <a:rPr lang="en-GB" dirty="0" smtClean="0"/>
                  <a:t>Which is over half. </a:t>
                </a:r>
              </a:p>
              <a:p>
                <a:pPr>
                  <a:spcBef>
                    <a:spcPts val="1200"/>
                  </a:spcBef>
                </a:pPr>
                <a:r>
                  <a:rPr lang="en-GB" dirty="0" smtClean="0"/>
                  <a:t>= 0.625</a:t>
                </a:r>
                <a:endParaRPr lang="en-GB" dirty="0"/>
              </a:p>
              <a:p>
                <a:pPr>
                  <a:spcBef>
                    <a:spcPts val="1200"/>
                  </a:spcBef>
                </a:pPr>
                <a:r>
                  <a:rPr lang="en-GB" dirty="0" smtClean="0"/>
                  <a:t>= 63% (rounded up)</a:t>
                </a:r>
              </a:p>
              <a:p>
                <a:pPr>
                  <a:spcBef>
                    <a:spcPts val="1200"/>
                  </a:spcBef>
                </a:pPr>
                <a:r>
                  <a:rPr lang="en-GB" dirty="0" smtClean="0"/>
                  <a:t>Alternate method:</a:t>
                </a:r>
              </a:p>
              <a:p>
                <a:pPr>
                  <a:spcBef>
                    <a:spcPts val="1200"/>
                  </a:spcBef>
                </a:pPr>
                <a:r>
                  <a:rPr lang="en-GB" dirty="0" smtClean="0"/>
                  <a:t>50% of 80,000 = 40,000</a:t>
                </a:r>
              </a:p>
              <a:p>
                <a:pPr>
                  <a:spcBef>
                    <a:spcPts val="1200"/>
                  </a:spcBef>
                </a:pPr>
                <a:r>
                  <a:rPr lang="en-GB" dirty="0" smtClean="0"/>
                  <a:t>So 50,000 is bigger than 50%</a:t>
                </a:r>
                <a:endParaRPr lang="en-GB" dirty="0"/>
              </a:p>
              <a:p>
                <a:endParaRPr lang="en-GB" dirty="0" smtClean="0"/>
              </a:p>
              <a:p>
                <a:endParaRPr lang="en-GB" dirty="0"/>
              </a:p>
            </p:txBody>
          </p:sp>
        </mc:Choice>
        <mc:Fallback xmlns="">
          <p:sp>
            <p:nvSpPr>
              <p:cNvPr id="19" name="TextBox 18"/>
              <p:cNvSpPr txBox="1">
                <a:spLocks noRot="1" noChangeAspect="1" noMove="1" noResize="1" noEditPoints="1" noAdjustHandles="1" noChangeArrowheads="1" noChangeShapeType="1" noTextEdit="1"/>
              </p:cNvSpPr>
              <p:nvPr/>
            </p:nvSpPr>
            <p:spPr>
              <a:xfrm>
                <a:off x="-3204864" y="1185947"/>
                <a:ext cx="2930985" cy="4812215"/>
              </a:xfrm>
              <a:prstGeom prst="rect">
                <a:avLst/>
              </a:prstGeom>
              <a:blipFill rotWithShape="1">
                <a:blip r:embed="rId8"/>
                <a:stretch>
                  <a:fillRect l="-1663" t="-6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9468544" y="1124744"/>
                <a:ext cx="2736304" cy="5194884"/>
              </a:xfrm>
              <a:prstGeom prst="rect">
                <a:avLst/>
              </a:prstGeom>
            </p:spPr>
            <p:txBody>
              <a:bodyPr wrap="square">
                <a:spAutoFit/>
              </a:bodyPr>
              <a:lstStyle/>
              <a:p>
                <a:r>
                  <a:rPr lang="en-GB" dirty="0"/>
                  <a:t>Second part (a </a:t>
                </a:r>
                <a:r>
                  <a:rPr lang="en-GB" dirty="0" smtClean="0"/>
                  <a:t> challenging multi-step problem for the most able pupils to attempt):</a:t>
                </a:r>
                <a:r>
                  <a:rPr lang="en-GB" dirty="0"/>
                  <a:t/>
                </a:r>
                <a:br>
                  <a:rPr lang="en-GB" dirty="0"/>
                </a:br>
                <a:endParaRPr lang="en-GB" dirty="0"/>
              </a:p>
              <a:p>
                <a:r>
                  <a:rPr lang="en-GB" dirty="0"/>
                  <a:t>    80,000 – 50,000</a:t>
                </a:r>
                <a:br>
                  <a:rPr lang="en-GB" dirty="0"/>
                </a:br>
                <a:r>
                  <a:rPr lang="en-GB" dirty="0"/>
                  <a:t>=  30,000 children still </a:t>
                </a:r>
                <a:br>
                  <a:rPr lang="en-GB" dirty="0"/>
                </a:br>
                <a:r>
                  <a:rPr lang="en-GB" dirty="0"/>
                  <a:t>                  unvaccinated</a:t>
                </a:r>
                <a:br>
                  <a:rPr lang="en-GB" dirty="0"/>
                </a:br>
                <a:r>
                  <a:rPr lang="en-GB" dirty="0"/>
                  <a:t/>
                </a:r>
                <a:br>
                  <a:rPr lang="en-GB" dirty="0"/>
                </a:br>
                <a:r>
                  <a:rPr lang="en-GB" dirty="0"/>
                  <a:t>   30,000 ÷ 680,000</a:t>
                </a:r>
              </a:p>
              <a:p>
                <a:r>
                  <a:rPr lang="en-GB" dirty="0"/>
                  <a:t>=</a:t>
                </a:r>
                <a14:m>
                  <m:oMath xmlns:m="http://schemas.openxmlformats.org/officeDocument/2006/math">
                    <m:r>
                      <a:rPr lang="en-GB">
                        <a:latin typeface="Cambria Math"/>
                      </a:rPr>
                      <m:t> </m:t>
                    </m:r>
                    <m:f>
                      <m:fPr>
                        <m:ctrlPr>
                          <a:rPr lang="en-GB" i="1">
                            <a:latin typeface="Cambria Math"/>
                          </a:rPr>
                        </m:ctrlPr>
                      </m:fPr>
                      <m:num>
                        <m:r>
                          <a:rPr lang="en-GB" i="1">
                            <a:latin typeface="Cambria Math"/>
                          </a:rPr>
                          <m:t>3</m:t>
                        </m:r>
                      </m:num>
                      <m:den>
                        <m:r>
                          <a:rPr lang="en-GB" i="1">
                            <a:latin typeface="Cambria Math"/>
                          </a:rPr>
                          <m:t>68</m:t>
                        </m:r>
                      </m:den>
                    </m:f>
                  </m:oMath>
                </a14:m>
                <a:endParaRPr lang="en-GB" dirty="0"/>
              </a:p>
              <a:p>
                <a:r>
                  <a:rPr lang="en-GB" dirty="0"/>
                  <a:t>≈ </a:t>
                </a:r>
                <a:r>
                  <a:rPr lang="en-GB" dirty="0" smtClean="0"/>
                  <a:t>0.0441 (using calculator)</a:t>
                </a:r>
                <a:endParaRPr lang="en-GB" dirty="0"/>
              </a:p>
              <a:p>
                <a:r>
                  <a:rPr lang="en-GB" dirty="0"/>
                  <a:t>= 4.4 % </a:t>
                </a:r>
                <a:r>
                  <a:rPr lang="en-GB" dirty="0" smtClean="0"/>
                  <a:t>(rounded up)</a:t>
                </a:r>
                <a:endParaRPr lang="en-GB" dirty="0"/>
              </a:p>
              <a:p>
                <a:endParaRPr lang="en-GB" dirty="0"/>
              </a:p>
              <a:p>
                <a:r>
                  <a:rPr lang="en-GB" dirty="0"/>
                  <a:t>That bodes well for the future, as this generation </a:t>
                </a:r>
                <a:r>
                  <a:rPr lang="en-GB" dirty="0" smtClean="0"/>
                  <a:t>should </a:t>
                </a:r>
                <a:r>
                  <a:rPr lang="en-GB" dirty="0"/>
                  <a:t>now have </a:t>
                </a:r>
                <a:r>
                  <a:rPr lang="en-GB" b="1" dirty="0"/>
                  <a:t>herd immunity</a:t>
                </a:r>
                <a:r>
                  <a:rPr lang="en-GB" dirty="0"/>
                  <a:t>!</a:t>
                </a:r>
              </a:p>
            </p:txBody>
          </p:sp>
        </mc:Choice>
        <mc:Fallback xmlns="">
          <p:sp>
            <p:nvSpPr>
              <p:cNvPr id="2" name="Rectangle 1"/>
              <p:cNvSpPr>
                <a:spLocks noRot="1" noChangeAspect="1" noMove="1" noResize="1" noEditPoints="1" noAdjustHandles="1" noChangeArrowheads="1" noChangeShapeType="1" noTextEdit="1"/>
              </p:cNvSpPr>
              <p:nvPr/>
            </p:nvSpPr>
            <p:spPr>
              <a:xfrm>
                <a:off x="9468544" y="1124744"/>
                <a:ext cx="2736304" cy="5194884"/>
              </a:xfrm>
              <a:prstGeom prst="rect">
                <a:avLst/>
              </a:prstGeom>
              <a:blipFill rotWithShape="1">
                <a:blip r:embed="rId9"/>
                <a:stretch>
                  <a:fillRect l="-1782" t="-587" r="-2227" b="-939"/>
                </a:stretch>
              </a:blipFill>
            </p:spPr>
            <p:txBody>
              <a:bodyPr/>
              <a:lstStyle/>
              <a:p>
                <a:r>
                  <a:rPr lang="en-GB">
                    <a:noFill/>
                  </a:rPr>
                  <a:t> </a:t>
                </a:r>
              </a:p>
            </p:txBody>
          </p:sp>
        </mc:Fallback>
      </mc:AlternateContent>
    </p:spTree>
    <p:extLst>
      <p:ext uri="{BB962C8B-B14F-4D97-AF65-F5344CB8AC3E}">
        <p14:creationId xmlns:p14="http://schemas.microsoft.com/office/powerpoint/2010/main" val="3931558200"/>
      </p:ext>
    </p:extLst>
  </p:cSld>
  <p:clrMapOvr>
    <a:masterClrMapping/>
  </p:clrMapOvr>
  <mc:AlternateContent xmlns:mc="http://schemas.openxmlformats.org/markup-compatibility/2006" xmlns:p14="http://schemas.microsoft.com/office/powerpoint/2010/main">
    <mc:Choice Requires="p14">
      <p:transition spd="slow" p14:dur="1200" advClick="0" advTm="120000">
        <p14:prism/>
      </p:transition>
    </mc:Choice>
    <mc:Fallback xmlns="">
      <p:transition spd="slow" advClick="0" advTm="1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2"/>
                                        </p:tgtEl>
                                      </p:cBhvr>
                                    </p:cmd>
                                  </p:childTnLst>
                                </p:cTn>
                              </p:par>
                              <p:par>
                                <p:cTn id="7" presetID="10"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animEffect transition="in" filter="fade">
                                      <p:cBhvr>
                                        <p:cTn id="9" dur="2000"/>
                                        <p:tgtEl>
                                          <p:spTgt spid="1029"/>
                                        </p:tgtEl>
                                      </p:cBhvr>
                                    </p:animEffect>
                                  </p:childTnLst>
                                  <p:subTnLst>
                                    <p:audio>
                                      <p:cMediaNode>
                                        <p:cTn display="0" masterRel="sameClick">
                                          <p:stCondLst>
                                            <p:cond evt="begin" delay="0">
                                              <p:tn val="7"/>
                                            </p:cond>
                                          </p:stCondLst>
                                          <p:endCondLst>
                                            <p:cond evt="onStopAudio" delay="0">
                                              <p:tgtEl>
                                                <p:sldTgt/>
                                              </p:tgtEl>
                                            </p:cond>
                                          </p:endCondLst>
                                        </p:cTn>
                                        <p:tgtEl>
                                          <p:sndTgt r:embed="rId5" name="171324__swidmark__ringtone ahort.wav"/>
                                        </p:tgtEl>
                                      </p:cMediaNode>
                                    </p:audio>
                                  </p:subTnLst>
                                </p:cTn>
                              </p:par>
                              <p:par>
                                <p:cTn id="10" presetID="32" presetClass="emph" presetSubtype="0" repeatCount="18000" fill="hold" nodeType="withEffect">
                                  <p:stCondLst>
                                    <p:cond delay="0"/>
                                  </p:stCondLst>
                                  <p:childTnLst>
                                    <p:animRot by="120000">
                                      <p:cBhvr>
                                        <p:cTn id="11" dur="50" fill="hold">
                                          <p:stCondLst>
                                            <p:cond delay="0"/>
                                          </p:stCondLst>
                                        </p:cTn>
                                        <p:tgtEl>
                                          <p:spTgt spid="1029"/>
                                        </p:tgtEl>
                                        <p:attrNameLst>
                                          <p:attrName>r</p:attrName>
                                        </p:attrNameLst>
                                      </p:cBhvr>
                                    </p:animRot>
                                    <p:animRot by="-240000">
                                      <p:cBhvr>
                                        <p:cTn id="12" dur="100" fill="hold">
                                          <p:stCondLst>
                                            <p:cond delay="100"/>
                                          </p:stCondLst>
                                        </p:cTn>
                                        <p:tgtEl>
                                          <p:spTgt spid="1029"/>
                                        </p:tgtEl>
                                        <p:attrNameLst>
                                          <p:attrName>r</p:attrName>
                                        </p:attrNameLst>
                                      </p:cBhvr>
                                    </p:animRot>
                                    <p:animRot by="240000">
                                      <p:cBhvr>
                                        <p:cTn id="13" dur="100" fill="hold">
                                          <p:stCondLst>
                                            <p:cond delay="200"/>
                                          </p:stCondLst>
                                        </p:cTn>
                                        <p:tgtEl>
                                          <p:spTgt spid="1029"/>
                                        </p:tgtEl>
                                        <p:attrNameLst>
                                          <p:attrName>r</p:attrName>
                                        </p:attrNameLst>
                                      </p:cBhvr>
                                    </p:animRot>
                                    <p:animRot by="-240000">
                                      <p:cBhvr>
                                        <p:cTn id="14" dur="100" fill="hold">
                                          <p:stCondLst>
                                            <p:cond delay="300"/>
                                          </p:stCondLst>
                                        </p:cTn>
                                        <p:tgtEl>
                                          <p:spTgt spid="1029"/>
                                        </p:tgtEl>
                                        <p:attrNameLst>
                                          <p:attrName>r</p:attrName>
                                        </p:attrNameLst>
                                      </p:cBhvr>
                                    </p:animRot>
                                    <p:animRot by="120000">
                                      <p:cBhvr>
                                        <p:cTn id="15" dur="100" fill="hold">
                                          <p:stCondLst>
                                            <p:cond delay="400"/>
                                          </p:stCondLst>
                                        </p:cTn>
                                        <p:tgtEl>
                                          <p:spTgt spid="1029"/>
                                        </p:tgtEl>
                                        <p:attrNameLst>
                                          <p:attrName>r</p:attrName>
                                        </p:attrNameLst>
                                      </p:cBhvr>
                                    </p:animRot>
                                  </p:childTnLst>
                                </p:cTn>
                              </p:par>
                              <p:par>
                                <p:cTn id="16" presetID="16" presetClass="entr" presetSubtype="37"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barn(outVertical)">
                                      <p:cBhvr>
                                        <p:cTn id="18" dur="2000"/>
                                        <p:tgtEl>
                                          <p:spTgt spid="11">
                                            <p:txEl>
                                              <p:pRg st="0" end="0"/>
                                            </p:txEl>
                                          </p:spTgt>
                                        </p:tgtEl>
                                      </p:cBhvr>
                                    </p:animEffect>
                                  </p:childTnLst>
                                </p:cTn>
                              </p:par>
                              <p:par>
                                <p:cTn id="19" presetID="1" presetClass="entr" presetSubtype="0" fill="hold" grpId="0" nodeType="withEffect">
                                  <p:stCondLst>
                                    <p:cond delay="0"/>
                                  </p:stCondLst>
                                  <p:iterate type="lt">
                                    <p:tmAbs val="40"/>
                                  </p:iterate>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xit" presetSubtype="0" fill="hold" grpId="2" nodeType="withEffect">
                                  <p:stCondLst>
                                    <p:cond delay="0"/>
                                  </p:stCondLst>
                                  <p:iterate type="lt">
                                    <p:tmAbs val="0"/>
                                  </p:iterate>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grpId="1" nodeType="withEffect">
                                  <p:stCondLst>
                                    <p:cond delay="0"/>
                                  </p:stCondLst>
                                  <p:iterate type="lt">
                                    <p:tmAbs val="30"/>
                                  </p:iterate>
                                  <p:childTnLst>
                                    <p:set>
                                      <p:cBhvr>
                                        <p:cTn id="28" dur="1" fill="hold">
                                          <p:stCondLst>
                                            <p:cond delay="0"/>
                                          </p:stCondLst>
                                        </p:cTn>
                                        <p:tgtEl>
                                          <p:spTgt spid="16"/>
                                        </p:tgtEl>
                                        <p:attrNameLst>
                                          <p:attrName>style.visibility</p:attrName>
                                        </p:attrNameLst>
                                      </p:cBhvr>
                                      <p:to>
                                        <p:strVal val="visible"/>
                                      </p:to>
                                    </p:se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2000"/>
                                        <p:tgtEl>
                                          <p:spTgt spid="22"/>
                                        </p:tgtEl>
                                      </p:cBhvr>
                                    </p:animEffect>
                                  </p:childTnLst>
                                </p:cTn>
                              </p:par>
                              <p:par>
                                <p:cTn id="32" presetID="10" presetClass="exit" presetSubtype="0" repeatCount="4000" fill="hold" grpId="1" nodeType="withEffect">
                                  <p:stCondLst>
                                    <p:cond delay="3000"/>
                                  </p:stCondLst>
                                  <p:childTnLst>
                                    <p:animEffect transition="out" filter="fade">
                                      <p:cBhvr>
                                        <p:cTn id="33" dur="2000"/>
                                        <p:tgtEl>
                                          <p:spTgt spid="22"/>
                                        </p:tgtEl>
                                      </p:cBhvr>
                                    </p:animEffect>
                                    <p:set>
                                      <p:cBhvr>
                                        <p:cTn id="34" dur="1" fill="hold">
                                          <p:stCondLst>
                                            <p:cond delay="1999"/>
                                          </p:stCondLst>
                                        </p:cTn>
                                        <p:tgtEl>
                                          <p:spTgt spid="22"/>
                                        </p:tgtEl>
                                        <p:attrNameLst>
                                          <p:attrName>style.visibility</p:attrName>
                                        </p:attrNameLst>
                                      </p:cBhvr>
                                      <p:to>
                                        <p:strVal val="hidden"/>
                                      </p:to>
                                    </p:set>
                                  </p:childTnLst>
                                </p:cTn>
                              </p:par>
                              <p:par>
                                <p:cTn id="35" presetID="10" presetClass="entr" presetSubtype="0" fill="hold" grpId="0" nodeType="withEffect">
                                  <p:stCondLst>
                                    <p:cond delay="19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repeatCount="indefinite" fill="hold" display="0">
                  <p:stCondLst>
                    <p:cond delay="indefinite"/>
                  </p:stCondLst>
                </p:cTn>
                <p:tgtEl>
                  <p:spTgt spid="12"/>
                </p:tgtEl>
              </p:cMediaNode>
            </p:video>
            <p:seq concurrent="1" nextAc="seek">
              <p:cTn id="39" restart="whenNotActive" fill="hold" evtFilter="cancelBubble" nodeType="interactiveSeq">
                <p:stCondLst>
                  <p:cond evt="onClick" delay="0">
                    <p:tgtEl>
                      <p:spTgt spid="1029"/>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3000"/>
                                        <p:tgtEl>
                                          <p:spTgt spid="15"/>
                                        </p:tgtEl>
                                      </p:cBhvr>
                                    </p:animEffect>
                                  </p:childTnLst>
                                </p:cTn>
                              </p:par>
                              <p:par>
                                <p:cTn id="45" presetID="1" presetClass="entr" presetSubtype="0" fill="hold" grpId="0" nodeType="withEffect">
                                  <p:stCondLst>
                                    <p:cond delay="0"/>
                                  </p:stCondLst>
                                  <p:iterate type="lt">
                                    <p:tmAbs val="30"/>
                                  </p:iterate>
                                  <p:childTnLst>
                                    <p:set>
                                      <p:cBhvr>
                                        <p:cTn id="46" dur="1" fill="hold">
                                          <p:stCondLst>
                                            <p:cond delay="0"/>
                                          </p:stCondLst>
                                        </p:cTn>
                                        <p:tgtEl>
                                          <p:spTgt spid="16"/>
                                        </p:tgtEl>
                                        <p:attrNameLst>
                                          <p:attrName>style.visibility</p:attrName>
                                        </p:attrNameLst>
                                      </p:cBhvr>
                                      <p:to>
                                        <p:strVal val="visible"/>
                                      </p:to>
                                    </p:set>
                                  </p:childTnLst>
                                </p:cTn>
                              </p:par>
                              <p:par>
                                <p:cTn id="47" presetID="10" presetClass="exit" presetSubtype="0" fill="hold" nodeType="withEffect">
                                  <p:stCondLst>
                                    <p:cond delay="0"/>
                                  </p:stCondLst>
                                  <p:childTnLst>
                                    <p:animEffect transition="out" filter="fade">
                                      <p:cBhvr>
                                        <p:cTn id="48" dur="3000"/>
                                        <p:tgtEl>
                                          <p:spTgt spid="1029"/>
                                        </p:tgtEl>
                                      </p:cBhvr>
                                    </p:animEffect>
                                    <p:set>
                                      <p:cBhvr>
                                        <p:cTn id="49" dur="1" fill="hold">
                                          <p:stCondLst>
                                            <p:cond delay="2999"/>
                                          </p:stCondLst>
                                        </p:cTn>
                                        <p:tgtEl>
                                          <p:spTgt spid="1029"/>
                                        </p:tgtEl>
                                        <p:attrNameLst>
                                          <p:attrName>style.visibility</p:attrName>
                                        </p:attrNameLst>
                                      </p:cBhvr>
                                      <p:to>
                                        <p:strVal val="hidden"/>
                                      </p:to>
                                    </p:set>
                                  </p:childTnLst>
                                </p:cTn>
                              </p:par>
                              <p:par>
                                <p:cTn id="50" presetID="1" presetClass="exit" presetSubtype="0" fill="hold" grpId="1" nodeType="withEffect">
                                  <p:stCondLst>
                                    <p:cond delay="0"/>
                                  </p:stCondLst>
                                  <p:iterate type="lt">
                                    <p:tmAbs val="0"/>
                                  </p:iterate>
                                  <p:childTnLst>
                                    <p:set>
                                      <p:cBhvr>
                                        <p:cTn id="5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childTnLst>
        </p:cTn>
      </p:par>
    </p:tnLst>
    <p:bldLst>
      <p:bldP spid="14" grpId="0"/>
      <p:bldP spid="14" grpId="1"/>
      <p:bldP spid="14" grpId="2"/>
      <p:bldP spid="21" grpId="0" animBg="1"/>
      <p:bldP spid="22" grpId="0"/>
      <p:bldP spid="22" grpId="1"/>
      <p:bldP spid="15" grpId="0" animBg="1"/>
      <p:bldP spid="15" grpId="1" animBg="1"/>
      <p:bldP spid="16" grpId="0"/>
      <p:bldP spid="1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5299" y="2349050"/>
            <a:ext cx="6053959" cy="1569660"/>
          </a:xfrm>
          <a:prstGeom prst="rect">
            <a:avLst/>
          </a:prstGeom>
          <a:noFill/>
        </p:spPr>
        <p:txBody>
          <a:bodyPr wrap="square" rtlCol="0">
            <a:spAutoFit/>
          </a:bodyPr>
          <a:lstStyle/>
          <a:p>
            <a:r>
              <a:rPr lang="en-GB" sz="2400" b="1" dirty="0" smtClean="0">
                <a:latin typeface="Arial Unicode MS" panose="020B0604020202020204" pitchFamily="34" charset="-128"/>
                <a:ea typeface="Arial Unicode MS" panose="020B0604020202020204" pitchFamily="34" charset="-128"/>
                <a:cs typeface="Arial Unicode MS" panose="020B0604020202020204" pitchFamily="34" charset="-128"/>
              </a:rPr>
              <a:t>Connecting to Department of Health user interface…</a:t>
            </a:r>
            <a:br>
              <a:rPr lang="en-GB" sz="2400" b="1"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b="1" dirty="0" smtClean="0">
                <a:latin typeface="Arial Unicode MS" panose="020B0604020202020204" pitchFamily="34" charset="-128"/>
                <a:ea typeface="Arial Unicode MS" panose="020B0604020202020204" pitchFamily="34" charset="-128"/>
                <a:cs typeface="Arial Unicode MS" panose="020B0604020202020204" pitchFamily="34" charset="-128"/>
              </a:rPr>
              <a:t/>
            </a:r>
            <a:br>
              <a:rPr lang="en-GB" sz="2400" b="1"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b="1" dirty="0" smtClean="0">
                <a:latin typeface="Arial Unicode MS" panose="020B0604020202020204" pitchFamily="34" charset="-128"/>
                <a:ea typeface="Arial Unicode MS" panose="020B0604020202020204" pitchFamily="34" charset="-128"/>
                <a:cs typeface="Arial Unicode MS" panose="020B0604020202020204" pitchFamily="34" charset="-128"/>
              </a:rPr>
              <a:t>Please wait…</a:t>
            </a:r>
            <a:endParaRPr lang="en-GB" sz="24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 name="Rectangle 4"/>
          <p:cNvSpPr/>
          <p:nvPr/>
        </p:nvSpPr>
        <p:spPr>
          <a:xfrm>
            <a:off x="1245527" y="4345608"/>
            <a:ext cx="6668814" cy="441434"/>
          </a:xfrm>
          <a:prstGeom prst="rect">
            <a:avLst/>
          </a:prstGeom>
          <a:gradFill flip="none" rotWithShape="1">
            <a:gsLst>
              <a:gs pos="0">
                <a:srgbClr val="E77B0F"/>
              </a:gs>
              <a:gs pos="50000">
                <a:schemeClr val="accent2">
                  <a:lumMod val="60000"/>
                  <a:lumOff val="40000"/>
                  <a:shade val="67500"/>
                  <a:satMod val="115000"/>
                </a:schemeClr>
              </a:gs>
              <a:gs pos="100000">
                <a:schemeClr val="accent2">
                  <a:lumMod val="60000"/>
                  <a:lumOff val="40000"/>
                  <a:shade val="100000"/>
                  <a:satMod val="115000"/>
                </a:schemeClr>
              </a:gs>
            </a:gsLst>
            <a:lin ang="0" scaled="1"/>
            <a:tileRect/>
          </a:gradFill>
          <a:scene3d>
            <a:camera prst="obliqueTop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4302538" y="144251"/>
            <a:ext cx="3154017" cy="1200329"/>
          </a:xfrm>
          <a:prstGeom prst="rect">
            <a:avLst/>
          </a:prstGeom>
          <a:solidFill>
            <a:srgbClr val="C29000"/>
          </a:solidFill>
        </p:spPr>
        <p:txBody>
          <a:bodyPr wrap="square" rtlCol="0">
            <a:spAutoFit/>
          </a:bodyPr>
          <a:lstStyle/>
          <a:p>
            <a:endParaRPr lang="en-GB" sz="7200" dirty="0">
              <a:solidFill>
                <a:schemeClr val="bg1"/>
              </a:solidFill>
            </a:endParaRPr>
          </a:p>
        </p:txBody>
      </p:sp>
    </p:spTree>
    <p:extLst>
      <p:ext uri="{BB962C8B-B14F-4D97-AF65-F5344CB8AC3E}">
        <p14:creationId xmlns:p14="http://schemas.microsoft.com/office/powerpoint/2010/main" val="2059572695"/>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par>
                          <p:cTn id="8" fill="hold">
                            <p:stCondLst>
                              <p:cond delay="52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utterstock_v391332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2878"/>
            <a:ext cx="9179460" cy="6876000"/>
          </a:xfrm>
          <a:prstGeom prst="rect">
            <a:avLst/>
          </a:prstGeom>
        </p:spPr>
      </p:pic>
      <p:pic>
        <p:nvPicPr>
          <p:cNvPr id="2" name="Drums of the Deep.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046373" y="5100520"/>
            <a:ext cx="609600" cy="609600"/>
          </a:xfrm>
          <a:prstGeom prst="rect">
            <a:avLst/>
          </a:prstGeom>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22136" y="23024"/>
            <a:ext cx="5991225" cy="6097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3865217" y="1670600"/>
            <a:ext cx="3591338" cy="369332"/>
          </a:xfrm>
          <a:prstGeom prst="rect">
            <a:avLst/>
          </a:prstGeom>
          <a:noFill/>
        </p:spPr>
        <p:txBody>
          <a:bodyPr wrap="square" rtlCol="0">
            <a:spAutoFit/>
          </a:bodyPr>
          <a:lstStyle/>
          <a:p>
            <a:endParaRPr lang="en-GB" b="1" dirty="0"/>
          </a:p>
        </p:txBody>
      </p:sp>
      <p:sp>
        <p:nvSpPr>
          <p:cNvPr id="12" name="TextBox 11"/>
          <p:cNvSpPr txBox="1"/>
          <p:nvPr/>
        </p:nvSpPr>
        <p:spPr>
          <a:xfrm>
            <a:off x="-2939576" y="215062"/>
            <a:ext cx="2677268" cy="769441"/>
          </a:xfrm>
          <a:prstGeom prst="rect">
            <a:avLst/>
          </a:prstGeom>
          <a:solidFill>
            <a:srgbClr val="C29000"/>
          </a:solidFill>
        </p:spPr>
        <p:txBody>
          <a:bodyPr wrap="square" rtlCol="0">
            <a:spAutoFit/>
          </a:bodyPr>
          <a:lstStyle/>
          <a:p>
            <a:endParaRPr lang="en-GB" sz="4400" dirty="0">
              <a:solidFill>
                <a:schemeClr val="bg1"/>
              </a:solidFill>
            </a:endParaRPr>
          </a:p>
        </p:txBody>
      </p:sp>
      <p:sp>
        <p:nvSpPr>
          <p:cNvPr id="14" name="TextBox 13"/>
          <p:cNvSpPr txBox="1"/>
          <p:nvPr/>
        </p:nvSpPr>
        <p:spPr>
          <a:xfrm>
            <a:off x="6175513" y="5405320"/>
            <a:ext cx="2756452" cy="523220"/>
          </a:xfrm>
          <a:prstGeom prst="rect">
            <a:avLst/>
          </a:prstGeom>
          <a:noFill/>
        </p:spPr>
        <p:txBody>
          <a:bodyPr wrap="square" rtlCol="0">
            <a:spAutoFit/>
          </a:bodyPr>
          <a:lstStyle/>
          <a:p>
            <a:r>
              <a:rPr lang="en-GB" sz="2800" dirty="0" smtClean="0">
                <a:solidFill>
                  <a:schemeClr val="bg1"/>
                </a:solidFill>
                <a:latin typeface="Aharoni" panose="02010803020104030203" pitchFamily="2" charset="-79"/>
                <a:cs typeface="Aharoni" panose="02010803020104030203" pitchFamily="2" charset="-79"/>
              </a:rPr>
              <a:t>EPISODE FOUR</a:t>
            </a:r>
            <a:endParaRPr lang="en-GB" sz="2800" dirty="0">
              <a:solidFill>
                <a:schemeClr val="bg1"/>
              </a:solidFill>
              <a:latin typeface="Aharoni" panose="02010803020104030203" pitchFamily="2" charset="-79"/>
              <a:cs typeface="Aharoni" panose="02010803020104030203" pitchFamily="2" charset="-79"/>
            </a:endParaRPr>
          </a:p>
        </p:txBody>
      </p:sp>
      <p:pic>
        <p:nvPicPr>
          <p:cNvPr id="11" name="Picture 2"/>
          <p:cNvPicPr>
            <a:picLocks noChangeAspect="1" noChangeArrowheads="1"/>
          </p:cNvPicPr>
          <p:nvPr/>
        </p:nvPicPr>
        <p:blipFill>
          <a:blip r:embed="rId10">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24265" y="641986"/>
            <a:ext cx="3881898" cy="6249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12612" y="18177"/>
            <a:ext cx="6000750" cy="6107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rot="1212850">
            <a:off x="1663409" y="675286"/>
            <a:ext cx="1711474" cy="2397566"/>
          </a:xfrm>
          <a:prstGeom prst="ellipse">
            <a:avLst/>
          </a:prstGeom>
          <a:solidFill>
            <a:srgbClr val="C2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2"/>
          <p:cNvPicPr>
            <a:picLocks noChangeAspect="1" noChangeArrowheads="1"/>
          </p:cNvPicPr>
          <p:nvPr/>
        </p:nvPicPr>
        <p:blipFill>
          <a:blip r:embed="rId12">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29033" y="637218"/>
            <a:ext cx="3881898" cy="6249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17329" y="18261"/>
            <a:ext cx="5991225" cy="6097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729551" y="1185947"/>
            <a:ext cx="2455672" cy="5078313"/>
          </a:xfrm>
          <a:prstGeom prst="rect">
            <a:avLst/>
          </a:prstGeom>
          <a:noFill/>
        </p:spPr>
        <p:txBody>
          <a:bodyPr wrap="square" rtlCol="0">
            <a:spAutoFit/>
          </a:bodyPr>
          <a:lstStyle/>
          <a:p>
            <a:r>
              <a:rPr lang="en-GB" b="1" dirty="0" smtClean="0"/>
              <a:t>Teacher </a:t>
            </a:r>
            <a:r>
              <a:rPr lang="en-GB" b="1" dirty="0"/>
              <a:t>tips:</a:t>
            </a:r>
          </a:p>
          <a:p>
            <a:endParaRPr lang="en-GB" b="1" dirty="0" smtClean="0"/>
          </a:p>
          <a:p>
            <a:r>
              <a:rPr lang="en-GB" dirty="0" smtClean="0"/>
              <a:t>During this intro, the figure of Dr Jenner will slowly appear… see who is the first in the class to work out who it is!</a:t>
            </a:r>
          </a:p>
          <a:p>
            <a:endParaRPr lang="en-GB" dirty="0"/>
          </a:p>
          <a:p>
            <a:r>
              <a:rPr lang="en-GB" dirty="0" smtClean="0"/>
              <a:t>If children don’t immediately understand the connection between Jenner and this ‘modern’ activity, you can return to this theme at the end of the activity and discuss it…</a:t>
            </a:r>
            <a:endParaRPr lang="en-GB" dirty="0"/>
          </a:p>
          <a:p>
            <a:endParaRPr lang="en-GB" dirty="0"/>
          </a:p>
          <a:p>
            <a:endParaRPr lang="en-GB" dirty="0"/>
          </a:p>
        </p:txBody>
      </p:sp>
    </p:spTree>
    <p:extLst>
      <p:ext uri="{BB962C8B-B14F-4D97-AF65-F5344CB8AC3E}">
        <p14:creationId xmlns:p14="http://schemas.microsoft.com/office/powerpoint/2010/main" val="2232143199"/>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4242" fill="hold"/>
                                        <p:tgtEl>
                                          <p:spTgt spid="2"/>
                                        </p:tgtEl>
                                      </p:cBhvr>
                                    </p:cmd>
                                  </p:childTnLst>
                                </p:cTn>
                              </p:par>
                              <p:par>
                                <p:cTn id="7" presetID="1" presetClass="mediacall" presetSubtype="0" fill="hold" nodeType="withEffect">
                                  <p:stCondLst>
                                    <p:cond delay="0"/>
                                  </p:stCondLst>
                                  <p:childTnLst>
                                    <p:cmd type="call" cmd="playFrom(0.0)">
                                      <p:cBhvr>
                                        <p:cTn id="8" dur="30008" fill="hold"/>
                                        <p:tgtEl>
                                          <p:spTgt spid="10"/>
                                        </p:tgtEl>
                                      </p:cBhvr>
                                    </p:cmd>
                                  </p:childTnLst>
                                </p:cTn>
                              </p:par>
                              <p:par>
                                <p:cTn id="9" presetID="10" presetClass="exit" presetSubtype="0" fill="hold" nodeType="withEffect">
                                  <p:stCondLst>
                                    <p:cond delay="15000"/>
                                  </p:stCondLst>
                                  <p:childTnLst>
                                    <p:animEffect transition="out" filter="fade">
                                      <p:cBhvr>
                                        <p:cTn id="10" dur="140000"/>
                                        <p:tgtEl>
                                          <p:spTgt spid="2050"/>
                                        </p:tgtEl>
                                      </p:cBhvr>
                                    </p:animEffect>
                                    <p:set>
                                      <p:cBhvr>
                                        <p:cTn id="11" dur="1" fill="hold">
                                          <p:stCondLst>
                                            <p:cond delay="139999"/>
                                          </p:stCondLst>
                                        </p:cTn>
                                        <p:tgtEl>
                                          <p:spTgt spid="2050"/>
                                        </p:tgtEl>
                                        <p:attrNameLst>
                                          <p:attrName>style.visibility</p:attrName>
                                        </p:attrNameLst>
                                      </p:cBhvr>
                                      <p:to>
                                        <p:strVal val="hidden"/>
                                      </p:to>
                                    </p:set>
                                  </p:childTnLst>
                                </p:cTn>
                              </p:par>
                              <p:par>
                                <p:cTn id="12" presetID="1" presetClass="exit" presetSubtype="0" fill="hold" nodeType="withEffect">
                                  <p:stCondLst>
                                    <p:cond delay="150800"/>
                                  </p:stCondLst>
                                  <p:childTnLst>
                                    <p:set>
                                      <p:cBhvr>
                                        <p:cTn id="13" dur="1" fill="hold">
                                          <p:stCondLst>
                                            <p:cond delay="0"/>
                                          </p:stCondLst>
                                        </p:cTn>
                                        <p:tgtEl>
                                          <p:spTgt spid="1030"/>
                                        </p:tgtEl>
                                        <p:attrNameLst>
                                          <p:attrName>style.visibility</p:attrName>
                                        </p:attrNameLst>
                                      </p:cBhvr>
                                      <p:to>
                                        <p:strVal val="hidden"/>
                                      </p:to>
                                    </p:set>
                                  </p:childTnLst>
                                </p:cTn>
                              </p:par>
                              <p:par>
                                <p:cTn id="14" presetID="1" presetClass="entr" presetSubtype="0" fill="hold" nodeType="withEffect">
                                  <p:stCondLst>
                                    <p:cond delay="150800"/>
                                  </p:stCondLst>
                                  <p:childTnLst>
                                    <p:set>
                                      <p:cBhvr>
                                        <p:cTn id="15" dur="1" fill="hold">
                                          <p:stCondLst>
                                            <p:cond delay="0"/>
                                          </p:stCondLst>
                                        </p:cTn>
                                        <p:tgtEl>
                                          <p:spTgt spid="1031"/>
                                        </p:tgtEl>
                                        <p:attrNameLst>
                                          <p:attrName>style.visibility</p:attrName>
                                        </p:attrNameLst>
                                      </p:cBhvr>
                                      <p:to>
                                        <p:strVal val="visible"/>
                                      </p:to>
                                    </p:set>
                                  </p:childTnLst>
                                </p:cTn>
                              </p:par>
                              <p:par>
                                <p:cTn id="16" presetID="6" presetClass="emph" presetSubtype="0" decel="100000" autoRev="1" fill="hold" nodeType="withEffect">
                                  <p:stCondLst>
                                    <p:cond delay="150800"/>
                                  </p:stCondLst>
                                  <p:childTnLst>
                                    <p:animScale>
                                      <p:cBhvr>
                                        <p:cTn id="17" dur="3000" fill="hold"/>
                                        <p:tgtEl>
                                          <p:spTgt spid="1031"/>
                                        </p:tgtEl>
                                      </p:cBhvr>
                                      <p:by x="1500000" y="1500000"/>
                                    </p:animScale>
                                  </p:childTnLst>
                                </p:cTn>
                              </p:par>
                              <p:par>
                                <p:cTn id="18" presetID="1" presetClass="entr" presetSubtype="0" fill="hold" grpId="0" nodeType="withEffect">
                                  <p:stCondLst>
                                    <p:cond delay="15080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nodeType="withEffect">
                                  <p:stCondLst>
                                    <p:cond delay="15080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xit" presetSubtype="0" fill="hold" nodeType="withEffect">
                                  <p:stCondLst>
                                    <p:cond delay="150800"/>
                                  </p:stCondLst>
                                  <p:childTnLst>
                                    <p:set>
                                      <p:cBhvr>
                                        <p:cTn id="23" dur="1" fill="hold">
                                          <p:stCondLst>
                                            <p:cond delay="0"/>
                                          </p:stCondLst>
                                        </p:cTn>
                                        <p:tgtEl>
                                          <p:spTgt spid="2050"/>
                                        </p:tgtEl>
                                        <p:attrNameLst>
                                          <p:attrName>style.visibility</p:attrName>
                                        </p:attrNameLst>
                                      </p:cBhvr>
                                      <p:to>
                                        <p:strVal val="hidden"/>
                                      </p:to>
                                    </p:se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190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video>
              <p:cMediaNode vol="80000">
                <p:cTn id="28" repeatCount="indefinite" fill="hold" display="0">
                  <p:stCondLst>
                    <p:cond delay="indefinite"/>
                  </p:stCondLst>
                </p:cTn>
                <p:tgtEl>
                  <p:spTgt spid="10"/>
                </p:tgtEl>
              </p:cMediaNode>
            </p:video>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0"/>
                                        </p:tgtEl>
                                      </p:cBhvr>
                                    </p:cmd>
                                  </p:childTnLst>
                                </p:cTn>
                              </p:par>
                            </p:childTnLst>
                          </p:cTn>
                        </p:par>
                      </p:childTnLst>
                    </p:cTn>
                  </p:par>
                </p:childTnLst>
              </p:cTn>
              <p:nextCondLst>
                <p:cond evt="onClick" delay="0">
                  <p:tgtEl>
                    <p:spTgt spid="10"/>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duotone>
              <a:prstClr val="black"/>
              <a:srgbClr val="FF0000">
                <a:tint val="45000"/>
                <a:satMod val="400000"/>
              </a:srgbClr>
            </a:duotone>
          </a:blip>
          <a:stretch>
            <a:fillRect/>
          </a:stretch>
        </p:blipFill>
        <p:spPr>
          <a:xfrm>
            <a:off x="0" y="0"/>
            <a:ext cx="9143999" cy="6858000"/>
          </a:xfrm>
          <a:prstGeom prst="rect">
            <a:avLst/>
          </a:prstGeom>
        </p:spPr>
      </p:pic>
      <p:sp>
        <p:nvSpPr>
          <p:cNvPr id="13" name="Rectangle 12"/>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495300" y="5170772"/>
            <a:ext cx="7520155" cy="1200329"/>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Data analysts  –  report the latest figures to the rest of the team. Who was closest with their prediction?</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Rectangle 14"/>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26</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7" name="Rectangle 16"/>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UV#</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8" name="TextBox 17"/>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9" name="TextBox 8"/>
          <p:cNvSpPr txBox="1"/>
          <p:nvPr/>
        </p:nvSpPr>
        <p:spPr>
          <a:xfrm>
            <a:off x="-2939576" y="215062"/>
            <a:ext cx="2677268" cy="769441"/>
          </a:xfrm>
          <a:prstGeom prst="rect">
            <a:avLst/>
          </a:prstGeom>
          <a:solidFill>
            <a:srgbClr val="C29000"/>
          </a:solidFill>
        </p:spPr>
        <p:txBody>
          <a:bodyPr wrap="square" rtlCol="0">
            <a:spAutoFit/>
          </a:bodyPr>
          <a:lstStyle/>
          <a:p>
            <a:r>
              <a:rPr lang="en-GB" sz="4400" dirty="0" smtClean="0">
                <a:solidFill>
                  <a:schemeClr val="bg1"/>
                </a:solidFill>
              </a:rPr>
              <a:t>163 cases</a:t>
            </a:r>
            <a:endParaRPr lang="en-GB" sz="4400" dirty="0">
              <a:solidFill>
                <a:schemeClr val="bg1"/>
              </a:solidFill>
            </a:endParaRPr>
          </a:p>
        </p:txBody>
      </p:sp>
      <p:sp>
        <p:nvSpPr>
          <p:cNvPr id="10" name="TextBox 9" hidden="1"/>
          <p:cNvSpPr txBox="1"/>
          <p:nvPr/>
        </p:nvSpPr>
        <p:spPr>
          <a:xfrm>
            <a:off x="-2729551" y="1185947"/>
            <a:ext cx="2455672" cy="2031325"/>
          </a:xfrm>
          <a:prstGeom prst="rect">
            <a:avLst/>
          </a:prstGeom>
          <a:noFill/>
        </p:spPr>
        <p:txBody>
          <a:bodyPr wrap="square" rtlCol="0">
            <a:spAutoFit/>
          </a:bodyPr>
          <a:lstStyle/>
          <a:p>
            <a:r>
              <a:rPr lang="en-GB" b="1" dirty="0" smtClean="0"/>
              <a:t>Teacher </a:t>
            </a:r>
            <a:r>
              <a:rPr lang="en-GB" b="1" dirty="0"/>
              <a:t>tips:</a:t>
            </a:r>
          </a:p>
          <a:p>
            <a:endParaRPr lang="en-GB" dirty="0" smtClean="0"/>
          </a:p>
          <a:p>
            <a:r>
              <a:rPr lang="en-GB" dirty="0" smtClean="0"/>
              <a:t>Children compare their predictions from the end of the last episode.</a:t>
            </a:r>
            <a:endParaRPr lang="en-GB" dirty="0"/>
          </a:p>
          <a:p>
            <a:endParaRPr lang="en-GB" dirty="0"/>
          </a:p>
          <a:p>
            <a:endParaRPr lang="en-GB" dirty="0"/>
          </a:p>
        </p:txBody>
      </p:sp>
      <p:sp>
        <p:nvSpPr>
          <p:cNvPr id="12" name="TextBox 11"/>
          <p:cNvSpPr txBox="1"/>
          <p:nvPr/>
        </p:nvSpPr>
        <p:spPr>
          <a:xfrm>
            <a:off x="2575298" y="5576679"/>
            <a:ext cx="3421117" cy="584775"/>
          </a:xfrm>
          <a:prstGeom prst="rect">
            <a:avLst/>
          </a:prstGeom>
          <a:noFill/>
          <a:ln w="12700" cap="rnd" cmpd="dbl">
            <a:noFill/>
            <a:prstDash val="sysDash"/>
            <a:bevel/>
          </a:ln>
          <a:effectLst>
            <a:glow rad="228600">
              <a:schemeClr val="accent2">
                <a:satMod val="175000"/>
                <a:alpha val="40000"/>
              </a:schemeClr>
            </a:glow>
          </a:effectLst>
          <a:scene3d>
            <a:camera prst="orthographicFront"/>
            <a:lightRig rig="threePt" dir="t"/>
          </a:scene3d>
          <a:sp3d>
            <a:bevelT/>
          </a:sp3d>
        </p:spPr>
        <p:txBody>
          <a:bodyPr wrap="square" rtlCol="0" anchor="ctr">
            <a:spAutoFit/>
          </a:bodyPr>
          <a:lstStyle/>
          <a:p>
            <a:pPr algn="ctr"/>
            <a:r>
              <a:rPr lang="en-GB" sz="3200" b="1" dirty="0" smtClean="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rPr>
              <a:t>INCOMING VIDEO CALL </a:t>
            </a:r>
            <a:endParaRPr lang="en-GB" sz="1600" dirty="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endParaRPr>
          </a:p>
        </p:txBody>
      </p:sp>
      <p:sp>
        <p:nvSpPr>
          <p:cNvPr id="14" name="TextBox 13"/>
          <p:cNvSpPr txBox="1"/>
          <p:nvPr/>
        </p:nvSpPr>
        <p:spPr>
          <a:xfrm>
            <a:off x="-2939576" y="1185947"/>
            <a:ext cx="2654126" cy="6186309"/>
          </a:xfrm>
          <a:prstGeom prst="rect">
            <a:avLst/>
          </a:prstGeom>
          <a:noFill/>
        </p:spPr>
        <p:txBody>
          <a:bodyPr wrap="square" rtlCol="0">
            <a:spAutoFit/>
          </a:bodyPr>
          <a:lstStyle/>
          <a:p>
            <a:r>
              <a:rPr lang="en-GB" b="1" dirty="0" smtClean="0"/>
              <a:t>Teacher </a:t>
            </a:r>
            <a:r>
              <a:rPr lang="en-GB" b="1" dirty="0"/>
              <a:t>tips:</a:t>
            </a:r>
          </a:p>
          <a:p>
            <a:endParaRPr lang="en-GB" dirty="0"/>
          </a:p>
          <a:p>
            <a:r>
              <a:rPr lang="en-GB" dirty="0" smtClean="0"/>
              <a:t>Some children might have thought that because the figures had started to drop  that the outbreak had reached the peak and the number of cases would continue to decrease… </a:t>
            </a:r>
          </a:p>
          <a:p>
            <a:endParaRPr lang="en-GB" dirty="0"/>
          </a:p>
          <a:p>
            <a:r>
              <a:rPr lang="en-GB" dirty="0" smtClean="0"/>
              <a:t>However,  they can see </a:t>
            </a:r>
            <a:r>
              <a:rPr lang="en-GB" dirty="0"/>
              <a:t>from the data analysts’ graphs that the data can go down a bit from one </a:t>
            </a:r>
            <a:r>
              <a:rPr lang="en-GB" dirty="0" smtClean="0"/>
              <a:t>week </a:t>
            </a:r>
            <a:r>
              <a:rPr lang="en-GB" dirty="0"/>
              <a:t>to the next even when the </a:t>
            </a:r>
            <a:r>
              <a:rPr lang="en-GB" b="1" dirty="0"/>
              <a:t>overall </a:t>
            </a:r>
            <a:r>
              <a:rPr lang="en-GB" dirty="0"/>
              <a:t>trend is that the data is </a:t>
            </a:r>
            <a:r>
              <a:rPr lang="en-GB" dirty="0" smtClean="0"/>
              <a:t>rising (for example this happened on Week 27</a:t>
            </a:r>
            <a:r>
              <a:rPr lang="en-GB" dirty="0" smtClean="0"/>
              <a:t>).</a:t>
            </a:r>
            <a:endParaRPr lang="en-GB" dirty="0"/>
          </a:p>
          <a:p>
            <a:endParaRPr lang="en-GB" dirty="0"/>
          </a:p>
          <a:p>
            <a:endParaRPr lang="en-GB" dirty="0"/>
          </a:p>
        </p:txBody>
      </p:sp>
      <p:pic>
        <p:nvPicPr>
          <p:cNvPr id="19" name="Picture 18"/>
          <p:cNvPicPr>
            <a:picLocks noChangeAspect="1"/>
          </p:cNvPicPr>
          <p:nvPr/>
        </p:nvPicPr>
        <p:blipFill rotWithShape="1">
          <a:blip r:embed="rId8"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Tree>
    <p:extLst>
      <p:ext uri="{BB962C8B-B14F-4D97-AF65-F5344CB8AC3E}">
        <p14:creationId xmlns:p14="http://schemas.microsoft.com/office/powerpoint/2010/main" val="3281790611"/>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10"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6"/>
                                        </p:tgtEl>
                                      </p:cBhvr>
                                    </p:cmd>
                                  </p:childTnLst>
                                </p:cTn>
                              </p:par>
                              <p:par>
                                <p:cTn id="7" presetID="16" presetClass="entr" presetSubtype="37"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animEffect transition="in" filter="barn(outVertical)">
                                      <p:cBhvr>
                                        <p:cTn id="9" dur="2000"/>
                                        <p:tgtEl>
                                          <p:spTgt spid="15">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8"/>
                                        </p:tgtEl>
                                        <p:attrNameLst>
                                          <p:attrName>style.visibility</p:attrName>
                                        </p:attrNameLst>
                                      </p:cBhvr>
                                      <p:to>
                                        <p:strVal val="visible"/>
                                      </p:to>
                                    </p:set>
                                  </p:childTnLst>
                                </p:cTn>
                              </p:par>
                              <p:par>
                                <p:cTn id="12" presetID="10"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000"/>
                                        <p:tgtEl>
                                          <p:spTgt spid="17"/>
                                        </p:tgtEl>
                                      </p:cBhvr>
                                    </p:animEffect>
                                  </p:childTnLst>
                                </p:cTn>
                              </p:par>
                              <p:par>
                                <p:cTn id="15" presetID="10" presetClass="entr" presetSubtype="0" fill="hold" grpId="0" nodeType="withEffect">
                                  <p:stCondLst>
                                    <p:cond delay="4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childTnLst>
                                </p:cTn>
                              </p:par>
                              <p:par>
                                <p:cTn id="18" presetID="10" presetClass="exit" presetSubtype="0" repeatCount="4000" fill="hold" grpId="1" nodeType="withEffect">
                                  <p:stCondLst>
                                    <p:cond delay="7000"/>
                                  </p:stCondLst>
                                  <p:childTnLst>
                                    <p:animEffect transition="out" filter="fade">
                                      <p:cBhvr>
                                        <p:cTn id="19" dur="2000"/>
                                        <p:tgtEl>
                                          <p:spTgt spid="18"/>
                                        </p:tgtEl>
                                      </p:cBhvr>
                                    </p:animEffect>
                                    <p:set>
                                      <p:cBhvr>
                                        <p:cTn id="20" dur="1" fill="hold">
                                          <p:stCondLst>
                                            <p:cond delay="19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repeatCount="indefinite"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10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6" name="171324__swidmark__ringtone ahort.wav"/>
                                        </p:tgtEl>
                                      </p:cMediaNode>
                                    </p:audio>
                                  </p:subTnLst>
                                </p:cTn>
                              </p:par>
                              <p:par>
                                <p:cTn id="26" presetID="1" presetClass="exit" presetSubtype="0" fill="hold" grpId="1" nodeType="withEffect">
                                  <p:stCondLst>
                                    <p:cond delay="0"/>
                                  </p:stCondLst>
                                  <p:iterate type="lt">
                                    <p:tmAbs val="0"/>
                                  </p:iterate>
                                  <p:childTnLst>
                                    <p:set>
                                      <p:cBhvr>
                                        <p:cTn id="27"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16"/>
                </p:tgtEl>
              </p:cMediaNode>
            </p:video>
          </p:childTnLst>
        </p:cTn>
      </p:par>
    </p:tnLst>
    <p:bldLst>
      <p:bldP spid="8" grpId="0"/>
      <p:bldP spid="8" grpId="1"/>
      <p:bldP spid="17" grpId="0" animBg="1"/>
      <p:bldP spid="18" grpId="0"/>
      <p:bldP spid="18" grpId="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51126-00352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
        <p:nvSpPr>
          <p:cNvPr id="6" name="TextBox 6"/>
          <p:cNvSpPr txBox="1"/>
          <p:nvPr/>
        </p:nvSpPr>
        <p:spPr>
          <a:xfrm>
            <a:off x="13252" y="5124200"/>
            <a:ext cx="3779519" cy="707886"/>
          </a:xfrm>
          <a:prstGeom prst="rect">
            <a:avLst/>
          </a:prstGeom>
          <a:noFill/>
          <a:ln w="12700" cap="rnd" cmpd="dbl">
            <a:noFill/>
            <a:prstDash val="sysDash"/>
            <a:bevel/>
          </a:ln>
          <a:effectLst>
            <a:glow rad="228600">
              <a:schemeClr val="accent2">
                <a:satMod val="175000"/>
                <a:alpha val="40000"/>
              </a:schemeClr>
            </a:glow>
          </a:effectLst>
          <a:scene3d>
            <a:camera prst="orthographicFront"/>
            <a:lightRig rig="threePt" dir="t"/>
          </a:scene3d>
          <a:sp3d>
            <a:bevelT/>
          </a:sp3d>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000" b="1" dirty="0" smtClean="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rPr>
              <a:t>VIDEO  CALL </a:t>
            </a:r>
            <a:endParaRPr lang="en-GB" sz="2000" dirty="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endParaRPr>
          </a:p>
        </p:txBody>
      </p:sp>
    </p:spTree>
    <p:extLst>
      <p:ext uri="{BB962C8B-B14F-4D97-AF65-F5344CB8AC3E}">
        <p14:creationId xmlns:p14="http://schemas.microsoft.com/office/powerpoint/2010/main" val="3301113099"/>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38" fill="hold"/>
                                        <p:tgtEl>
                                          <p:spTgt spid="4"/>
                                        </p:tgtEl>
                                      </p:cBhvr>
                                    </p:cmd>
                                  </p:childTnLst>
                                </p:cTn>
                              </p:par>
                              <p:par>
                                <p:cTn id="7" presetID="10" presetClass="entr" presetSubtype="0" repeatCount="indefinite"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rgbClr val="FF0000">
                <a:tint val="45000"/>
                <a:satMod val="400000"/>
              </a:srgbClr>
            </a:duotone>
          </a:blip>
          <a:stretch>
            <a:fillRect/>
          </a:stretch>
        </p:blipFill>
        <p:spPr>
          <a:xfrm>
            <a:off x="0" y="0"/>
            <a:ext cx="9143999" cy="6858000"/>
          </a:xfrm>
          <a:prstGeom prst="rect">
            <a:avLst/>
          </a:prstGeom>
        </p:spPr>
      </p:pic>
      <p:sp>
        <p:nvSpPr>
          <p:cNvPr id="13" name="Rectangle 12"/>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495300" y="5170772"/>
            <a:ext cx="7520155" cy="461665"/>
          </a:xfrm>
          <a:prstGeom prst="rect">
            <a:avLst/>
          </a:prstGeom>
          <a:noFill/>
          <a:ln>
            <a:noFill/>
          </a:ln>
          <a:effectLst>
            <a:softEdge rad="127000"/>
          </a:effectLst>
        </p:spPr>
        <p:txBody>
          <a:bodyPr wrap="square" rtlCol="0">
            <a:spAutoFit/>
          </a:bodyPr>
          <a:lstStyle/>
          <a:p>
            <a:endParaRPr lang="en-GB" sz="24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Rectangle 14"/>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26</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7" name="Rectangle 16"/>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UV#</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9" name="TextBox 8"/>
          <p:cNvSpPr txBox="1"/>
          <p:nvPr/>
        </p:nvSpPr>
        <p:spPr>
          <a:xfrm>
            <a:off x="-3348880" y="215062"/>
            <a:ext cx="3086572" cy="769441"/>
          </a:xfrm>
          <a:prstGeom prst="rect">
            <a:avLst/>
          </a:prstGeom>
          <a:solidFill>
            <a:srgbClr val="C29000"/>
          </a:solidFill>
        </p:spPr>
        <p:txBody>
          <a:bodyPr wrap="square" rtlCol="0">
            <a:spAutoFit/>
          </a:bodyPr>
          <a:lstStyle/>
          <a:p>
            <a:endParaRPr lang="en-GB" sz="4400" dirty="0">
              <a:solidFill>
                <a:schemeClr val="bg1"/>
              </a:solidFill>
            </a:endParaRPr>
          </a:p>
        </p:txBody>
      </p:sp>
      <p:sp>
        <p:nvSpPr>
          <p:cNvPr id="10" name="TextBox 9"/>
          <p:cNvSpPr txBox="1"/>
          <p:nvPr/>
        </p:nvSpPr>
        <p:spPr>
          <a:xfrm>
            <a:off x="-3348880" y="1185947"/>
            <a:ext cx="3075001" cy="6432530"/>
          </a:xfrm>
          <a:prstGeom prst="rect">
            <a:avLst/>
          </a:prstGeom>
          <a:noFill/>
        </p:spPr>
        <p:txBody>
          <a:bodyPr wrap="square" rtlCol="0">
            <a:spAutoFit/>
          </a:bodyPr>
          <a:lstStyle/>
          <a:p>
            <a:r>
              <a:rPr lang="en-GB" b="1" dirty="0" smtClean="0"/>
              <a:t>Teacher </a:t>
            </a:r>
            <a:r>
              <a:rPr lang="en-GB" b="1" dirty="0"/>
              <a:t>tips:</a:t>
            </a:r>
          </a:p>
          <a:p>
            <a:endParaRPr lang="en-GB" dirty="0" smtClean="0"/>
          </a:p>
          <a:p>
            <a:r>
              <a:rPr lang="en-GB" sz="1700" dirty="0" smtClean="0"/>
              <a:t>Quick whole-class discussion for suggestions.</a:t>
            </a:r>
          </a:p>
          <a:p>
            <a:endParaRPr lang="en-GB" sz="1700" dirty="0" smtClean="0"/>
          </a:p>
          <a:p>
            <a:r>
              <a:rPr lang="en-GB" sz="1700" dirty="0" smtClean="0"/>
              <a:t>The key reason is that there has not been enough time for the vaccination campaign to take effect.  Hopefully in the next few weeks, the figures will start to drop.</a:t>
            </a:r>
          </a:p>
          <a:p>
            <a:endParaRPr lang="en-GB" sz="1700" dirty="0"/>
          </a:p>
          <a:p>
            <a:r>
              <a:rPr lang="en-GB" sz="1700" dirty="0" smtClean="0"/>
              <a:t>Children </a:t>
            </a:r>
            <a:r>
              <a:rPr lang="en-GB" sz="1700" dirty="0"/>
              <a:t>can also restate ideas from previous episodes, e.g. vaccination gives you immunity; there is a risk of complications or deaths from measles and the Minister will be responsible for these; if we achieve 95% vaccination then the community will have </a:t>
            </a:r>
            <a:r>
              <a:rPr lang="en-GB" sz="1700" b="1" dirty="0"/>
              <a:t>herd immunity </a:t>
            </a:r>
            <a:r>
              <a:rPr lang="en-GB" sz="1700" dirty="0"/>
              <a:t>and the outbreak should stop…</a:t>
            </a:r>
          </a:p>
          <a:p>
            <a:endParaRPr lang="en-GB" dirty="0"/>
          </a:p>
          <a:p>
            <a:endParaRPr lang="en-GB" dirty="0"/>
          </a:p>
        </p:txBody>
      </p:sp>
      <p:pic>
        <p:nvPicPr>
          <p:cNvPr id="14" name="Picture 13"/>
          <p:cNvPicPr>
            <a:picLocks noChangeAspect="1"/>
          </p:cNvPicPr>
          <p:nvPr/>
        </p:nvPicPr>
        <p:blipFill rotWithShape="1">
          <a:blip r:embed="rId6"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
        <p:nvSpPr>
          <p:cNvPr id="11" name="TextBox 10"/>
          <p:cNvSpPr txBox="1"/>
          <p:nvPr/>
        </p:nvSpPr>
        <p:spPr>
          <a:xfrm>
            <a:off x="495300" y="5170772"/>
            <a:ext cx="7520155" cy="1323439"/>
          </a:xfrm>
          <a:prstGeom prst="rect">
            <a:avLst/>
          </a:prstGeom>
          <a:noFill/>
          <a:ln>
            <a:noFill/>
          </a:ln>
          <a:effectLst>
            <a:softEdge rad="127000"/>
          </a:effectLst>
        </p:spPr>
        <p:txBody>
          <a:bodyPr wrap="square" rtlCol="0">
            <a:spAutoFit/>
          </a:bodyPr>
          <a:lstStyle/>
          <a:p>
            <a:r>
              <a:rPr lang="en-GB" sz="20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What can you tell the Minister to convince her to keep going with the vaccination campaign?!</a:t>
            </a:r>
            <a:r>
              <a:rPr lang="en-GB" sz="2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en-GB" sz="2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0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You need to email Alex back ASAP – click on the send mail button when you’re ready.</a:t>
            </a:r>
          </a:p>
        </p:txBody>
      </p:sp>
      <p:pic>
        <p:nvPicPr>
          <p:cNvPr id="12" name="Picture 5" descr="C:\Users\Felix\AppData\Local\Microsoft\Windows\Temporary Internet Files\Content.IE5\UZKLWQ40\1397106589[1].png">
            <a:hlinkClick r:id="" action="ppaction://hlinkshowjump?jump=nextslide"/>
          </p:cNvPr>
          <p:cNvPicPr>
            <a:picLocks noChangeAspect="1" noChangeArrowheads="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937433" y="3073416"/>
            <a:ext cx="1575338" cy="22277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512200" y="1185947"/>
            <a:ext cx="2980679" cy="4801314"/>
          </a:xfrm>
          <a:prstGeom prst="rect">
            <a:avLst/>
          </a:prstGeom>
        </p:spPr>
        <p:txBody>
          <a:bodyPr wrap="square">
            <a:spAutoFit/>
          </a:bodyPr>
          <a:lstStyle/>
          <a:p>
            <a:r>
              <a:rPr lang="en-GB" sz="1700" dirty="0" smtClean="0"/>
              <a:t>You </a:t>
            </a:r>
            <a:r>
              <a:rPr lang="en-GB" sz="1700" dirty="0"/>
              <a:t>might like to pick a child from the class to write a quick ‘email’ to the Minister. </a:t>
            </a:r>
          </a:p>
          <a:p>
            <a:endParaRPr lang="en-GB" sz="1700" dirty="0"/>
          </a:p>
          <a:p>
            <a:r>
              <a:rPr lang="en-GB" sz="1700" dirty="0"/>
              <a:t>(You might also like to point out that the Minister was wrong when she said that this was the biggest </a:t>
            </a:r>
            <a:r>
              <a:rPr lang="en-GB" sz="1700" b="1" dirty="0"/>
              <a:t>increase </a:t>
            </a:r>
            <a:r>
              <a:rPr lang="en-GB" sz="1700" dirty="0"/>
              <a:t>yet. 163 is the biggest </a:t>
            </a:r>
            <a:r>
              <a:rPr lang="en-GB" sz="1700" b="1" dirty="0"/>
              <a:t>number</a:t>
            </a:r>
            <a:r>
              <a:rPr lang="en-GB" sz="1700" dirty="0"/>
              <a:t> yet, but the increase from last week was only 27. Challenge  the </a:t>
            </a:r>
            <a:r>
              <a:rPr lang="en-GB" sz="1700" b="1" dirty="0"/>
              <a:t>data analysts</a:t>
            </a:r>
            <a:r>
              <a:rPr lang="en-GB" sz="1700" dirty="0"/>
              <a:t> </a:t>
            </a:r>
            <a:r>
              <a:rPr lang="en-GB" sz="1700" dirty="0" smtClean="0"/>
              <a:t>to spot </a:t>
            </a:r>
            <a:r>
              <a:rPr lang="en-GB" sz="1700" dirty="0"/>
              <a:t>the week that saw the biggest </a:t>
            </a:r>
            <a:r>
              <a:rPr lang="en-GB" sz="1700" b="1" dirty="0"/>
              <a:t>increase. </a:t>
            </a:r>
            <a:r>
              <a:rPr lang="en-GB" sz="1700" dirty="0"/>
              <a:t>This was Week 21, when the figures when up by 52 – which means the outbreak was growing fastest at this point, almost twice as fast as this week. </a:t>
            </a:r>
            <a:r>
              <a:rPr lang="en-GB" sz="1700" dirty="0" smtClean="0"/>
              <a:t>)</a:t>
            </a:r>
            <a:endParaRPr lang="en-GB" sz="1700" dirty="0"/>
          </a:p>
        </p:txBody>
      </p:sp>
    </p:spTree>
    <p:extLst>
      <p:ext uri="{BB962C8B-B14F-4D97-AF65-F5344CB8AC3E}">
        <p14:creationId xmlns:p14="http://schemas.microsoft.com/office/powerpoint/2010/main" val="3193166446"/>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6"/>
                                        </p:tgtEl>
                                      </p:cBhvr>
                                    </p:cmd>
                                  </p:childTnLst>
                                </p:cTn>
                              </p:par>
                              <p:par>
                                <p:cTn id="7" presetID="1" presetClass="entr" presetSubtype="0" fill="hold" grpId="0" nodeType="withEffect" nodePh="1">
                                  <p:stCondLst>
                                    <p:cond delay="1000"/>
                                  </p:stCondLst>
                                  <p:endCondLst>
                                    <p:cond evt="begin" delay="0">
                                      <p:tn val="7"/>
                                    </p:cond>
                                  </p:endCondLst>
                                  <p:iterate type="lt">
                                    <p:tmAbs val="50"/>
                                  </p:iterate>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500"/>
                                  </p:stCondLst>
                                  <p:iterate type="lt">
                                    <p:tmAbs val="40"/>
                                  </p:iterate>
                                  <p:childTnLst>
                                    <p:set>
                                      <p:cBhvr>
                                        <p:cTn id="10" dur="1" fill="hold">
                                          <p:stCondLst>
                                            <p:cond delay="0"/>
                                          </p:stCondLst>
                                        </p:cTn>
                                        <p:tgtEl>
                                          <p:spTgt spid="11"/>
                                        </p:tgtEl>
                                        <p:attrNameLst>
                                          <p:attrName>style.visibility</p:attrName>
                                        </p:attrNameLst>
                                      </p:cBhvr>
                                      <p:to>
                                        <p:strVal val="visible"/>
                                      </p:to>
                                    </p:set>
                                  </p:childTnLst>
                                </p:cTn>
                              </p:par>
                              <p:par>
                                <p:cTn id="11" presetID="1" presetClass="exit" presetSubtype="0" fill="hold" grpId="1" nodeType="withEffect">
                                  <p:stCondLst>
                                    <p:cond delay="0"/>
                                  </p:stCondLst>
                                  <p:iterate type="lt">
                                    <p:tmAbs val="0"/>
                                  </p:iterate>
                                  <p:childTnLst>
                                    <p:set>
                                      <p:cBhvr>
                                        <p:cTn id="12" dur="1" fill="hold">
                                          <p:stCondLst>
                                            <p:cond delay="0"/>
                                          </p:stCondLst>
                                        </p:cTn>
                                        <p:tgtEl>
                                          <p:spTgt spid="11"/>
                                        </p:tgtEl>
                                        <p:attrNameLst>
                                          <p:attrName>style.visibility</p:attrName>
                                        </p:attrNameLst>
                                      </p:cBhvr>
                                      <p:to>
                                        <p:strVal val="hidden"/>
                                      </p:to>
                                    </p:set>
                                  </p:childTnLst>
                                </p:cTn>
                              </p:par>
                              <p:par>
                                <p:cTn id="13" presetID="10" presetClass="entr" presetSubtype="0" fill="hold" nodeType="withEffect">
                                  <p:stCondLst>
                                    <p:cond delay="7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16"/>
                </p:tgtEl>
              </p:cMediaNode>
            </p:video>
          </p:childTnLst>
        </p:cTn>
      </p:par>
    </p:tnLst>
    <p:bldLst>
      <p:bldP spid="8" grpId="0"/>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duotone>
              <a:prstClr val="black"/>
              <a:srgbClr val="FF0000">
                <a:tint val="45000"/>
                <a:satMod val="400000"/>
              </a:srgbClr>
            </a:duotone>
          </a:blip>
          <a:stretch>
            <a:fillRect/>
          </a:stretch>
        </p:blipFill>
        <p:spPr>
          <a:xfrm>
            <a:off x="0" y="0"/>
            <a:ext cx="9143999" cy="6858000"/>
          </a:xfrm>
          <a:prstGeom prst="rect">
            <a:avLst/>
          </a:prstGeom>
        </p:spPr>
      </p:pic>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Box 13"/>
          <p:cNvSpPr txBox="1"/>
          <p:nvPr/>
        </p:nvSpPr>
        <p:spPr>
          <a:xfrm>
            <a:off x="473266" y="5160483"/>
            <a:ext cx="7520155" cy="830997"/>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Email received from Alex Phipps.</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Click on the envelope to open.</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9" name="Picture 18"/>
          <p:cNvPicPr>
            <a:picLocks noChangeAspect="1"/>
          </p:cNvPicPr>
          <p:nvPr/>
        </p:nvPicPr>
        <p:blipFill rotWithShape="1">
          <a:blip r:embed="rId7"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pic>
        <p:nvPicPr>
          <p:cNvPr id="1029" name="Picture 5" descr="C:\Users\Felix\AppData\Local\Microsoft\Windows\Temporary Internet Files\Content.IE5\UZKLWQ40\1397106589[1].png"/>
          <p:cNvPicPr>
            <a:picLocks noChangeAspect="1" noChangeArrowheads="1"/>
          </p:cNvPicPr>
          <p:nvPr/>
        </p:nvPicPr>
        <p:blipFill>
          <a:blip r:embed="rId8" cstate="print">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6937433" y="3073416"/>
            <a:ext cx="1575338" cy="222779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UV#</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5" name="Rectangle 14"/>
          <p:cNvSpPr/>
          <p:nvPr/>
        </p:nvSpPr>
        <p:spPr>
          <a:xfrm>
            <a:off x="546765" y="830724"/>
            <a:ext cx="5868000" cy="4213439"/>
          </a:xfrm>
          <a:prstGeom prst="rect">
            <a:avLst/>
          </a:prstGeom>
          <a:solidFill>
            <a:schemeClr val="bg1">
              <a:alpha val="9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p:cNvSpPr txBox="1"/>
          <p:nvPr/>
        </p:nvSpPr>
        <p:spPr>
          <a:xfrm>
            <a:off x="583303" y="850687"/>
            <a:ext cx="5806800" cy="4154984"/>
          </a:xfrm>
          <a:prstGeom prst="rect">
            <a:avLst/>
          </a:prstGeom>
          <a:noFill/>
        </p:spPr>
        <p:txBody>
          <a:bodyPr wrap="square" rtlCol="0">
            <a:spAutoFit/>
          </a:bodyPr>
          <a:lstStyle/>
          <a:p>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Good work team!</a:t>
            </a:r>
          </a:p>
          <a:p>
            <a:endParaRPr lang="en-GB"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The</a:t>
            </a:r>
            <a: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Minister has agreed to give us TWO more weeks to see if the vaccination programme will work…</a:t>
            </a:r>
          </a:p>
          <a:p>
            <a:endPar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I really hope the figures go down…</a:t>
            </a:r>
          </a:p>
          <a:p>
            <a:endParaRPr lang="en-GB"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For everyone’s sake!!!!!!!!!!!</a:t>
            </a:r>
          </a:p>
          <a:p>
            <a:endParaRPr lang="en-GB"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GB"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Box 17"/>
          <p:cNvSpPr txBox="1"/>
          <p:nvPr/>
        </p:nvSpPr>
        <p:spPr>
          <a:xfrm>
            <a:off x="-2939576" y="215062"/>
            <a:ext cx="2677268" cy="769441"/>
          </a:xfrm>
          <a:prstGeom prst="rect">
            <a:avLst/>
          </a:prstGeom>
          <a:solidFill>
            <a:srgbClr val="C29000"/>
          </a:solidFill>
        </p:spPr>
        <p:txBody>
          <a:bodyPr wrap="square" rtlCol="0">
            <a:spAutoFit/>
          </a:bodyPr>
          <a:lstStyle/>
          <a:p>
            <a:endParaRPr lang="en-GB" sz="4400" dirty="0">
              <a:solidFill>
                <a:schemeClr val="bg1"/>
              </a:solidFill>
            </a:endParaRPr>
          </a:p>
        </p:txBody>
      </p:sp>
      <p:sp>
        <p:nvSpPr>
          <p:cNvPr id="17" name="Rectangle 16"/>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26</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1" name="TextBox 10"/>
          <p:cNvSpPr txBox="1"/>
          <p:nvPr/>
        </p:nvSpPr>
        <p:spPr>
          <a:xfrm>
            <a:off x="467544" y="5160483"/>
            <a:ext cx="7520155" cy="1200329"/>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Email sent.</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Waiting for reply…</a:t>
            </a:r>
          </a:p>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What will you do if the Minister still refuses?</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 name="TextBox 21"/>
          <p:cNvSpPr txBox="1"/>
          <p:nvPr/>
        </p:nvSpPr>
        <p:spPr>
          <a:xfrm>
            <a:off x="-2729551" y="1185947"/>
            <a:ext cx="2455672" cy="1477328"/>
          </a:xfrm>
          <a:prstGeom prst="rect">
            <a:avLst/>
          </a:prstGeom>
          <a:noFill/>
        </p:spPr>
        <p:txBody>
          <a:bodyPr wrap="square" rtlCol="0">
            <a:spAutoFit/>
          </a:bodyPr>
          <a:lstStyle/>
          <a:p>
            <a:r>
              <a:rPr lang="en-GB" b="1" dirty="0"/>
              <a:t>Teacher tips:</a:t>
            </a:r>
          </a:p>
          <a:p>
            <a:endParaRPr lang="en-GB" dirty="0" smtClean="0"/>
          </a:p>
          <a:p>
            <a:r>
              <a:rPr lang="en-GB" dirty="0" smtClean="0"/>
              <a:t>Alex’s reply will come automatically after about 20 seconds…</a:t>
            </a:r>
            <a:endParaRPr lang="en-GB" dirty="0"/>
          </a:p>
        </p:txBody>
      </p:sp>
    </p:spTree>
    <p:extLst>
      <p:ext uri="{BB962C8B-B14F-4D97-AF65-F5344CB8AC3E}">
        <p14:creationId xmlns:p14="http://schemas.microsoft.com/office/powerpoint/2010/main" val="2021321866"/>
      </p:ext>
    </p:extLst>
  </p:cSld>
  <p:clrMapOvr>
    <a:masterClrMapping/>
  </p:clrMapOvr>
  <mc:AlternateContent xmlns:mc="http://schemas.openxmlformats.org/markup-compatibility/2006" xmlns:p14="http://schemas.microsoft.com/office/powerpoint/2010/main">
    <mc:Choice Requires="p14">
      <p:transition p14:dur="0" advClick="0" advTm="120000"/>
    </mc:Choice>
    <mc:Fallback xmlns="">
      <p:transition advClick="0"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21"/>
                                        </p:tgtEl>
                                      </p:cBhvr>
                                    </p:cmd>
                                  </p:childTnLst>
                                </p:cTn>
                              </p:par>
                              <p:par>
                                <p:cTn id="7" presetID="1" presetClass="entr" presetSubtype="0" fill="hold" grpId="0" nodeType="withEffect">
                                  <p:stCondLst>
                                    <p:cond delay="0"/>
                                  </p:stCondLst>
                                  <p:iterate type="lt">
                                    <p:tmAbs val="40"/>
                                  </p:iterate>
                                  <p:childTnLst>
                                    <p:set>
                                      <p:cBhvr>
                                        <p:cTn id="8" dur="1" fill="hold">
                                          <p:stCondLst>
                                            <p:cond delay="0"/>
                                          </p:stCondLst>
                                        </p:cTn>
                                        <p:tgtEl>
                                          <p:spTgt spid="11"/>
                                        </p:tgtEl>
                                        <p:attrNameLst>
                                          <p:attrName>style.visibility</p:attrName>
                                        </p:attrNameLst>
                                      </p:cBhvr>
                                      <p:to>
                                        <p:strVal val="visible"/>
                                      </p:to>
                                    </p:set>
                                  </p:childTnLst>
                                </p:cTn>
                              </p:par>
                            </p:childTnLst>
                          </p:cTn>
                        </p:par>
                        <p:par>
                          <p:cTn id="9" fill="hold">
                            <p:stCondLst>
                              <p:cond delay="20000"/>
                            </p:stCondLst>
                            <p:childTnLst>
                              <p:par>
                                <p:cTn id="10" presetID="10" presetClass="entr" presetSubtype="0" fill="hold" nodeType="afterEffect">
                                  <p:stCondLst>
                                    <p:cond delay="2000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2000"/>
                                        <p:tgtEl>
                                          <p:spTgt spid="1029"/>
                                        </p:tgtEl>
                                      </p:cBhvr>
                                    </p:animEffect>
                                  </p:childTnLst>
                                  <p:subTnLst>
                                    <p:audio>
                                      <p:cMediaNode>
                                        <p:cTn display="0" masterRel="sameClick">
                                          <p:stCondLst>
                                            <p:cond evt="begin" delay="0">
                                              <p:tn val="10"/>
                                            </p:cond>
                                          </p:stCondLst>
                                          <p:endCondLst>
                                            <p:cond evt="onStopAudio" delay="0">
                                              <p:tgtEl>
                                                <p:sldTgt/>
                                              </p:tgtEl>
                                            </p:cond>
                                          </p:endCondLst>
                                        </p:cTn>
                                        <p:tgtEl>
                                          <p:sndTgt r:embed="rId5" name="171324__swidmark__ringtone ahort.wav"/>
                                        </p:tgtEl>
                                      </p:cMediaNode>
                                    </p:audio>
                                  </p:subTnLst>
                                </p:cTn>
                              </p:par>
                              <p:par>
                                <p:cTn id="13" presetID="1" presetClass="exit" presetSubtype="0" fill="hold" grpId="1" nodeType="withEffect">
                                  <p:stCondLst>
                                    <p:cond delay="20000"/>
                                  </p:stCondLst>
                                  <p:iterate type="lt">
                                    <p:tmAbs val="0"/>
                                  </p:iterate>
                                  <p:childTnLst>
                                    <p:set>
                                      <p:cBhvr>
                                        <p:cTn id="14" dur="1" fill="hold">
                                          <p:stCondLst>
                                            <p:cond delay="0"/>
                                          </p:stCondLst>
                                        </p:cTn>
                                        <p:tgtEl>
                                          <p:spTgt spid="11"/>
                                        </p:tgtEl>
                                        <p:attrNameLst>
                                          <p:attrName>style.visibility</p:attrName>
                                        </p:attrNameLst>
                                      </p:cBhvr>
                                      <p:to>
                                        <p:strVal val="hidden"/>
                                      </p:to>
                                    </p:set>
                                  </p:childTnLst>
                                </p:cTn>
                              </p:par>
                              <p:par>
                                <p:cTn id="15" presetID="32" presetClass="emph" presetSubtype="0" repeatCount="18000" fill="hold" nodeType="withEffect">
                                  <p:stCondLst>
                                    <p:cond delay="20000"/>
                                  </p:stCondLst>
                                  <p:childTnLst>
                                    <p:animRot by="120000">
                                      <p:cBhvr>
                                        <p:cTn id="16" dur="50" fill="hold">
                                          <p:stCondLst>
                                            <p:cond delay="0"/>
                                          </p:stCondLst>
                                        </p:cTn>
                                        <p:tgtEl>
                                          <p:spTgt spid="1029"/>
                                        </p:tgtEl>
                                        <p:attrNameLst>
                                          <p:attrName>r</p:attrName>
                                        </p:attrNameLst>
                                      </p:cBhvr>
                                    </p:animRot>
                                    <p:animRot by="-240000">
                                      <p:cBhvr>
                                        <p:cTn id="17" dur="100" fill="hold">
                                          <p:stCondLst>
                                            <p:cond delay="100"/>
                                          </p:stCondLst>
                                        </p:cTn>
                                        <p:tgtEl>
                                          <p:spTgt spid="1029"/>
                                        </p:tgtEl>
                                        <p:attrNameLst>
                                          <p:attrName>r</p:attrName>
                                        </p:attrNameLst>
                                      </p:cBhvr>
                                    </p:animRot>
                                    <p:animRot by="240000">
                                      <p:cBhvr>
                                        <p:cTn id="18" dur="100" fill="hold">
                                          <p:stCondLst>
                                            <p:cond delay="200"/>
                                          </p:stCondLst>
                                        </p:cTn>
                                        <p:tgtEl>
                                          <p:spTgt spid="1029"/>
                                        </p:tgtEl>
                                        <p:attrNameLst>
                                          <p:attrName>r</p:attrName>
                                        </p:attrNameLst>
                                      </p:cBhvr>
                                    </p:animRot>
                                    <p:animRot by="-240000">
                                      <p:cBhvr>
                                        <p:cTn id="19" dur="100" fill="hold">
                                          <p:stCondLst>
                                            <p:cond delay="300"/>
                                          </p:stCondLst>
                                        </p:cTn>
                                        <p:tgtEl>
                                          <p:spTgt spid="1029"/>
                                        </p:tgtEl>
                                        <p:attrNameLst>
                                          <p:attrName>r</p:attrName>
                                        </p:attrNameLst>
                                      </p:cBhvr>
                                    </p:animRot>
                                    <p:animRot by="120000">
                                      <p:cBhvr>
                                        <p:cTn id="20" dur="100" fill="hold">
                                          <p:stCondLst>
                                            <p:cond delay="400"/>
                                          </p:stCondLst>
                                        </p:cTn>
                                        <p:tgtEl>
                                          <p:spTgt spid="1029"/>
                                        </p:tgtEl>
                                        <p:attrNameLst>
                                          <p:attrName>r</p:attrName>
                                        </p:attrNameLst>
                                      </p:cBhvr>
                                    </p:animRot>
                                  </p:childTnLst>
                                </p:cTn>
                              </p:par>
                              <p:par>
                                <p:cTn id="21" presetID="1" presetClass="entr" presetSubtype="0" fill="hold" grpId="0" nodeType="withEffect">
                                  <p:stCondLst>
                                    <p:cond delay="20000"/>
                                  </p:stCondLst>
                                  <p:iterate type="lt">
                                    <p:tmAbs val="40"/>
                                  </p:iterate>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xit" presetSubtype="0" fill="hold" grpId="2" nodeType="withEffect">
                                  <p:stCondLst>
                                    <p:cond delay="0"/>
                                  </p:stCondLst>
                                  <p:iterate type="lt">
                                    <p:tmAbs val="0"/>
                                  </p:iterate>
                                  <p:childTnLst>
                                    <p:set>
                                      <p:cBhvr>
                                        <p:cTn id="28" dur="1" fill="hold">
                                          <p:stCondLst>
                                            <p:cond delay="0"/>
                                          </p:stCondLst>
                                        </p:cTn>
                                        <p:tgtEl>
                                          <p:spTgt spid="14"/>
                                        </p:tgtEl>
                                        <p:attrNameLst>
                                          <p:attrName>style.visibility</p:attrName>
                                        </p:attrNameLst>
                                      </p:cBhvr>
                                      <p:to>
                                        <p:strVal val="hidden"/>
                                      </p:to>
                                    </p:set>
                                  </p:childTnLst>
                                </p:cTn>
                              </p:par>
                              <p:par>
                                <p:cTn id="29" presetID="1" presetClass="entr" presetSubtype="0" fill="hold" grpId="1" nodeType="withEffect">
                                  <p:stCondLst>
                                    <p:cond delay="0"/>
                                  </p:stCondLst>
                                  <p:iterate type="lt">
                                    <p:tmAbs val="30"/>
                                  </p:iterate>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29"/>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3000"/>
                                        <p:tgtEl>
                                          <p:spTgt spid="15"/>
                                        </p:tgtEl>
                                      </p:cBhvr>
                                    </p:animEffect>
                                  </p:childTnLst>
                                </p:cTn>
                              </p:par>
                              <p:par>
                                <p:cTn id="37" presetID="1" presetClass="entr" presetSubtype="0" fill="hold" grpId="0" nodeType="withEffect">
                                  <p:stCondLst>
                                    <p:cond delay="0"/>
                                  </p:stCondLst>
                                  <p:iterate type="lt">
                                    <p:tmAbs val="30"/>
                                  </p:iterate>
                                  <p:childTnLst>
                                    <p:set>
                                      <p:cBhvr>
                                        <p:cTn id="38" dur="1" fill="hold">
                                          <p:stCondLst>
                                            <p:cond delay="0"/>
                                          </p:stCondLst>
                                        </p:cTn>
                                        <p:tgtEl>
                                          <p:spTgt spid="16"/>
                                        </p:tgtEl>
                                        <p:attrNameLst>
                                          <p:attrName>style.visibility</p:attrName>
                                        </p:attrNameLst>
                                      </p:cBhvr>
                                      <p:to>
                                        <p:strVal val="visible"/>
                                      </p:to>
                                    </p:set>
                                  </p:childTnLst>
                                </p:cTn>
                              </p:par>
                              <p:par>
                                <p:cTn id="39" presetID="10" presetClass="exit" presetSubtype="0" fill="hold" nodeType="withEffect">
                                  <p:stCondLst>
                                    <p:cond delay="0"/>
                                  </p:stCondLst>
                                  <p:childTnLst>
                                    <p:animEffect transition="out" filter="fade">
                                      <p:cBhvr>
                                        <p:cTn id="40" dur="3000"/>
                                        <p:tgtEl>
                                          <p:spTgt spid="1029"/>
                                        </p:tgtEl>
                                      </p:cBhvr>
                                    </p:animEffect>
                                    <p:set>
                                      <p:cBhvr>
                                        <p:cTn id="41" dur="1" fill="hold">
                                          <p:stCondLst>
                                            <p:cond delay="2999"/>
                                          </p:stCondLst>
                                        </p:cTn>
                                        <p:tgtEl>
                                          <p:spTgt spid="1029"/>
                                        </p:tgtEl>
                                        <p:attrNameLst>
                                          <p:attrName>style.visibility</p:attrName>
                                        </p:attrNameLst>
                                      </p:cBhvr>
                                      <p:to>
                                        <p:strVal val="hidden"/>
                                      </p:to>
                                    </p:set>
                                  </p:childTnLst>
                                </p:cTn>
                              </p:par>
                              <p:par>
                                <p:cTn id="42" presetID="1" presetClass="exit" presetSubtype="0" fill="hold" grpId="1" nodeType="withEffect">
                                  <p:stCondLst>
                                    <p:cond delay="0"/>
                                  </p:stCondLst>
                                  <p:iterate type="lt">
                                    <p:tmAbs val="0"/>
                                  </p:iterate>
                                  <p:childTnLst>
                                    <p:set>
                                      <p:cBhvr>
                                        <p:cTn id="43"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video>
              <p:cMediaNode vol="80000">
                <p:cTn id="44" repeatCount="indefinite" fill="hold" display="0">
                  <p:stCondLst>
                    <p:cond delay="indefinite"/>
                  </p:stCondLst>
                </p:cTn>
                <p:tgtEl>
                  <p:spTgt spid="21"/>
                </p:tgtEl>
              </p:cMediaNode>
            </p:video>
          </p:childTnLst>
        </p:cTn>
      </p:par>
    </p:tnLst>
    <p:bldLst>
      <p:bldP spid="14" grpId="0"/>
      <p:bldP spid="14" grpId="1"/>
      <p:bldP spid="14" grpId="2"/>
      <p:bldP spid="15" grpId="0" animBg="1"/>
      <p:bldP spid="15" grpId="1" animBg="1"/>
      <p:bldP spid="16" grpId="0"/>
      <p:bldP spid="16" grpId="1"/>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duotone>
              <a:prstClr val="black"/>
              <a:srgbClr val="FF0000">
                <a:tint val="45000"/>
                <a:satMod val="400000"/>
              </a:srgbClr>
            </a:duotone>
          </a:blip>
          <a:stretch>
            <a:fillRect/>
          </a:stretch>
        </p:blipFill>
        <p:spPr>
          <a:xfrm>
            <a:off x="0" y="0"/>
            <a:ext cx="9143999" cy="6858000"/>
          </a:xfrm>
          <a:prstGeom prst="rect">
            <a:avLst/>
          </a:prstGeom>
        </p:spPr>
      </p:pic>
      <p:sp>
        <p:nvSpPr>
          <p:cNvPr id="13" name="Rectangle 12"/>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495300" y="5170772"/>
            <a:ext cx="7520155" cy="1200329"/>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Data analysts  –  report the latest figures to the rest of the team.</a:t>
            </a:r>
          </a:p>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Discuss together.</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Rectangle 14"/>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27</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7" name="Rectangle 16"/>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ZRO</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8" name="TextBox 17"/>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9" name="TextBox 8"/>
          <p:cNvSpPr txBox="1"/>
          <p:nvPr/>
        </p:nvSpPr>
        <p:spPr>
          <a:xfrm>
            <a:off x="-2939576" y="215062"/>
            <a:ext cx="2677268" cy="769441"/>
          </a:xfrm>
          <a:prstGeom prst="rect">
            <a:avLst/>
          </a:prstGeom>
          <a:solidFill>
            <a:srgbClr val="C29000"/>
          </a:solidFill>
        </p:spPr>
        <p:txBody>
          <a:bodyPr wrap="square" rtlCol="0">
            <a:spAutoFit/>
          </a:bodyPr>
          <a:lstStyle/>
          <a:p>
            <a:r>
              <a:rPr lang="en-GB" sz="4400" dirty="0" smtClean="0">
                <a:solidFill>
                  <a:schemeClr val="bg1"/>
                </a:solidFill>
              </a:rPr>
              <a:t>91 cases</a:t>
            </a:r>
            <a:endParaRPr lang="en-GB" sz="4400" dirty="0">
              <a:solidFill>
                <a:schemeClr val="bg1"/>
              </a:solidFill>
            </a:endParaRPr>
          </a:p>
        </p:txBody>
      </p:sp>
      <p:sp>
        <p:nvSpPr>
          <p:cNvPr id="10" name="TextBox 9"/>
          <p:cNvSpPr txBox="1"/>
          <p:nvPr/>
        </p:nvSpPr>
        <p:spPr>
          <a:xfrm>
            <a:off x="-2729551" y="1185947"/>
            <a:ext cx="2455672" cy="2031325"/>
          </a:xfrm>
          <a:prstGeom prst="rect">
            <a:avLst/>
          </a:prstGeom>
          <a:noFill/>
        </p:spPr>
        <p:txBody>
          <a:bodyPr wrap="square" rtlCol="0">
            <a:spAutoFit/>
          </a:bodyPr>
          <a:lstStyle/>
          <a:p>
            <a:r>
              <a:rPr lang="en-GB" b="1" dirty="0" smtClean="0"/>
              <a:t>Teacher </a:t>
            </a:r>
            <a:r>
              <a:rPr lang="en-GB" b="1" dirty="0"/>
              <a:t>tips:</a:t>
            </a:r>
          </a:p>
          <a:p>
            <a:endParaRPr lang="en-GB" dirty="0"/>
          </a:p>
          <a:p>
            <a:r>
              <a:rPr lang="en-GB" dirty="0" smtClean="0"/>
              <a:t>This is a huge drop from last weeks, back to under a 100 cases a week. </a:t>
            </a:r>
          </a:p>
          <a:p>
            <a:endParaRPr lang="en-GB" dirty="0"/>
          </a:p>
        </p:txBody>
      </p:sp>
      <p:pic>
        <p:nvPicPr>
          <p:cNvPr id="11" name="Picture 10"/>
          <p:cNvPicPr>
            <a:picLocks noChangeAspect="1"/>
          </p:cNvPicPr>
          <p:nvPr/>
        </p:nvPicPr>
        <p:blipFill rotWithShape="1">
          <a:blip r:embed="rId7"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Tree>
    <p:extLst>
      <p:ext uri="{BB962C8B-B14F-4D97-AF65-F5344CB8AC3E}">
        <p14:creationId xmlns:p14="http://schemas.microsoft.com/office/powerpoint/2010/main" val="4097093695"/>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9"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6"/>
                                        </p:tgtEl>
                                      </p:cBhvr>
                                    </p:cmd>
                                  </p:childTnLst>
                                </p:cTn>
                              </p:par>
                              <p:par>
                                <p:cTn id="7" presetID="16" presetClass="entr" presetSubtype="37"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animEffect transition="in" filter="barn(outVertical)">
                                      <p:cBhvr>
                                        <p:cTn id="9" dur="2000"/>
                                        <p:tgtEl>
                                          <p:spTgt spid="15">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8"/>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par>
                                <p:cTn id="15" presetID="10" presetClass="exit" presetSubtype="0" repeatCount="4000" fill="hold" grpId="1" nodeType="withEffect">
                                  <p:stCondLst>
                                    <p:cond delay="3000"/>
                                  </p:stCondLst>
                                  <p:childTnLst>
                                    <p:animEffect transition="out" filter="fade">
                                      <p:cBhvr>
                                        <p:cTn id="16" dur="2000"/>
                                        <p:tgtEl>
                                          <p:spTgt spid="18"/>
                                        </p:tgtEl>
                                      </p:cBhvr>
                                    </p:animEffect>
                                    <p:set>
                                      <p:cBhvr>
                                        <p:cTn id="17" dur="1" fill="hold">
                                          <p:stCondLst>
                                            <p:cond delay="1999"/>
                                          </p:stCondLst>
                                        </p:cTn>
                                        <p:tgtEl>
                                          <p:spTgt spid="18"/>
                                        </p:tgtEl>
                                        <p:attrNameLst>
                                          <p:attrName>style.visibility</p:attrName>
                                        </p:attrNameLst>
                                      </p:cBhvr>
                                      <p:to>
                                        <p:strVal val="hidden"/>
                                      </p:to>
                                    </p:set>
                                  </p:childTnLst>
                                </p:cTn>
                              </p:par>
                              <p:par>
                                <p:cTn id="18" presetID="10" presetClass="entr" presetSubtype="0" fill="hold" grpId="0" nodeType="withEffect">
                                  <p:stCondLst>
                                    <p:cond delay="19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6"/>
                </p:tgtEl>
              </p:cMediaNode>
            </p:video>
          </p:childTnLst>
        </p:cTn>
      </p:par>
    </p:tnLst>
    <p:bldLst>
      <p:bldP spid="8" grpId="0"/>
      <p:bldP spid="17" grpId="0" animBg="1"/>
      <p:bldP spid="18" grpId="0"/>
      <p:bldP spid="1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duotone>
              <a:prstClr val="black"/>
              <a:srgbClr val="FF0000">
                <a:tint val="45000"/>
                <a:satMod val="400000"/>
              </a:srgbClr>
            </a:duotone>
          </a:blip>
          <a:stretch>
            <a:fillRect/>
          </a:stretch>
        </p:blipFill>
        <p:spPr>
          <a:xfrm>
            <a:off x="0" y="0"/>
            <a:ext cx="9143999" cy="6858000"/>
          </a:xfrm>
          <a:prstGeom prst="rect">
            <a:avLst/>
          </a:prstGeom>
        </p:spPr>
      </p:pic>
      <p:sp>
        <p:nvSpPr>
          <p:cNvPr id="13" name="Rectangle 12"/>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495300" y="5170772"/>
            <a:ext cx="7520155" cy="1200329"/>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What are the latest figures? What pattern can you see in the data analysts’ graphs?</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Does the vaccination campaign seem to be working?</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Rectangle 14"/>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28</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7" name="Rectangle 16"/>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LHE</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8" name="TextBox 17"/>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9" name="TextBox 8"/>
          <p:cNvSpPr txBox="1"/>
          <p:nvPr/>
        </p:nvSpPr>
        <p:spPr>
          <a:xfrm>
            <a:off x="-2951147" y="215062"/>
            <a:ext cx="2677268" cy="769441"/>
          </a:xfrm>
          <a:prstGeom prst="rect">
            <a:avLst/>
          </a:prstGeom>
          <a:solidFill>
            <a:srgbClr val="C29000"/>
          </a:solidFill>
        </p:spPr>
        <p:txBody>
          <a:bodyPr wrap="square" rtlCol="0">
            <a:spAutoFit/>
          </a:bodyPr>
          <a:lstStyle/>
          <a:p>
            <a:r>
              <a:rPr lang="en-GB" sz="4400" dirty="0" smtClean="0">
                <a:solidFill>
                  <a:schemeClr val="bg1"/>
                </a:solidFill>
              </a:rPr>
              <a:t>50 cases</a:t>
            </a:r>
            <a:endParaRPr lang="en-GB" sz="4400" dirty="0">
              <a:solidFill>
                <a:schemeClr val="bg1"/>
              </a:solidFill>
            </a:endParaRPr>
          </a:p>
        </p:txBody>
      </p:sp>
      <p:sp>
        <p:nvSpPr>
          <p:cNvPr id="10" name="TextBox 9"/>
          <p:cNvSpPr txBox="1"/>
          <p:nvPr/>
        </p:nvSpPr>
        <p:spPr>
          <a:xfrm>
            <a:off x="-2741122" y="1185947"/>
            <a:ext cx="2455672" cy="3970318"/>
          </a:xfrm>
          <a:prstGeom prst="rect">
            <a:avLst/>
          </a:prstGeom>
          <a:noFill/>
        </p:spPr>
        <p:txBody>
          <a:bodyPr wrap="square" rtlCol="0">
            <a:spAutoFit/>
          </a:bodyPr>
          <a:lstStyle/>
          <a:p>
            <a:r>
              <a:rPr lang="en-GB" b="1" dirty="0" smtClean="0"/>
              <a:t>Teacher </a:t>
            </a:r>
            <a:r>
              <a:rPr lang="en-GB" b="1" dirty="0"/>
              <a:t>tips</a:t>
            </a:r>
            <a:r>
              <a:rPr lang="en-GB" b="1" dirty="0" smtClean="0"/>
              <a:t>:</a:t>
            </a:r>
            <a:br>
              <a:rPr lang="en-GB" b="1" dirty="0" smtClean="0"/>
            </a:br>
            <a:r>
              <a:rPr lang="en-GB" b="1" dirty="0" smtClean="0"/>
              <a:t/>
            </a:r>
            <a:br>
              <a:rPr lang="en-GB" b="1" dirty="0" smtClean="0"/>
            </a:br>
            <a:r>
              <a:rPr lang="en-GB" dirty="0" smtClean="0"/>
              <a:t>Another considerable drop in cases.</a:t>
            </a:r>
          </a:p>
          <a:p>
            <a:endParaRPr lang="en-GB" b="1" dirty="0"/>
          </a:p>
          <a:p>
            <a:r>
              <a:rPr lang="en-GB" dirty="0" smtClean="0"/>
              <a:t>The </a:t>
            </a:r>
            <a:r>
              <a:rPr lang="en-GB" b="1" dirty="0" smtClean="0"/>
              <a:t>data analysts</a:t>
            </a:r>
            <a:r>
              <a:rPr lang="en-GB" dirty="0" smtClean="0"/>
              <a:t>’ graphs should show a very steep downward slope on the ‘hill’, suggesting that the outbreak is dying down.</a:t>
            </a:r>
            <a:endParaRPr lang="en-GB" dirty="0"/>
          </a:p>
          <a:p>
            <a:endParaRPr lang="en-GB" dirty="0"/>
          </a:p>
          <a:p>
            <a:endParaRPr lang="en-GB" dirty="0"/>
          </a:p>
          <a:p>
            <a:endParaRPr lang="en-GB" dirty="0"/>
          </a:p>
        </p:txBody>
      </p:sp>
      <p:pic>
        <p:nvPicPr>
          <p:cNvPr id="11" name="Picture 10"/>
          <p:cNvPicPr>
            <a:picLocks noChangeAspect="1"/>
          </p:cNvPicPr>
          <p:nvPr/>
        </p:nvPicPr>
        <p:blipFill rotWithShape="1">
          <a:blip r:embed="rId7"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Tree>
    <p:extLst>
      <p:ext uri="{BB962C8B-B14F-4D97-AF65-F5344CB8AC3E}">
        <p14:creationId xmlns:p14="http://schemas.microsoft.com/office/powerpoint/2010/main" val="3292964624"/>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9"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6"/>
                                        </p:tgtEl>
                                      </p:cBhvr>
                                    </p:cmd>
                                  </p:childTnLst>
                                </p:cTn>
                              </p:par>
                              <p:par>
                                <p:cTn id="7" presetID="16" presetClass="entr" presetSubtype="37"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animEffect transition="in" filter="barn(outVertical)">
                                      <p:cBhvr>
                                        <p:cTn id="9" dur="2000"/>
                                        <p:tgtEl>
                                          <p:spTgt spid="15">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8"/>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par>
                                <p:cTn id="15" presetID="10" presetClass="exit" presetSubtype="0" repeatCount="4000" fill="hold" grpId="1" nodeType="withEffect">
                                  <p:stCondLst>
                                    <p:cond delay="3000"/>
                                  </p:stCondLst>
                                  <p:childTnLst>
                                    <p:animEffect transition="out" filter="fade">
                                      <p:cBhvr>
                                        <p:cTn id="16" dur="2000"/>
                                        <p:tgtEl>
                                          <p:spTgt spid="18"/>
                                        </p:tgtEl>
                                      </p:cBhvr>
                                    </p:animEffect>
                                    <p:set>
                                      <p:cBhvr>
                                        <p:cTn id="17" dur="1" fill="hold">
                                          <p:stCondLst>
                                            <p:cond delay="1999"/>
                                          </p:stCondLst>
                                        </p:cTn>
                                        <p:tgtEl>
                                          <p:spTgt spid="18"/>
                                        </p:tgtEl>
                                        <p:attrNameLst>
                                          <p:attrName>style.visibility</p:attrName>
                                        </p:attrNameLst>
                                      </p:cBhvr>
                                      <p:to>
                                        <p:strVal val="hidden"/>
                                      </p:to>
                                    </p:set>
                                  </p:childTnLst>
                                </p:cTn>
                              </p:par>
                              <p:par>
                                <p:cTn id="18" presetID="10" presetClass="entr" presetSubtype="0" fill="hold" grpId="0" nodeType="withEffect">
                                  <p:stCondLst>
                                    <p:cond delay="19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6"/>
                </p:tgtEl>
              </p:cMediaNode>
            </p:video>
          </p:childTnLst>
        </p:cTn>
      </p:par>
    </p:tnLst>
    <p:bldLst>
      <p:bldP spid="8" grpId="0"/>
      <p:bldP spid="17" grpId="0" animBg="1"/>
      <p:bldP spid="18" grpId="0"/>
      <p:bldP spid="18"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415</TotalTime>
  <Words>1173</Words>
  <Application>Microsoft Office PowerPoint</Application>
  <PresentationFormat>On-screen Show (4:3)</PresentationFormat>
  <Paragraphs>172</Paragraphs>
  <Slides>15</Slides>
  <Notes>13</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Felix</dc:creator>
  <cp:lastModifiedBy>Felix</cp:lastModifiedBy>
  <cp:revision>46</cp:revision>
  <dcterms:created xsi:type="dcterms:W3CDTF">2015-11-03T01:58:21Z</dcterms:created>
  <dcterms:modified xsi:type="dcterms:W3CDTF">2016-06-22T15:38:29Z</dcterms:modified>
</cp:coreProperties>
</file>