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9" r:id="rId4"/>
    <p:sldId id="264" r:id="rId5"/>
    <p:sldId id="273" r:id="rId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>
        <p:scale>
          <a:sx n="70" d="100"/>
          <a:sy n="70" d="100"/>
        </p:scale>
        <p:origin x="-1854" y="-18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2238-F856-4921-A059-E30F475AD8F7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5CFF-D27E-47D2-8B6E-F246B9902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88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2238-F856-4921-A059-E30F475AD8F7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5CFF-D27E-47D2-8B6E-F246B9902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73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2238-F856-4921-A059-E30F475AD8F7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5CFF-D27E-47D2-8B6E-F246B9902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9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2238-F856-4921-A059-E30F475AD8F7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5CFF-D27E-47D2-8B6E-F246B9902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03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2238-F856-4921-A059-E30F475AD8F7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5CFF-D27E-47D2-8B6E-F246B9902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46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2238-F856-4921-A059-E30F475AD8F7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5CFF-D27E-47D2-8B6E-F246B9902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3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2238-F856-4921-A059-E30F475AD8F7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5CFF-D27E-47D2-8B6E-F246B9902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62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2238-F856-4921-A059-E30F475AD8F7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5CFF-D27E-47D2-8B6E-F246B9902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04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2238-F856-4921-A059-E30F475AD8F7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5CFF-D27E-47D2-8B6E-F246B9902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23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2238-F856-4921-A059-E30F475AD8F7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5CFF-D27E-47D2-8B6E-F246B9902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37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2238-F856-4921-A059-E30F475AD8F7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5CFF-D27E-47D2-8B6E-F246B9902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B2238-F856-4921-A059-E30F475AD8F7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5CFF-D27E-47D2-8B6E-F246B99025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6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747523"/>
              </p:ext>
            </p:extLst>
          </p:nvPr>
        </p:nvGraphicFramePr>
        <p:xfrm>
          <a:off x="116462" y="597580"/>
          <a:ext cx="9661074" cy="6143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589"/>
                <a:gridCol w="1092121"/>
                <a:gridCol w="780087"/>
                <a:gridCol w="2815757"/>
                <a:gridCol w="4680520"/>
              </a:tblGrid>
              <a:tr h="720080"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 smtClean="0">
                          <a:latin typeface="+mj-lt"/>
                        </a:rPr>
                        <a:t>Source </a:t>
                      </a:r>
                      <a:endParaRPr lang="en-GB" sz="2000" b="1" dirty="0">
                        <a:latin typeface="+mj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For</a:t>
                      </a:r>
                      <a:r>
                        <a:rPr lang="en-GB" sz="1200" b="1" baseline="0" dirty="0" smtClean="0">
                          <a:latin typeface="+mj-lt"/>
                        </a:rPr>
                        <a:t> or against?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Evidence to </a:t>
                      </a:r>
                      <a:r>
                        <a:rPr lang="en-GB" sz="1200" b="1" baseline="0" dirty="0" smtClean="0">
                          <a:latin typeface="+mj-lt"/>
                        </a:rPr>
                        <a:t>help B.F.G Taylor answer</a:t>
                      </a:r>
                      <a:br>
                        <a:rPr lang="en-GB" sz="1200" b="1" baseline="0" dirty="0" smtClean="0">
                          <a:latin typeface="+mj-lt"/>
                        </a:rPr>
                      </a:br>
                      <a:r>
                        <a:rPr lang="en-GB" sz="1200" b="1" baseline="0" dirty="0" smtClean="0">
                          <a:latin typeface="+mj-lt"/>
                        </a:rPr>
                        <a:t> ‘Did people support Dr Jenner and vaccination in the early 1800s?’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+mj-lt"/>
                        </a:rPr>
                        <a:t>Evidence </a:t>
                      </a:r>
                      <a:r>
                        <a:rPr lang="en-GB" sz="1200" b="1" baseline="0" dirty="0" smtClean="0">
                          <a:latin typeface="+mj-lt"/>
                        </a:rPr>
                        <a:t>to help MPs answer </a:t>
                      </a:r>
                      <a:r>
                        <a:rPr lang="en-GB" sz="1200" b="1" dirty="0" smtClean="0">
                          <a:latin typeface="+mj-lt"/>
                        </a:rPr>
                        <a:t>‘Does</a:t>
                      </a:r>
                      <a:r>
                        <a:rPr lang="en-GB" sz="1200" b="1" baseline="0" dirty="0" smtClean="0">
                          <a:latin typeface="+mj-lt"/>
                        </a:rPr>
                        <a:t> vaccination work and is it safe?’</a:t>
                      </a:r>
                      <a:br>
                        <a:rPr lang="en-GB" sz="1200" b="1" baseline="0" dirty="0" smtClean="0">
                          <a:latin typeface="+mj-lt"/>
                        </a:rPr>
                      </a:br>
                      <a:r>
                        <a:rPr lang="en-GB" sz="1200" b="1" baseline="0" dirty="0" smtClean="0">
                          <a:latin typeface="+mj-lt"/>
                        </a:rPr>
                        <a:t/>
                      </a:r>
                      <a:br>
                        <a:rPr lang="en-GB" sz="1200" b="1" baseline="0" dirty="0" smtClean="0">
                          <a:latin typeface="+mj-lt"/>
                        </a:rPr>
                      </a:br>
                      <a:r>
                        <a:rPr lang="en-GB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questions could you ask the person to challenge their evidence?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5936"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Dr Benjamin</a:t>
                      </a:r>
                      <a:r>
                        <a:rPr lang="en-GB" sz="1200" baseline="0" dirty="0" smtClean="0"/>
                        <a:t> Moseley</a:t>
                      </a:r>
                      <a:endParaRPr lang="en-GB" sz="1200" dirty="0" smtClean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Some doctors </a:t>
                      </a:r>
                      <a:r>
                        <a:rPr lang="en-GB" sz="1200" baseline="0" dirty="0" smtClean="0"/>
                        <a:t>expressed concerns about the effects vaccination  would have on the human body.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i="0" dirty="0" smtClean="0"/>
                        <a:t>No one can predict</a:t>
                      </a:r>
                      <a:r>
                        <a:rPr lang="en-GB" sz="1200" i="0" baseline="0" dirty="0" smtClean="0"/>
                        <a:t> the effects vaccination will have on the human body. </a:t>
                      </a:r>
                    </a:p>
                    <a:p>
                      <a:endParaRPr lang="en-GB" sz="1200" i="0" baseline="0" dirty="0" smtClean="0"/>
                    </a:p>
                    <a:p>
                      <a:r>
                        <a:rPr lang="en-GB" sz="1200" i="1" baseline="0" dirty="0" smtClean="0"/>
                        <a:t/>
                      </a:r>
                      <a:br>
                        <a:rPr lang="en-GB" sz="1200" i="1" baseline="0" dirty="0" smtClean="0"/>
                      </a:br>
                      <a:r>
                        <a:rPr lang="en-GB" sz="1200" i="1" baseline="0" dirty="0" smtClean="0"/>
                        <a:t>What about Dr Jenner’s experiments?</a:t>
                      </a:r>
                      <a:endParaRPr lang="en-GB" sz="1200" i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Doctor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26089"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Dr William Rowley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Some doctors wrote articles</a:t>
                      </a:r>
                      <a:r>
                        <a:rPr lang="en-GB" sz="1200" baseline="0" dirty="0" smtClean="0"/>
                        <a:t> against vaccination. For example, Dr Rowley said vaccination had turned one boy into an ox.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 smtClean="0"/>
                        <a:t>Dr Rowley claims to have seen over 500 cases where vaccination hasn’t worked. </a:t>
                      </a:r>
                      <a:r>
                        <a:rPr lang="en-GB" sz="1200" b="1" dirty="0" smtClean="0"/>
                        <a:t>Vaccination might</a:t>
                      </a:r>
                      <a:r>
                        <a:rPr lang="en-GB" sz="1200" b="1" baseline="0" dirty="0" smtClean="0"/>
                        <a:t> turn you into…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 smtClean="0"/>
                    </a:p>
                  </a:txBody>
                  <a:tcPr marL="99060" marR="990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1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Doctor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26089"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C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Charles Williams</a:t>
                      </a:r>
                      <a:br>
                        <a:rPr lang="en-GB" sz="1200" dirty="0" smtClean="0"/>
                      </a:br>
                      <a:endParaRPr lang="en-GB" sz="1200" dirty="0" smtClean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aseline="0" dirty="0" smtClean="0"/>
                        <a:t>The cartoonist Charles Williams portrayed Dr Jenner as a devil.</a:t>
                      </a:r>
                      <a:br>
                        <a:rPr lang="en-GB" sz="1200" baseline="0" dirty="0" smtClean="0"/>
                      </a:br>
                      <a:endParaRPr lang="en-GB" sz="1200" baseline="0" dirty="0" smtClean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1" i="0" dirty="0" smtClean="0">
                          <a:solidFill>
                            <a:schemeClr val="tx1"/>
                          </a:solidFill>
                        </a:rPr>
                        <a:t>Vaccination is a Pandora’s Box. It will…</a:t>
                      </a:r>
                      <a:br>
                        <a:rPr lang="en-GB" sz="1200" b="1" i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i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1200" i="0" dirty="0" smtClean="0">
                          <a:solidFill>
                            <a:schemeClr val="tx1"/>
                          </a:solidFill>
                        </a:rPr>
                      </a:br>
                      <a:endParaRPr lang="en-GB" sz="120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 smtClean="0">
                          <a:solidFill>
                            <a:schemeClr val="tx1"/>
                          </a:solidFill>
                        </a:rPr>
                        <a:t>There are </a:t>
                      </a:r>
                      <a:r>
                        <a:rPr lang="en-GB" sz="1200" b="1" i="0" dirty="0" smtClean="0">
                          <a:solidFill>
                            <a:schemeClr val="tx1"/>
                          </a:solidFill>
                        </a:rPr>
                        <a:t>some doctors </a:t>
                      </a:r>
                      <a:r>
                        <a:rPr lang="en-GB" sz="1200" b="1" i="0" dirty="0" smtClean="0">
                          <a:solidFill>
                            <a:schemeClr val="tx1"/>
                          </a:solidFill>
                        </a:rPr>
                        <a:t>who think vaccination is dangerous,</a:t>
                      </a:r>
                      <a:r>
                        <a:rPr lang="en-GB" sz="1200" b="1" i="0" baseline="0" dirty="0" smtClean="0">
                          <a:solidFill>
                            <a:schemeClr val="tx1"/>
                          </a:solidFill>
                        </a:rPr>
                        <a:t> including…</a:t>
                      </a:r>
                      <a:endParaRPr lang="en-GB" sz="1200" b="1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i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200" i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1200" i="0" dirty="0" smtClean="0">
                          <a:solidFill>
                            <a:schemeClr val="tx1"/>
                          </a:solidFill>
                        </a:rPr>
                      </a:b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1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Cartoonist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4056"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James </a:t>
                      </a:r>
                      <a:r>
                        <a:rPr lang="en-GB" sz="1200" dirty="0" err="1" smtClean="0"/>
                        <a:t>Gillray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The cartoonist James </a:t>
                      </a:r>
                      <a:r>
                        <a:rPr lang="en-GB" sz="1200" b="1" dirty="0" err="1" smtClean="0"/>
                        <a:t>Gillray</a:t>
                      </a:r>
                      <a:r>
                        <a:rPr lang="en-GB" sz="1200" b="1" dirty="0" smtClean="0"/>
                        <a:t> made fun of</a:t>
                      </a:r>
                      <a:r>
                        <a:rPr lang="en-GB" sz="1200" b="1" baseline="0" dirty="0" smtClean="0"/>
                        <a:t>…</a:t>
                      </a:r>
                      <a:endParaRPr lang="en-GB" sz="1200" b="1" dirty="0" smtClean="0"/>
                    </a:p>
                  </a:txBody>
                  <a:tcPr marL="99060" marR="990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aseline="0" dirty="0" smtClean="0"/>
                        <a:t>The fears about people turning into animals are silly and unscientific.</a:t>
                      </a:r>
                      <a:br>
                        <a:rPr lang="en-GB" sz="1200" baseline="0" dirty="0" smtClean="0"/>
                      </a:br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/>
                      </a:r>
                      <a:br>
                        <a:rPr lang="en-GB" sz="1200" baseline="0" dirty="0" smtClean="0"/>
                      </a:br>
                      <a:r>
                        <a:rPr lang="en-GB" sz="1200" i="1" baseline="0" dirty="0" smtClean="0"/>
                        <a:t>It’s just a cartoon. It gives an opinion without any facts or evidence. </a:t>
                      </a:r>
                    </a:p>
                  </a:txBody>
                  <a:tcPr marL="99060" marR="990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Cartoonist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456" y="44624"/>
            <a:ext cx="5739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The Great Vaccine </a:t>
            </a:r>
            <a:r>
              <a:rPr lang="en-GB" sz="2200" dirty="0"/>
              <a:t>Debate </a:t>
            </a:r>
            <a:r>
              <a:rPr lang="en-GB" sz="2200" dirty="0" smtClean="0"/>
              <a:t> –  </a:t>
            </a:r>
            <a:r>
              <a:rPr lang="en-GB" sz="2200" i="1" dirty="0" smtClean="0"/>
              <a:t>Evidence </a:t>
            </a:r>
            <a:r>
              <a:rPr lang="en-GB" sz="2200" i="1" dirty="0"/>
              <a:t>S</a:t>
            </a:r>
            <a:r>
              <a:rPr lang="en-GB" sz="2200" i="1" dirty="0" smtClean="0"/>
              <a:t>heet 1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341460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5752"/>
              </p:ext>
            </p:extLst>
          </p:nvPr>
        </p:nvGraphicFramePr>
        <p:xfrm>
          <a:off x="128464" y="663023"/>
          <a:ext cx="9649072" cy="6083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43"/>
                <a:gridCol w="1014113"/>
                <a:gridCol w="780087"/>
                <a:gridCol w="2808312"/>
                <a:gridCol w="4668517"/>
              </a:tblGrid>
              <a:tr h="821761"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 smtClean="0">
                          <a:latin typeface="+mj-lt"/>
                        </a:rPr>
                        <a:t>Source</a:t>
                      </a:r>
                      <a:endParaRPr lang="en-GB" sz="2000" b="1" dirty="0">
                        <a:latin typeface="+mj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For</a:t>
                      </a:r>
                      <a:r>
                        <a:rPr lang="en-GB" sz="1200" b="1" baseline="0" dirty="0" smtClean="0">
                          <a:latin typeface="+mj-lt"/>
                        </a:rPr>
                        <a:t> or against?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Evidence to </a:t>
                      </a:r>
                      <a:r>
                        <a:rPr lang="en-GB" sz="1200" b="1" baseline="0" dirty="0" smtClean="0">
                          <a:latin typeface="+mj-lt"/>
                        </a:rPr>
                        <a:t>help B.F.G Taylor answer ‘Did people support Dr Jenner and vaccination in the early 1800s?’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+mj-lt"/>
                        </a:rPr>
                        <a:t>Evidence </a:t>
                      </a:r>
                      <a:r>
                        <a:rPr lang="en-GB" sz="1200" b="1" baseline="0" dirty="0" smtClean="0">
                          <a:latin typeface="+mj-lt"/>
                        </a:rPr>
                        <a:t>to help MPs answer </a:t>
                      </a:r>
                      <a:r>
                        <a:rPr lang="en-GB" sz="1200" b="1" dirty="0" smtClean="0">
                          <a:latin typeface="+mj-lt"/>
                        </a:rPr>
                        <a:t>‘Does</a:t>
                      </a:r>
                      <a:r>
                        <a:rPr lang="en-GB" sz="1200" b="1" baseline="0" dirty="0" smtClean="0">
                          <a:latin typeface="+mj-lt"/>
                        </a:rPr>
                        <a:t> vaccination work and is it safe?’</a:t>
                      </a:r>
                      <a:br>
                        <a:rPr lang="en-GB" sz="1200" b="1" baseline="0" dirty="0" smtClean="0">
                          <a:latin typeface="+mj-lt"/>
                        </a:rPr>
                      </a:br>
                      <a:r>
                        <a:rPr lang="en-GB" sz="1200" b="1" baseline="0" dirty="0" smtClean="0">
                          <a:latin typeface="+mj-lt"/>
                        </a:rPr>
                        <a:t/>
                      </a:r>
                      <a:br>
                        <a:rPr lang="en-GB" sz="1200" b="1" baseline="0" dirty="0" smtClean="0">
                          <a:latin typeface="+mj-lt"/>
                        </a:rPr>
                      </a:br>
                      <a:r>
                        <a:rPr lang="en-GB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questions could you ask the person to challenge the evidence?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76217">
                <a:tc rowSpan="2">
                  <a:txBody>
                    <a:bodyPr/>
                    <a:lstStyle/>
                    <a:p>
                      <a:r>
                        <a:rPr lang="en-GB" sz="1200" b="1" dirty="0" smtClean="0"/>
                        <a:t>E</a:t>
                      </a:r>
                      <a:endParaRPr lang="en-GB" sz="1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William Howard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1" dirty="0" smtClean="0"/>
                        <a:t>Some people blamed Dr Jenner for the deaths of their family. For example…</a:t>
                      </a:r>
                      <a:endParaRPr lang="en-GB" sz="1200" b="1" dirty="0"/>
                    </a:p>
                  </a:txBody>
                  <a:tcPr marL="99060" marR="990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aseline="0" dirty="0" smtClean="0"/>
                        <a:t>Vaccination doesn’t work and gives people false security. Vaccination is a killer!</a:t>
                      </a:r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i="1" baseline="0" dirty="0" smtClean="0"/>
                        <a:t>Were William’s family vaccinated properly? </a:t>
                      </a:r>
                    </a:p>
                    <a:p>
                      <a:endParaRPr lang="en-GB" sz="1200" i="1" baseline="0" dirty="0" smtClean="0"/>
                    </a:p>
                    <a:p>
                      <a:r>
                        <a:rPr lang="en-GB" sz="1200" i="1" baseline="0" dirty="0" smtClean="0"/>
                        <a:t>This is just one family. How many other people who have been vaccinated have gone on to catch smallpox?</a:t>
                      </a:r>
                      <a:endParaRPr lang="en-GB" sz="1200" i="0" baseline="0" dirty="0" smtClean="0"/>
                    </a:p>
                  </a:txBody>
                  <a:tcPr marL="99060" marR="990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Tailor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5412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G</a:t>
                      </a:r>
                    </a:p>
                    <a:p>
                      <a:endParaRPr lang="en-GB" sz="1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Signed</a:t>
                      </a:r>
                      <a:r>
                        <a:rPr lang="en-GB" sz="1200" baseline="0" dirty="0" smtClean="0"/>
                        <a:t> by 112 doctors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 smtClean="0"/>
                        <a:t>Many doctors supported Dr Jenner and vaccination. For example…</a:t>
                      </a:r>
                    </a:p>
                  </a:txBody>
                  <a:tcPr marL="99060" marR="990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All the doctors at Guy’s Hospital in London believe</a:t>
                      </a:r>
                      <a:r>
                        <a:rPr lang="en-GB" sz="1200" baseline="0" dirty="0" smtClean="0"/>
                        <a:t> vaccination works and is safe. </a:t>
                      </a:r>
                      <a:br>
                        <a:rPr lang="en-GB" sz="1200" baseline="0" dirty="0" smtClean="0"/>
                      </a:br>
                      <a:r>
                        <a:rPr lang="en-GB" sz="1200" baseline="0" dirty="0" smtClean="0"/>
                        <a:t/>
                      </a:r>
                      <a:br>
                        <a:rPr lang="en-GB" sz="1200" baseline="0" dirty="0" smtClean="0"/>
                      </a:br>
                      <a:endParaRPr lang="en-GB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baseline="0" dirty="0" smtClean="0"/>
                        <a:t>How </a:t>
                      </a:r>
                      <a:r>
                        <a:rPr lang="en-GB" sz="1200" i="1" u="none" baseline="0" dirty="0" smtClean="0"/>
                        <a:t>many</a:t>
                      </a:r>
                      <a:r>
                        <a:rPr lang="en-GB" sz="1200" i="1" baseline="0" dirty="0" smtClean="0"/>
                        <a:t> people have they actually vaccinated and tested?</a:t>
                      </a:r>
                    </a:p>
                  </a:txBody>
                  <a:tcPr marL="99060" marR="990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Doctors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02995">
                <a:tc rowSpan="2">
                  <a:txBody>
                    <a:bodyPr/>
                    <a:lstStyle/>
                    <a:p>
                      <a:r>
                        <a:rPr lang="en-GB" sz="1200" b="1" dirty="0" smtClean="0"/>
                        <a:t>F</a:t>
                      </a:r>
                      <a:endParaRPr lang="en-GB" sz="1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Dr Georg </a:t>
                      </a:r>
                      <a:r>
                        <a:rPr lang="en-GB" sz="1200" dirty="0" err="1" smtClean="0"/>
                        <a:t>Balhorn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aseline="0" dirty="0" smtClean="0"/>
                        <a:t>Thousands of people  got themselves vaccinated, so they must have thought it was a good idea. </a:t>
                      </a:r>
                    </a:p>
                    <a:p>
                      <a:endParaRPr lang="en-GB" sz="1200" baseline="0" dirty="0" smtClean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baseline="0" dirty="0" smtClean="0"/>
                        <a:t>There is lots  of evidence that vaccination works. For example…</a:t>
                      </a:r>
                    </a:p>
                  </a:txBody>
                  <a:tcPr marL="99060" marR="990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62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Doctor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6157">
                <a:tc rowSpan="2">
                  <a:txBody>
                    <a:bodyPr/>
                    <a:lstStyle/>
                    <a:p>
                      <a:r>
                        <a:rPr lang="en-GB" sz="1200" b="1" dirty="0" smtClean="0"/>
                        <a:t>H</a:t>
                      </a:r>
                      <a:endParaRPr lang="en-GB" sz="1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Thomas Jefferson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The President of the United States supported</a:t>
                      </a:r>
                      <a:r>
                        <a:rPr lang="en-GB" sz="1200" baseline="0" dirty="0" smtClean="0"/>
                        <a:t> vaccination and recommended it to the American people.</a:t>
                      </a:r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1" i="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200" b="1" i="0" baseline="0" dirty="0" smtClean="0">
                          <a:solidFill>
                            <a:schemeClr val="tx1"/>
                          </a:solidFill>
                        </a:rPr>
                        <a:t> President of the United States predicts that…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President of USA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456" y="44624"/>
            <a:ext cx="5739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The Great Vaccine </a:t>
            </a:r>
            <a:r>
              <a:rPr lang="en-GB" sz="2200" dirty="0"/>
              <a:t>Debate </a:t>
            </a:r>
            <a:r>
              <a:rPr lang="en-GB" sz="2200" dirty="0" smtClean="0"/>
              <a:t> –  </a:t>
            </a:r>
            <a:r>
              <a:rPr lang="en-GB" sz="2200" i="1" dirty="0" smtClean="0"/>
              <a:t>Evidence </a:t>
            </a:r>
            <a:r>
              <a:rPr lang="en-GB" sz="2200" i="1" dirty="0"/>
              <a:t>S</a:t>
            </a:r>
            <a:r>
              <a:rPr lang="en-GB" sz="2200" i="1" dirty="0" smtClean="0"/>
              <a:t>heet 2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352075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76977"/>
              </p:ext>
            </p:extLst>
          </p:nvPr>
        </p:nvGraphicFramePr>
        <p:xfrm>
          <a:off x="194471" y="602468"/>
          <a:ext cx="9562109" cy="613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035"/>
                <a:gridCol w="1092121"/>
                <a:gridCol w="780087"/>
                <a:gridCol w="2646294"/>
                <a:gridCol w="4731572"/>
              </a:tblGrid>
              <a:tr h="810308"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 smtClean="0">
                          <a:latin typeface="+mj-lt"/>
                        </a:rPr>
                        <a:t>Source</a:t>
                      </a:r>
                      <a:endParaRPr lang="en-GB" sz="2000" b="1" dirty="0">
                        <a:latin typeface="+mj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For</a:t>
                      </a:r>
                      <a:r>
                        <a:rPr lang="en-GB" sz="1200" b="1" baseline="0" dirty="0" smtClean="0">
                          <a:latin typeface="+mj-lt"/>
                        </a:rPr>
                        <a:t> or against?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Evidence to </a:t>
                      </a:r>
                      <a:r>
                        <a:rPr lang="en-GB" sz="1200" b="1" baseline="0" dirty="0" smtClean="0">
                          <a:latin typeface="+mj-lt"/>
                        </a:rPr>
                        <a:t>help B.F.G Taylor answer ‘Did people support Dr Jenner and vaccination in the early 1800s?’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+mj-lt"/>
                        </a:rPr>
                        <a:t>Evidence </a:t>
                      </a:r>
                      <a:r>
                        <a:rPr lang="en-GB" sz="1200" b="1" baseline="0" dirty="0" smtClean="0">
                          <a:latin typeface="+mj-lt"/>
                        </a:rPr>
                        <a:t>to help MPs answer </a:t>
                      </a:r>
                      <a:r>
                        <a:rPr lang="en-GB" sz="1200" b="1" dirty="0" smtClean="0">
                          <a:latin typeface="+mj-lt"/>
                        </a:rPr>
                        <a:t>‘Does</a:t>
                      </a:r>
                      <a:r>
                        <a:rPr lang="en-GB" sz="1200" b="1" baseline="0" dirty="0" smtClean="0">
                          <a:latin typeface="+mj-lt"/>
                        </a:rPr>
                        <a:t> vaccination work and is it safe?’</a:t>
                      </a:r>
                      <a:br>
                        <a:rPr lang="en-GB" sz="1200" b="1" baseline="0" dirty="0" smtClean="0">
                          <a:latin typeface="+mj-lt"/>
                        </a:rPr>
                      </a:br>
                      <a:r>
                        <a:rPr lang="en-GB" sz="1200" b="1" baseline="0" dirty="0" smtClean="0">
                          <a:latin typeface="+mj-lt"/>
                        </a:rPr>
                        <a:t/>
                      </a:r>
                      <a:br>
                        <a:rPr lang="en-GB" sz="1200" b="1" baseline="0" dirty="0" smtClean="0">
                          <a:latin typeface="+mj-lt"/>
                        </a:rPr>
                      </a:br>
                      <a:r>
                        <a:rPr lang="en-GB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questions could you ask the person to challenge their evidence?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2623"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Dr Benjamin</a:t>
                      </a:r>
                      <a:r>
                        <a:rPr lang="en-GB" sz="1200" baseline="0" dirty="0" smtClean="0"/>
                        <a:t> Moseley</a:t>
                      </a:r>
                      <a:endParaRPr lang="en-GB" sz="1200" dirty="0" smtClean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Against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Some doctors </a:t>
                      </a:r>
                      <a:r>
                        <a:rPr lang="en-GB" sz="1200" baseline="0" dirty="0" smtClean="0"/>
                        <a:t>expressed concerns about the effects of vaccination on the human body.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i="0" dirty="0" smtClean="0"/>
                        <a:t>No one can predict</a:t>
                      </a:r>
                      <a:r>
                        <a:rPr lang="en-GB" sz="1200" i="0" baseline="0" dirty="0" smtClean="0"/>
                        <a:t> the effects that vaccination will have on the human body. </a:t>
                      </a:r>
                    </a:p>
                    <a:p>
                      <a:endParaRPr lang="en-GB" sz="1200" i="0" baseline="0" dirty="0" smtClean="0"/>
                    </a:p>
                    <a:p>
                      <a:r>
                        <a:rPr lang="en-GB" sz="1200" i="1" baseline="0" dirty="0" smtClean="0"/>
                        <a:t>What about Dr Jenner’s experiments?</a:t>
                      </a:r>
                      <a:endParaRPr lang="en-GB" sz="1200" i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Doctor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80139"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Dr William Rowley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Against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Some doctors wrote articles</a:t>
                      </a:r>
                      <a:r>
                        <a:rPr lang="en-GB" sz="1200" baseline="0" dirty="0" smtClean="0"/>
                        <a:t> against vaccination. For example, Dr Rowley said vaccination had turned one boy into an ox.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Vaccination might turn you into an</a:t>
                      </a:r>
                      <a:r>
                        <a:rPr lang="en-GB" sz="1200" baseline="0" dirty="0" smtClean="0"/>
                        <a:t> ox!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baseline="0" dirty="0" smtClean="0"/>
                        <a:t>Dr Rowley claims to have seen over 500 cases where vaccination didn’t work or gave people horrible diseases. </a:t>
                      </a:r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r>
                        <a:rPr lang="en-GB" sz="1200" i="1" dirty="0" smtClean="0"/>
                        <a:t/>
                      </a:r>
                      <a:br>
                        <a:rPr lang="en-GB" sz="1200" i="1" dirty="0" smtClean="0"/>
                      </a:br>
                      <a:r>
                        <a:rPr lang="en-GB" sz="1200" i="1" dirty="0" smtClean="0"/>
                        <a:t>Is it a fact that vaccination d</a:t>
                      </a:r>
                      <a:r>
                        <a:rPr lang="en-GB" sz="1200" i="1" baseline="0" dirty="0" smtClean="0"/>
                        <a:t>id this to the boy? Did Dr Rowley exaggerate the picture or even make it up?  Do all of his ‘500 proofs’ really exist? 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7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Doctor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80139"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C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Charles Williams</a:t>
                      </a:r>
                      <a:br>
                        <a:rPr lang="en-GB" sz="1200" dirty="0" smtClean="0"/>
                      </a:br>
                      <a:endParaRPr lang="en-GB" sz="1200" dirty="0" smtClean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Against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aseline="0" dirty="0" smtClean="0"/>
                        <a:t>The cartoonist Charles Williams portrayed Dr Jenner as a devil.</a:t>
                      </a:r>
                      <a:br>
                        <a:rPr lang="en-GB" sz="1200" baseline="0" dirty="0" smtClean="0"/>
                      </a:br>
                      <a:endParaRPr lang="en-GB" sz="1200" baseline="0" dirty="0" smtClean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Vaccination </a:t>
                      </a:r>
                      <a:r>
                        <a:rPr lang="en-GB" sz="1200" baseline="0" dirty="0" smtClean="0"/>
                        <a:t>is a “Pandora’s Box”. It </a:t>
                      </a:r>
                      <a:r>
                        <a:rPr lang="en-GB" sz="1200" dirty="0" smtClean="0"/>
                        <a:t>will kill</a:t>
                      </a:r>
                      <a:r>
                        <a:rPr lang="en-GB" sz="1200" baseline="0" dirty="0" smtClean="0"/>
                        <a:t> people and give them new diseases rather than saving people from smallpox. </a:t>
                      </a:r>
                    </a:p>
                    <a:p>
                      <a:endParaRPr lang="en-GB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There are </a:t>
                      </a:r>
                      <a:r>
                        <a:rPr lang="en-GB" sz="1200" baseline="0" dirty="0" smtClean="0"/>
                        <a:t>some doctors </a:t>
                      </a:r>
                      <a:r>
                        <a:rPr lang="en-GB" sz="1200" baseline="0" dirty="0" smtClean="0"/>
                        <a:t>who think vaccination is dangerous. These </a:t>
                      </a:r>
                      <a:r>
                        <a:rPr lang="en-GB" sz="1200" baseline="0" dirty="0" smtClean="0"/>
                        <a:t>include doctors </a:t>
                      </a:r>
                      <a:r>
                        <a:rPr lang="en-GB" sz="1200" baseline="0" dirty="0" smtClean="0"/>
                        <a:t>opposed Dr Jenner, led by Dr Mosely, Dr </a:t>
                      </a:r>
                      <a:r>
                        <a:rPr lang="en-GB" sz="1200" baseline="0" dirty="0" err="1" smtClean="0"/>
                        <a:t>Squirrill</a:t>
                      </a:r>
                      <a:r>
                        <a:rPr lang="en-GB" sz="1200" baseline="0" dirty="0" smtClean="0"/>
                        <a:t>, Dr Rowley, Dr Birch and Dr Lipscomb.</a:t>
                      </a:r>
                      <a:endParaRPr lang="en-GB" sz="1200" i="1" dirty="0" smtClean="0"/>
                    </a:p>
                    <a:p>
                      <a:endParaRPr lang="en-GB" sz="1200" i="1" dirty="0" smtClean="0"/>
                    </a:p>
                    <a:p>
                      <a:r>
                        <a:rPr lang="en-GB" sz="1200" i="1" dirty="0" smtClean="0"/>
                        <a:t>It’s just a cartoon</a:t>
                      </a:r>
                      <a:r>
                        <a:rPr lang="en-GB" sz="1200" i="1" baseline="0" dirty="0" smtClean="0"/>
                        <a:t>. It exaggerates for effect. </a:t>
                      </a:r>
                      <a:endParaRPr lang="en-GB" sz="1200" i="1" dirty="0">
                        <a:solidFill>
                          <a:srgbClr val="FF0000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7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Cartoonist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43542"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James </a:t>
                      </a:r>
                      <a:r>
                        <a:rPr lang="en-GB" sz="1200" dirty="0" err="1" smtClean="0"/>
                        <a:t>Gillray</a:t>
                      </a:r>
                      <a:r>
                        <a:rPr lang="en-GB" sz="1200" dirty="0" smtClean="0"/>
                        <a:t/>
                      </a:r>
                      <a:br>
                        <a:rPr lang="en-GB" sz="1200" dirty="0" smtClean="0"/>
                      </a:b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For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The cartoonist James </a:t>
                      </a:r>
                      <a:r>
                        <a:rPr lang="en-GB" sz="1200" baseline="0" dirty="0" err="1" smtClean="0"/>
                        <a:t>Gillary</a:t>
                      </a:r>
                      <a:r>
                        <a:rPr lang="en-GB" sz="1200" baseline="0" dirty="0" smtClean="0"/>
                        <a:t> made fun of people who thought vaccination might turn people into animals.</a:t>
                      </a:r>
                      <a:endParaRPr lang="en-GB" sz="1200" dirty="0" smtClean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aseline="0" dirty="0" smtClean="0"/>
                        <a:t>The fears about people turning into animals are silly and unscientific.</a:t>
                      </a:r>
                      <a:br>
                        <a:rPr lang="en-GB" sz="1200" baseline="0" dirty="0" smtClean="0"/>
                      </a:br>
                      <a:r>
                        <a:rPr lang="en-GB" sz="1200" baseline="0" dirty="0" smtClean="0"/>
                        <a:t/>
                      </a:r>
                      <a:br>
                        <a:rPr lang="en-GB" sz="1200" baseline="0" dirty="0" smtClean="0"/>
                      </a:br>
                      <a:endParaRPr lang="en-GB" sz="1200" baseline="0" dirty="0" smtClean="0"/>
                    </a:p>
                    <a:p>
                      <a:r>
                        <a:rPr lang="en-GB" sz="1200" i="1" baseline="0" dirty="0" smtClean="0"/>
                        <a:t>It’s just a cartoon. It gives an opinion without any facts or evidence. 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Cartoonist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456" y="44624"/>
            <a:ext cx="5739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The Great Vaccine </a:t>
            </a:r>
            <a:r>
              <a:rPr lang="en-GB" sz="2200" dirty="0"/>
              <a:t>Debate </a:t>
            </a:r>
            <a:r>
              <a:rPr lang="en-GB" sz="2200" dirty="0" smtClean="0"/>
              <a:t> –  </a:t>
            </a:r>
            <a:r>
              <a:rPr lang="en-GB" sz="2200" i="1" dirty="0" smtClean="0"/>
              <a:t>Evidence </a:t>
            </a:r>
            <a:r>
              <a:rPr lang="en-GB" sz="2200" i="1" dirty="0"/>
              <a:t>S</a:t>
            </a:r>
            <a:r>
              <a:rPr lang="en-GB" sz="2200" i="1" dirty="0" smtClean="0"/>
              <a:t>heet 1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244824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50040"/>
              </p:ext>
            </p:extLst>
          </p:nvPr>
        </p:nvGraphicFramePr>
        <p:xfrm>
          <a:off x="151182" y="692696"/>
          <a:ext cx="9560348" cy="6053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498"/>
                <a:gridCol w="1025000"/>
                <a:gridCol w="784026"/>
                <a:gridCol w="2796310"/>
                <a:gridCol w="4614514"/>
              </a:tblGrid>
              <a:tr h="720080">
                <a:tc gridSpan="2">
                  <a:txBody>
                    <a:bodyPr/>
                    <a:lstStyle/>
                    <a:p>
                      <a:pPr algn="l"/>
                      <a:r>
                        <a:rPr lang="en-GB" sz="2000" b="1" dirty="0" smtClean="0">
                          <a:latin typeface="+mj-lt"/>
                        </a:rPr>
                        <a:t>Source</a:t>
                      </a:r>
                      <a:endParaRPr lang="en-GB" sz="2000" b="1" dirty="0">
                        <a:latin typeface="+mj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For</a:t>
                      </a:r>
                      <a:r>
                        <a:rPr lang="en-GB" sz="1200" b="1" baseline="0" dirty="0" smtClean="0">
                          <a:latin typeface="+mj-lt"/>
                        </a:rPr>
                        <a:t> or against?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j-lt"/>
                        </a:rPr>
                        <a:t>Evidence to </a:t>
                      </a:r>
                      <a:r>
                        <a:rPr lang="en-GB" sz="1200" b="1" baseline="0" dirty="0" smtClean="0">
                          <a:latin typeface="+mj-lt"/>
                        </a:rPr>
                        <a:t>help B.F.G Taylor answer ‘Did people support Dr Jenner and vaccination in the early 1800s?’</a:t>
                      </a:r>
                      <a:endParaRPr lang="en-GB" sz="1200" b="1" dirty="0">
                        <a:latin typeface="+mj-lt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+mj-lt"/>
                        </a:rPr>
                        <a:t>Evidence </a:t>
                      </a:r>
                      <a:r>
                        <a:rPr lang="en-GB" sz="1200" b="1" baseline="0" dirty="0" smtClean="0">
                          <a:latin typeface="+mj-lt"/>
                        </a:rPr>
                        <a:t>to help MPs answer </a:t>
                      </a:r>
                      <a:r>
                        <a:rPr lang="en-GB" sz="1200" b="1" dirty="0" smtClean="0">
                          <a:latin typeface="+mj-lt"/>
                        </a:rPr>
                        <a:t>‘Does</a:t>
                      </a:r>
                      <a:r>
                        <a:rPr lang="en-GB" sz="1200" b="1" baseline="0" dirty="0" smtClean="0">
                          <a:latin typeface="+mj-lt"/>
                        </a:rPr>
                        <a:t> vaccination work and is it safe?’</a:t>
                      </a:r>
                      <a:br>
                        <a:rPr lang="en-GB" sz="1200" b="1" baseline="0" dirty="0" smtClean="0">
                          <a:latin typeface="+mj-lt"/>
                        </a:rPr>
                      </a:br>
                      <a:r>
                        <a:rPr lang="en-GB" sz="1200" b="1" baseline="0" dirty="0" smtClean="0">
                          <a:latin typeface="+mj-lt"/>
                        </a:rPr>
                        <a:t/>
                      </a:r>
                      <a:br>
                        <a:rPr lang="en-GB" sz="1200" b="1" baseline="0" dirty="0" smtClean="0">
                          <a:latin typeface="+mj-lt"/>
                        </a:rPr>
                      </a:br>
                      <a:r>
                        <a:rPr lang="en-GB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questions could you ask the person to challenge their evidence?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8014">
                <a:tc rowSpan="2">
                  <a:txBody>
                    <a:bodyPr/>
                    <a:lstStyle/>
                    <a:p>
                      <a:r>
                        <a:rPr lang="en-GB" sz="1200" b="1" dirty="0" smtClean="0"/>
                        <a:t>E</a:t>
                      </a:r>
                      <a:endParaRPr lang="en-GB" sz="1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William Howard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Against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Some people blamed Dr Jenner for the deaths of their family. For example,</a:t>
                      </a:r>
                      <a:r>
                        <a:rPr lang="en-GB" sz="1200" baseline="0" dirty="0" smtClean="0"/>
                        <a:t> a  tailor whose wife died of smallpox wrote a poem about Dr Jenner saying that  he should be deeply ashamed of himself.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aseline="0" dirty="0" smtClean="0"/>
                        <a:t>Vaccination doesn’t work and gives people false security. Vaccination is a killer!</a:t>
                      </a:r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i="1" baseline="0" dirty="0" smtClean="0"/>
                        <a:t>Were William’s family vaccinated properly? </a:t>
                      </a:r>
                      <a:br>
                        <a:rPr lang="en-GB" sz="1200" i="1" baseline="0" dirty="0" smtClean="0"/>
                      </a:br>
                      <a:endParaRPr lang="en-GB" sz="1200" i="1" baseline="0" dirty="0" smtClean="0"/>
                    </a:p>
                    <a:p>
                      <a:r>
                        <a:rPr lang="en-GB" sz="1200" i="1" baseline="0" dirty="0" smtClean="0"/>
                        <a:t>This is just one family. Have many other people who have been vaccinated have gone on to catch smallpox?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1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Tailor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857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G</a:t>
                      </a:r>
                    </a:p>
                    <a:p>
                      <a:endParaRPr lang="en-GB" sz="1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Signed</a:t>
                      </a:r>
                      <a:r>
                        <a:rPr lang="en-GB" sz="1200" baseline="0" dirty="0" smtClean="0"/>
                        <a:t> by 112 doctors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For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/>
                        <a:t>Many</a:t>
                      </a:r>
                      <a:r>
                        <a:rPr lang="en-GB" sz="1200" b="1" dirty="0" smtClean="0"/>
                        <a:t> </a:t>
                      </a:r>
                      <a:r>
                        <a:rPr lang="en-GB" sz="1200" b="0" dirty="0" smtClean="0"/>
                        <a:t>doctors supported Dr Jenner and vaccination. For example, 112 doctors at Guy’s Hospital signed a testimonial </a:t>
                      </a:r>
                      <a:r>
                        <a:rPr lang="en-GB" sz="1200" b="0" baseline="0" dirty="0" smtClean="0"/>
                        <a:t>thanking him for his discovery.</a:t>
                      </a:r>
                      <a:endParaRPr lang="en-GB" sz="1200" baseline="0" dirty="0" smtClean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All the doctors of Guy’s Hospital believe</a:t>
                      </a:r>
                      <a:r>
                        <a:rPr lang="en-GB" sz="1200" baseline="0" dirty="0" smtClean="0"/>
                        <a:t> vaccination works and is safe. </a:t>
                      </a:r>
                      <a:br>
                        <a:rPr lang="en-GB" sz="1200" baseline="0" dirty="0" smtClean="0"/>
                      </a:br>
                      <a:r>
                        <a:rPr lang="en-GB" sz="1200" baseline="0" dirty="0" smtClean="0"/>
                        <a:t/>
                      </a:r>
                      <a:br>
                        <a:rPr lang="en-GB" sz="1200" baseline="0" dirty="0" smtClean="0"/>
                      </a:br>
                      <a:r>
                        <a:rPr lang="en-GB" sz="1200" baseline="0" dirty="0" smtClean="0"/>
                        <a:t/>
                      </a:r>
                      <a:br>
                        <a:rPr lang="en-GB" sz="1200" baseline="0" dirty="0" smtClean="0"/>
                      </a:br>
                      <a:r>
                        <a:rPr lang="en-GB" sz="1200" i="1" baseline="0" dirty="0" smtClean="0"/>
                        <a:t>How many people have they actually vaccinated and tested?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Doctors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4091">
                <a:tc rowSpan="2">
                  <a:txBody>
                    <a:bodyPr/>
                    <a:lstStyle/>
                    <a:p>
                      <a:r>
                        <a:rPr lang="en-GB" sz="1200" b="1" dirty="0" smtClean="0"/>
                        <a:t>F</a:t>
                      </a:r>
                      <a:endParaRPr lang="en-GB" sz="1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Dr Georg </a:t>
                      </a:r>
                      <a:r>
                        <a:rPr lang="en-GB" sz="1200" dirty="0" err="1" smtClean="0"/>
                        <a:t>Balhorn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For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aseline="0" dirty="0" smtClean="0"/>
                        <a:t>Thousands of people got themselves vaccinated, so they must have thought it was a good idea.</a:t>
                      </a:r>
                    </a:p>
                    <a:p>
                      <a:endParaRPr lang="en-GB" sz="1200" baseline="0" dirty="0" smtClean="0"/>
                    </a:p>
                    <a:p>
                      <a:endParaRPr lang="en-GB" sz="1200" baseline="0" dirty="0" smtClean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0" baseline="0" dirty="0" smtClean="0"/>
                        <a:t>There is lots of evidence that vaccination works.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For example, Dr </a:t>
                      </a:r>
                      <a:r>
                        <a:rPr lang="en-GB" sz="1200" baseline="0" dirty="0" err="1" smtClean="0"/>
                        <a:t>Balhorn</a:t>
                      </a:r>
                      <a:r>
                        <a:rPr lang="en-GB" sz="1200" baseline="0" dirty="0" smtClean="0"/>
                        <a:t> has done experiments on 5,000 people like the one Dr Jenner did on James in order to prove that they were  all immune to smallpox.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baseline="0" dirty="0" smtClean="0"/>
                    </a:p>
                    <a:p>
                      <a:r>
                        <a:rPr lang="en-GB" sz="1200" i="1" baseline="0" dirty="0" smtClean="0"/>
                        <a:t>Did any of these people show any side effects? 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1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Doctor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8095">
                <a:tc rowSpan="2">
                  <a:txBody>
                    <a:bodyPr/>
                    <a:lstStyle/>
                    <a:p>
                      <a:r>
                        <a:rPr lang="en-GB" sz="1200" b="1" dirty="0" smtClean="0"/>
                        <a:t>H</a:t>
                      </a:r>
                      <a:endParaRPr lang="en-GB" sz="1200" b="1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Thomas Jefferson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For</a:t>
                      </a:r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The President of the United States supported vaccination</a:t>
                      </a:r>
                      <a:r>
                        <a:rPr lang="en-GB" sz="1200" baseline="0" dirty="0" smtClean="0"/>
                        <a:t> and recommended it to the American people.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i="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200" i="0" baseline="0" dirty="0" smtClean="0">
                          <a:solidFill>
                            <a:schemeClr val="tx1"/>
                          </a:solidFill>
                        </a:rPr>
                        <a:t> President of the United States predicts that vaccination will wipe smallpox off the face of the earth.</a:t>
                      </a:r>
                      <a:br>
                        <a:rPr lang="en-GB" sz="1200" i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i="0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1200" i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i="1" baseline="0" dirty="0" smtClean="0">
                          <a:solidFill>
                            <a:schemeClr val="tx1"/>
                          </a:solidFill>
                        </a:rPr>
                        <a:t>It’s a prediction, not a fact, that this will happen.</a:t>
                      </a:r>
                      <a:endParaRPr lang="en-GB" sz="1200" i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8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President of USA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456" y="44624"/>
            <a:ext cx="5739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The Great Vaccine </a:t>
            </a:r>
            <a:r>
              <a:rPr lang="en-GB" sz="2200" dirty="0"/>
              <a:t>Debate </a:t>
            </a:r>
            <a:r>
              <a:rPr lang="en-GB" sz="2200" dirty="0" smtClean="0"/>
              <a:t> –  </a:t>
            </a:r>
            <a:r>
              <a:rPr lang="en-GB" sz="2200" i="1" dirty="0" smtClean="0"/>
              <a:t>Evidence </a:t>
            </a:r>
            <a:r>
              <a:rPr lang="en-GB" sz="2200" i="1" dirty="0"/>
              <a:t>S</a:t>
            </a:r>
            <a:r>
              <a:rPr lang="en-GB" sz="2200" i="1" dirty="0" smtClean="0"/>
              <a:t>heet 2</a:t>
            </a:r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26133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471" y="376784"/>
            <a:ext cx="499255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 </a:t>
            </a:r>
          </a:p>
          <a:p>
            <a:r>
              <a:rPr lang="en-GB" sz="1700" dirty="0" smtClean="0">
                <a:latin typeface="Baskerville Old Face" panose="02020602080505020303" pitchFamily="18" charset="0"/>
              </a:rPr>
              <a:t>Sir, </a:t>
            </a:r>
          </a:p>
          <a:p>
            <a:r>
              <a:rPr lang="en-GB" sz="1700" dirty="0">
                <a:latin typeface="Baskerville Old Face" panose="02020602080505020303" pitchFamily="18" charset="0"/>
              </a:rPr>
              <a:t> </a:t>
            </a:r>
            <a:r>
              <a:rPr lang="en-GB" sz="1700" dirty="0" smtClean="0">
                <a:latin typeface="Baskerville Old Face" panose="02020602080505020303" pitchFamily="18" charset="0"/>
              </a:rPr>
              <a:t>      I have received a copy of the evidence at large respecting the discovery of the vaccine inoculation which you have been pleased to send me, and for which I return you my thanks. Having been among the early converts, in this part of the globe, to its </a:t>
            </a:r>
            <a:r>
              <a:rPr lang="en-GB" sz="1700" dirty="0">
                <a:latin typeface="Baskerville Old Face" panose="02020602080505020303" pitchFamily="18" charset="0"/>
              </a:rPr>
              <a:t>efficiency, I took an early part in </a:t>
            </a:r>
            <a:r>
              <a:rPr lang="en-GB" sz="1700" dirty="0" smtClean="0">
                <a:latin typeface="Baskerville Old Face" panose="02020602080505020303" pitchFamily="18" charset="0"/>
              </a:rPr>
              <a:t>recommending </a:t>
            </a:r>
            <a:r>
              <a:rPr lang="en-GB" sz="1700" dirty="0">
                <a:latin typeface="Baskerville Old Face" panose="02020602080505020303" pitchFamily="18" charset="0"/>
              </a:rPr>
              <a:t>it to </a:t>
            </a:r>
            <a:r>
              <a:rPr lang="en-GB" sz="1700" dirty="0" smtClean="0">
                <a:latin typeface="Baskerville Old Face" panose="02020602080505020303" pitchFamily="18" charset="0"/>
              </a:rPr>
              <a:t>my countrymen</a:t>
            </a:r>
            <a:r>
              <a:rPr lang="en-GB" sz="1700" dirty="0">
                <a:latin typeface="Baskerville Old Face" panose="02020602080505020303" pitchFamily="18" charset="0"/>
              </a:rPr>
              <a:t>.  I avail myself of this occasion of rendering you </a:t>
            </a:r>
            <a:r>
              <a:rPr lang="en-GB" sz="1700" dirty="0" smtClean="0">
                <a:latin typeface="Baskerville Old Face" panose="02020602080505020303" pitchFamily="18" charset="0"/>
              </a:rPr>
              <a:t>a portion </a:t>
            </a:r>
            <a:r>
              <a:rPr lang="en-GB" sz="1700" dirty="0">
                <a:latin typeface="Baskerville Old Face" panose="02020602080505020303" pitchFamily="18" charset="0"/>
              </a:rPr>
              <a:t>of the tribute of gratitude due to you from the whole </a:t>
            </a:r>
            <a:r>
              <a:rPr lang="en-GB" sz="1700" dirty="0" smtClean="0">
                <a:latin typeface="Baskerville Old Face" panose="02020602080505020303" pitchFamily="18" charset="0"/>
              </a:rPr>
              <a:t>human family. You </a:t>
            </a:r>
            <a:r>
              <a:rPr lang="en-GB" sz="1700" dirty="0">
                <a:latin typeface="Baskerville Old Face" panose="02020602080505020303" pitchFamily="18" charset="0"/>
              </a:rPr>
              <a:t>have erased from the calendar of human </a:t>
            </a:r>
            <a:r>
              <a:rPr lang="en-GB" sz="1700" dirty="0" smtClean="0">
                <a:latin typeface="Baskerville Old Face" panose="02020602080505020303" pitchFamily="18" charset="0"/>
              </a:rPr>
              <a:t>afflictions one of its greatest. Yours is the comfortable reflection that mankind can never forget that you have lived.  Future nations will know by history only that the loathsome small-pox has existed and by you has been extirpated.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801" y="116633"/>
            <a:ext cx="7260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Baskerville Old Face" panose="02020602080505020303" pitchFamily="18" charset="0"/>
              </a:rPr>
              <a:t>A personal letter </a:t>
            </a:r>
            <a:r>
              <a:rPr lang="en-GB" b="1" dirty="0">
                <a:latin typeface="Baskerville Old Face" panose="02020602080505020303" pitchFamily="18" charset="0"/>
              </a:rPr>
              <a:t>from </a:t>
            </a:r>
            <a:r>
              <a:rPr lang="en-GB" b="1" dirty="0" smtClean="0">
                <a:latin typeface="Baskerville Old Face" panose="02020602080505020303" pitchFamily="18" charset="0"/>
              </a:rPr>
              <a:t>the </a:t>
            </a:r>
            <a:r>
              <a:rPr lang="en-GB" dirty="0" smtClean="0">
                <a:latin typeface="Baskerville Old Face" panose="02020602080505020303" pitchFamily="18" charset="0"/>
              </a:rPr>
              <a:t>P</a:t>
            </a:r>
            <a:r>
              <a:rPr lang="en-GB" b="1" dirty="0" smtClean="0">
                <a:latin typeface="Baskerville Old Face" panose="02020602080505020303" pitchFamily="18" charset="0"/>
              </a:rPr>
              <a:t>resident  of the United States to Dr Jenner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1400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9" y="5730663"/>
            <a:ext cx="8502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49" y="602122"/>
            <a:ext cx="5708884" cy="613924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9179"/>
              </p:ext>
            </p:extLst>
          </p:nvPr>
        </p:nvGraphicFramePr>
        <p:xfrm>
          <a:off x="-117564" y="4966816"/>
          <a:ext cx="5928659" cy="2062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9717"/>
                <a:gridCol w="3358942"/>
              </a:tblGrid>
              <a:tr h="293752">
                <a:tc>
                  <a:txBody>
                    <a:bodyPr/>
                    <a:lstStyle/>
                    <a:p>
                      <a:pPr algn="r"/>
                      <a:r>
                        <a:rPr lang="en-GB" sz="1600" b="1" i="0" dirty="0" smtClean="0">
                          <a:latin typeface="Baskerville Old Face" panose="02020602080505020303" pitchFamily="18" charset="0"/>
                        </a:rPr>
                        <a:t>efficiency</a:t>
                      </a:r>
                      <a:endParaRPr lang="en-GB" sz="1600" i="0" dirty="0" smtClean="0">
                        <a:latin typeface="Baskerville Old Face" panose="02020602080505020303" pitchFamily="18" charset="0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i="0" dirty="0" smtClean="0">
                          <a:latin typeface="Baskerville Old Face" panose="02020602080505020303" pitchFamily="18" charset="0"/>
                        </a:rPr>
                        <a:t>=   effectiveness</a:t>
                      </a:r>
                      <a:endParaRPr lang="en-GB" sz="1600" i="0" dirty="0">
                        <a:latin typeface="Baskerville Old Face" panose="02020602080505020303" pitchFamily="18" charset="0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504">
                <a:tc>
                  <a:txBody>
                    <a:bodyPr/>
                    <a:lstStyle/>
                    <a:p>
                      <a:pPr algn="r"/>
                      <a:r>
                        <a:rPr lang="en-GB" sz="1600" b="1" i="0" dirty="0" smtClean="0">
                          <a:latin typeface="Baskerville Old Face" panose="02020602080505020303" pitchFamily="18" charset="0"/>
                        </a:rPr>
                        <a:t>rendering</a:t>
                      </a:r>
                      <a:endParaRPr lang="en-GB" sz="1600" i="0" dirty="0">
                        <a:latin typeface="Baskerville Old Face" panose="02020602080505020303" pitchFamily="18" charset="0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smtClean="0">
                          <a:latin typeface="Baskerville Old Face" panose="02020602080505020303" pitchFamily="18" charset="0"/>
                        </a:rPr>
                        <a:t>=   giving</a:t>
                      </a: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 smtClean="0">
                          <a:latin typeface="Baskerville Old Face" panose="02020602080505020303" pitchFamily="18" charset="0"/>
                        </a:rPr>
                        <a:t>calendar</a:t>
                      </a:r>
                      <a:endParaRPr lang="en-GB" sz="1600" i="0" dirty="0" smtClean="0">
                        <a:latin typeface="Baskerville Old Face" panose="02020602080505020303" pitchFamily="18" charset="0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smtClean="0">
                          <a:latin typeface="Baskerville Old Face" panose="02020602080505020303" pitchFamily="18" charset="0"/>
                        </a:rPr>
                        <a:t>=   list</a:t>
                      </a: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 smtClean="0">
                          <a:latin typeface="Baskerville Old Face" panose="02020602080505020303" pitchFamily="18" charset="0"/>
                        </a:rPr>
                        <a:t>human afflictions</a:t>
                      </a:r>
                      <a:r>
                        <a:rPr lang="en-GB" sz="1600" i="0" dirty="0" smtClean="0">
                          <a:latin typeface="Baskerville Old Face" panose="02020602080505020303" pitchFamily="18" charset="0"/>
                        </a:rPr>
                        <a:t> </a:t>
                      </a:r>
                      <a:endParaRPr lang="en-GB" sz="1600" i="0" dirty="0">
                        <a:latin typeface="Baskerville Old Face" panose="02020602080505020303" pitchFamily="18" charset="0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smtClean="0">
                          <a:latin typeface="Baskerville Old Face" panose="02020602080505020303" pitchFamily="18" charset="0"/>
                        </a:rPr>
                        <a:t>=   human diseases</a:t>
                      </a: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 smtClean="0">
                          <a:latin typeface="Baskerville Old Face" panose="02020602080505020303" pitchFamily="18" charset="0"/>
                        </a:rPr>
                        <a:t>comfortable reflection</a:t>
                      </a:r>
                      <a:r>
                        <a:rPr lang="en-GB" sz="1600" i="0" dirty="0" smtClean="0">
                          <a:latin typeface="Baskerville Old Face" panose="02020602080505020303" pitchFamily="18" charset="0"/>
                        </a:rPr>
                        <a:t> </a:t>
                      </a:r>
                    </a:p>
                    <a:p>
                      <a:pPr algn="r"/>
                      <a:endParaRPr lang="en-GB" sz="1600" i="0" dirty="0">
                        <a:latin typeface="Baskerville Old Face" panose="02020602080505020303" pitchFamily="18" charset="0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 smtClean="0">
                          <a:latin typeface="Baskerville Old Face" panose="02020602080505020303" pitchFamily="18" charset="0"/>
                        </a:rPr>
                        <a:t>=   happy thought</a:t>
                      </a: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928</Words>
  <Application>Microsoft Office PowerPoint</Application>
  <PresentationFormat>A4 Paper (210x297 mm)</PresentationFormat>
  <Paragraphs>154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Felix</dc:creator>
  <cp:lastModifiedBy>Felix</cp:lastModifiedBy>
  <cp:revision>66</cp:revision>
  <dcterms:created xsi:type="dcterms:W3CDTF">2015-11-04T02:02:16Z</dcterms:created>
  <dcterms:modified xsi:type="dcterms:W3CDTF">2016-03-16T14:56:36Z</dcterms:modified>
</cp:coreProperties>
</file>