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316" r:id="rId2"/>
    <p:sldId id="317" r:id="rId3"/>
    <p:sldId id="318" r:id="rId4"/>
    <p:sldId id="323" r:id="rId5"/>
    <p:sldId id="315" r:id="rId6"/>
    <p:sldId id="311" r:id="rId7"/>
    <p:sldId id="314" r:id="rId8"/>
    <p:sldId id="324" r:id="rId9"/>
    <p:sldId id="331" r:id="rId10"/>
    <p:sldId id="332" r:id="rId11"/>
    <p:sldId id="325" r:id="rId12"/>
    <p:sldId id="330" r:id="rId13"/>
    <p:sldId id="333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F762B"/>
    <a:srgbClr val="E8A348"/>
    <a:srgbClr val="89072C"/>
    <a:srgbClr val="FF0000"/>
    <a:srgbClr val="FF5050"/>
    <a:srgbClr val="E77B0F"/>
    <a:srgbClr val="00AF9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82" autoAdjust="0"/>
    <p:restoredTop sz="82060" autoAdjust="0"/>
  </p:normalViewPr>
  <p:slideViewPr>
    <p:cSldViewPr snapToGrid="0">
      <p:cViewPr varScale="1">
        <p:scale>
          <a:sx n="72" d="100"/>
          <a:sy n="72" d="100"/>
        </p:scale>
        <p:origin x="-1620" y="-90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02DE62-B703-4B30-909D-5B5F08918F5F}" type="datetimeFigureOut">
              <a:rPr lang="en-GB" smtClean="0"/>
              <a:t>22/06/2016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0699B-33AA-4D04-ABA7-A675146047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6103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B92FB-A8AD-4994-AB90-9ADE30346EC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6948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B92FB-A8AD-4994-AB90-9ADE30346EC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694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B92FB-A8AD-4994-AB90-9ADE30346EC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6948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FB7D8-0CA2-425C-BB8D-EA73F458979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5609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FB7D8-0CA2-425C-BB8D-EA73F458979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560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B92FB-A8AD-4994-AB90-9ADE30346EC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694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699B-33AA-4D04-ABA7-A675146047C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691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B92FB-A8AD-4994-AB90-9ADE30346EC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694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B92FB-A8AD-4994-AB90-9ADE30346EC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694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B92FB-A8AD-4994-AB90-9ADE30346EC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694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B92FB-A8AD-4994-AB90-9ADE30346EC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694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B92FB-A8AD-4994-AB90-9ADE30346EC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694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699B-33AA-4D04-ABA7-A675146047C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891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7B0DC-D873-4CD0-A9CC-4BC75F976E21}" type="datetime1">
              <a:rPr lang="en-GB" smtClean="0"/>
              <a:t>22/06/2016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34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30228-708A-48B5-8079-2AF951E1025C}" type="datetime1">
              <a:rPr lang="en-GB" smtClean="0"/>
              <a:t>22/06/2016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70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5C31D-D930-4D8A-A440-BEDD1EF08544}" type="datetime1">
              <a:rPr lang="en-GB" smtClean="0"/>
              <a:t>22/06/2016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221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021CC-7D31-463A-AAA6-09005F2C9CDD}" type="datetime1">
              <a:rPr lang="en-GB" smtClean="0"/>
              <a:t>22/06/2016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54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01F69-3535-4D10-8F91-FB3A61E3CDB2}" type="datetime1">
              <a:rPr lang="en-GB" smtClean="0"/>
              <a:t>22/06/2016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016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B4A60-8CCE-4FB2-A654-F843E1ADA0F1}" type="datetime1">
              <a:rPr lang="en-GB" smtClean="0"/>
              <a:t>22/06/2016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05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6F296-45F9-4691-8D52-BEFF448F272E}" type="datetime1">
              <a:rPr lang="en-GB" smtClean="0"/>
              <a:t>22/06/2016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286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5C06-1F6E-4DA5-AA19-00B23FCE5F18}" type="datetime1">
              <a:rPr lang="en-GB" smtClean="0"/>
              <a:t>22/06/2016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3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26092-3975-49FA-A6AF-88CDE8F7037A}" type="datetime1">
              <a:rPr lang="en-GB" smtClean="0"/>
              <a:t>22/06/2016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72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1A43D-F839-4444-8376-03D95A731806}" type="datetime1">
              <a:rPr lang="en-GB" smtClean="0"/>
              <a:t>22/06/2016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65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1F93-E0EC-4DF3-B86F-200DAB22A026}" type="datetime1">
              <a:rPr lang="en-GB" smtClean="0"/>
              <a:t>22/06/2016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09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DAA3A-EE27-4E38-98FA-DA16C66985AD}" type="datetime1">
              <a:rPr lang="en-GB" smtClean="0"/>
              <a:t>22/06/2016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56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3" name="135613__danielnieto7__alert.wav"/>
          </p:stSnd>
        </p:sndAc>
      </p:transition>
    </mc:Choice>
    <mc:Fallback xmlns="">
      <p:transition spd="slow" advClick="0">
        <p:sndAc>
          <p:stSnd>
            <p:snd r:embed="rId14" name="135613__danielnieto7__alert.wav"/>
          </p:stSnd>
        </p:sndAc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wmv"/><Relationship Id="rId1" Type="http://schemas.microsoft.com/office/2007/relationships/media" Target="../media/media10.wmv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video" Target="../media/media11.wmv"/><Relationship Id="rId1" Type="http://schemas.microsoft.com/office/2007/relationships/media" Target="../media/media11.wmv"/><Relationship Id="rId6" Type="http://schemas.openxmlformats.org/officeDocument/2006/relationships/audio" Target="../media/audio2.wav"/><Relationship Id="rId5" Type="http://schemas.openxmlformats.org/officeDocument/2006/relationships/audio" Target="../media/audio3.wav"/><Relationship Id="rId10" Type="http://schemas.openxmlformats.org/officeDocument/2006/relationships/audio" Target="../media/audio3.wav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audio" Target="../media/audio3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Relationship Id="rId9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1.pn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audio" Target="../media/audio5.wav"/><Relationship Id="rId5" Type="http://schemas.openxmlformats.org/officeDocument/2006/relationships/audio" Target="../media/audio3.wav"/><Relationship Id="rId10" Type="http://schemas.openxmlformats.org/officeDocument/2006/relationships/audio" Target="../media/audio3.wav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eg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image" Target="../media/image1.png"/><Relationship Id="rId5" Type="http://schemas.openxmlformats.org/officeDocument/2006/relationships/audio" Target="../media/audio3.wav"/><Relationship Id="rId10" Type="http://schemas.openxmlformats.org/officeDocument/2006/relationships/audio" Target="../media/audio3.wav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6" Type="http://schemas.openxmlformats.org/officeDocument/2006/relationships/image" Target="../media/image1.pn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7.xml"/><Relationship Id="rId9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6" Type="http://schemas.openxmlformats.org/officeDocument/2006/relationships/image" Target="../media/image1.pn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8.xml"/><Relationship Id="rId9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utterstock_v290989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27231" y="5156316"/>
            <a:ext cx="7488000" cy="137132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" y="5170772"/>
            <a:ext cx="7520155" cy="83099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Data analysts  -  don’t forget to keep the rest of the team updated with the latest information.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42234" y="2126676"/>
            <a:ext cx="1765737" cy="748544"/>
          </a:xfrm>
          <a:prstGeom prst="rect">
            <a:avLst/>
          </a:prstGeom>
          <a:gradFill flip="none" rotWithShape="1">
            <a:gsLst>
              <a:gs pos="0">
                <a:srgbClr val="E8A348">
                  <a:shade val="30000"/>
                  <a:satMod val="115000"/>
                </a:srgbClr>
              </a:gs>
              <a:gs pos="50000">
                <a:srgbClr val="E8A348">
                  <a:shade val="67500"/>
                  <a:satMod val="115000"/>
                </a:srgbClr>
              </a:gs>
              <a:gs pos="100000">
                <a:srgbClr val="E8A348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accent2">
                <a:lumMod val="50000"/>
              </a:schemeClr>
            </a:solidFill>
          </a:ln>
          <a:effectLst>
            <a:glow>
              <a:schemeClr val="accent1"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en-GB" sz="4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Week 20</a:t>
            </a:r>
            <a:endParaRPr lang="en-GB" sz="4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2" name="Action Button: Custom 1">
            <a:hlinkClick r:id="" action="ppaction://noaction" highlightClick="1"/>
          </p:cNvPr>
          <p:cNvSpPr/>
          <p:nvPr/>
        </p:nvSpPr>
        <p:spPr>
          <a:xfrm>
            <a:off x="6973977" y="3175719"/>
            <a:ext cx="1502250" cy="1104733"/>
          </a:xfrm>
          <a:prstGeom prst="actionButtonBlank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  <a:scene3d>
            <a:camera prst="obliqueTop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6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GB"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28609" y="2054416"/>
            <a:ext cx="2788679" cy="1641603"/>
          </a:xfrm>
          <a:prstGeom prst="rect">
            <a:avLst/>
          </a:prstGeom>
          <a:gradFill flip="none" rotWithShape="1">
            <a:gsLst>
              <a:gs pos="0">
                <a:srgbClr val="E8A348">
                  <a:shade val="30000"/>
                  <a:satMod val="115000"/>
                </a:srgbClr>
              </a:gs>
              <a:gs pos="50000">
                <a:srgbClr val="E8A348">
                  <a:shade val="67500"/>
                  <a:satMod val="115000"/>
                </a:srgbClr>
              </a:gs>
              <a:gs pos="100000">
                <a:srgbClr val="E8A348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G</a:t>
            </a:r>
            <a:r>
              <a:rPr lang="en-GB" sz="13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JZ</a:t>
            </a:r>
            <a:endParaRPr lang="en-GB" sz="4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20216820">
            <a:off x="312510" y="2213499"/>
            <a:ext cx="6420878" cy="1323439"/>
          </a:xfrm>
          <a:prstGeom prst="rect">
            <a:avLst/>
          </a:prstGeom>
          <a:noFill/>
          <a:ln>
            <a:noFill/>
            <a:prstDash val="lgDashDot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8000" dirty="0" smtClean="0">
                <a:solidFill>
                  <a:schemeClr val="accent2">
                    <a:lumMod val="50000"/>
                    <a:alpha val="83000"/>
                  </a:schemeClr>
                </a:solidFill>
                <a:effectLst>
                  <a:glow rad="127000">
                    <a:schemeClr val="accent2">
                      <a:lumMod val="60000"/>
                      <a:lumOff val="40000"/>
                      <a:alpha val="47000"/>
                    </a:schemeClr>
                  </a:glow>
                </a:effectLst>
                <a:latin typeface="Stencil" panose="040409050D0802020404" pitchFamily="82" charset="0"/>
              </a:rPr>
              <a:t>ENCRYPTED</a:t>
            </a:r>
            <a:endParaRPr lang="en-GB" sz="8000" dirty="0">
              <a:solidFill>
                <a:schemeClr val="accent2">
                  <a:lumMod val="50000"/>
                  <a:alpha val="83000"/>
                </a:schemeClr>
              </a:solidFill>
              <a:effectLst>
                <a:glow rad="127000">
                  <a:schemeClr val="accent2">
                    <a:lumMod val="60000"/>
                    <a:lumOff val="40000"/>
                    <a:alpha val="47000"/>
                  </a:schemeClr>
                </a:glow>
              </a:effectLst>
              <a:latin typeface="Stencil" panose="040409050D0802020404" pitchFamily="8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6765" y="830724"/>
            <a:ext cx="5868000" cy="4213439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Red Alert request denied – </a:t>
            </a:r>
            <a:br>
              <a:rPr lang="en-GB" sz="24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sz="24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too few cases</a:t>
            </a:r>
            <a:endParaRPr lang="en-GB" sz="2400" b="1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260" y="772757"/>
            <a:ext cx="56811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Red Alert request sent for authorisation…</a:t>
            </a:r>
            <a:endParaRPr lang="en-GB" sz="40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</a:rPr>
              <a:t>60 cases</a:t>
            </a:r>
            <a:endParaRPr lang="en-GB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26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5" name="135613__danielnieto7__alert.wav"/>
          </p:stSnd>
        </p:sndAc>
      </p:transition>
    </mc:Choice>
    <mc:Fallback xmlns="">
      <p:transition spd="slow" advClick="0">
        <p:fade/>
        <p:sndAc>
          <p:stSnd>
            <p:snd r:embed="rId8" name="135613__danielnieto7__aler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0" presetClass="entr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53205__freezeman__aler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500"/>
                            </p:stCondLst>
                            <p:childTnLst>
                              <p:par>
                                <p:cTn id="35" presetID="10" presetClass="exit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  <p:bldP spid="17" grpId="0"/>
      <p:bldP spid="17" grpId="1"/>
      <p:bldP spid="18" grpId="0" animBg="1"/>
      <p:bldP spid="18" grpId="1" animBg="1"/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utterstock_v290989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27231" y="5156316"/>
            <a:ext cx="7488000" cy="137132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" y="5170772"/>
            <a:ext cx="7520155" cy="83099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Fingers crossed those figures fall significantly next </a:t>
            </a:r>
            <a:r>
              <a:rPr lang="en-GB" sz="240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week!!!</a:t>
            </a:r>
            <a:endParaRPr lang="en-GB" sz="2400" dirty="0" smtClean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42234" y="2126676"/>
            <a:ext cx="1765737" cy="748544"/>
          </a:xfrm>
          <a:prstGeom prst="rect">
            <a:avLst/>
          </a:prstGeom>
          <a:gradFill flip="none" rotWithShape="1">
            <a:gsLst>
              <a:gs pos="0">
                <a:srgbClr val="AF762B">
                  <a:shade val="30000"/>
                  <a:satMod val="115000"/>
                </a:srgbClr>
              </a:gs>
              <a:gs pos="50000">
                <a:srgbClr val="AF762B">
                  <a:shade val="67500"/>
                  <a:satMod val="115000"/>
                </a:srgbClr>
              </a:gs>
              <a:gs pos="100000">
                <a:srgbClr val="AF762B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accent2">
                <a:lumMod val="50000"/>
              </a:schemeClr>
            </a:solidFill>
          </a:ln>
          <a:effectLst>
            <a:glow>
              <a:schemeClr val="accent1"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en-GB" sz="4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Week 25</a:t>
            </a:r>
            <a:endParaRPr lang="en-GB" sz="4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28609" y="2054416"/>
            <a:ext cx="2788679" cy="1641603"/>
          </a:xfrm>
          <a:prstGeom prst="rect">
            <a:avLst/>
          </a:prstGeom>
          <a:gradFill flip="none" rotWithShape="1">
            <a:gsLst>
              <a:gs pos="0">
                <a:srgbClr val="AF762B">
                  <a:shade val="30000"/>
                  <a:satMod val="115000"/>
                </a:srgbClr>
              </a:gs>
              <a:gs pos="50000">
                <a:srgbClr val="AF762B">
                  <a:shade val="67500"/>
                  <a:satMod val="115000"/>
                </a:srgbClr>
              </a:gs>
              <a:gs pos="100000">
                <a:srgbClr val="AF762B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$AV</a:t>
            </a:r>
            <a:endParaRPr lang="en-GB" sz="4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2729551" y="1185947"/>
            <a:ext cx="245567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Teacher </a:t>
            </a:r>
            <a:r>
              <a:rPr lang="en-GB" b="1" dirty="0"/>
              <a:t>tips:</a:t>
            </a:r>
          </a:p>
          <a:p>
            <a:endParaRPr lang="en-GB" dirty="0" smtClean="0"/>
          </a:p>
          <a:p>
            <a:r>
              <a:rPr lang="en-GB" dirty="0" smtClean="0"/>
              <a:t>(</a:t>
            </a:r>
            <a:r>
              <a:rPr lang="en-GB" dirty="0"/>
              <a:t>NB This could be missed if there is not time)</a:t>
            </a:r>
          </a:p>
          <a:p>
            <a:endParaRPr lang="en-GB" dirty="0"/>
          </a:p>
          <a:p>
            <a:r>
              <a:rPr lang="en-GB" dirty="0"/>
              <a:t>Select one child from each group to be ‘interviewed’ for the national  news by the presenter (teacher or class member). 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Questions </a:t>
            </a:r>
            <a:r>
              <a:rPr lang="en-GB" dirty="0"/>
              <a:t>should relate to topics covered in the persuasive writing </a:t>
            </a:r>
            <a:r>
              <a:rPr lang="en-GB" dirty="0" smtClean="0"/>
              <a:t>task, </a:t>
            </a:r>
          </a:p>
          <a:p>
            <a:r>
              <a:rPr lang="en-GB" dirty="0" smtClean="0"/>
              <a:t>for example: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5273" y="3428999"/>
            <a:ext cx="1159657" cy="10299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498168" y="741364"/>
            <a:ext cx="2826913" cy="6047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/>
              <a:t>Explain the danger of measles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/>
              <a:t>Explain </a:t>
            </a:r>
            <a:r>
              <a:rPr lang="en-GB" b="1" dirty="0" smtClean="0"/>
              <a:t>why the </a:t>
            </a:r>
            <a:r>
              <a:rPr lang="en-GB" b="1" dirty="0"/>
              <a:t>high percentage of unvaccinated people </a:t>
            </a:r>
            <a:r>
              <a:rPr lang="en-GB" b="1" dirty="0" smtClean="0"/>
              <a:t> helped cause the </a:t>
            </a:r>
            <a:r>
              <a:rPr lang="en-GB" b="1" dirty="0"/>
              <a:t>outbreak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/>
              <a:t>Show that  MMR vaccine is the best way to protect children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/>
              <a:t>Reassure that MMR vaccine is safe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/>
              <a:t>Explain why you are targeting those particular age groups.</a:t>
            </a:r>
          </a:p>
          <a:p>
            <a:pPr marL="285750" indent="-285750">
              <a:buFont typeface="Arial" charset="0"/>
              <a:buChar char="•"/>
            </a:pPr>
            <a:endParaRPr lang="en-GB" b="1" dirty="0"/>
          </a:p>
          <a:p>
            <a:r>
              <a:rPr lang="en-GB" dirty="0"/>
              <a:t>Children should use the latest figures from the data analysts.</a:t>
            </a:r>
          </a:p>
        </p:txBody>
      </p:sp>
    </p:spTree>
    <p:extLst>
      <p:ext uri="{BB962C8B-B14F-4D97-AF65-F5344CB8AC3E}">
        <p14:creationId xmlns:p14="http://schemas.microsoft.com/office/powerpoint/2010/main" val="71446281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utterstock_v290989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10914"/>
            <a:ext cx="9143999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27231" y="5156316"/>
            <a:ext cx="7488000" cy="137132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" y="5170772"/>
            <a:ext cx="7520155" cy="46166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There’s a delay in this week’s figures!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42234" y="2126676"/>
            <a:ext cx="1765737" cy="748544"/>
          </a:xfrm>
          <a:prstGeom prst="rect">
            <a:avLst/>
          </a:prstGeom>
          <a:solidFill>
            <a:srgbClr val="AF762B"/>
          </a:solidFill>
          <a:ln>
            <a:solidFill>
              <a:schemeClr val="accent2">
                <a:lumMod val="50000"/>
              </a:schemeClr>
            </a:solidFill>
          </a:ln>
          <a:effectLst>
            <a:glow>
              <a:schemeClr val="accent1"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en-GB" sz="4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Week 26</a:t>
            </a:r>
            <a:endParaRPr lang="en-GB" sz="4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28609" y="1955409"/>
            <a:ext cx="3048302" cy="2018383"/>
          </a:xfrm>
          <a:prstGeom prst="rect">
            <a:avLst/>
          </a:prstGeom>
          <a:gradFill flip="none" rotWithShape="1">
            <a:gsLst>
              <a:gs pos="0">
                <a:srgbClr val="AF762B">
                  <a:shade val="30000"/>
                  <a:satMod val="115000"/>
                </a:srgbClr>
              </a:gs>
              <a:gs pos="50000">
                <a:srgbClr val="AF762B">
                  <a:shade val="67500"/>
                  <a:satMod val="115000"/>
                </a:srgbClr>
              </a:gs>
              <a:gs pos="100000">
                <a:srgbClr val="AF762B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2729551" y="1185947"/>
            <a:ext cx="2455672" cy="10064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Teacher </a:t>
            </a:r>
            <a:r>
              <a:rPr lang="en-GB" b="1" dirty="0"/>
              <a:t>tips:</a:t>
            </a:r>
          </a:p>
          <a:p>
            <a:endParaRPr lang="en-GB" dirty="0"/>
          </a:p>
          <a:p>
            <a:r>
              <a:rPr lang="en-GB" dirty="0" smtClean="0"/>
              <a:t>Children should give evidence or reasoning for their predictions.</a:t>
            </a:r>
          </a:p>
          <a:p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For example, children </a:t>
            </a:r>
            <a:r>
              <a:rPr lang="en-GB" dirty="0"/>
              <a:t>might predict </a:t>
            </a:r>
            <a:r>
              <a:rPr lang="en-GB" dirty="0" smtClean="0"/>
              <a:t>the figure will </a:t>
            </a:r>
            <a:r>
              <a:rPr lang="en-GB" dirty="0"/>
              <a:t>go down because </a:t>
            </a:r>
            <a:r>
              <a:rPr lang="en-GB" dirty="0" smtClean="0"/>
              <a:t>of </a:t>
            </a:r>
            <a:r>
              <a:rPr lang="en-GB" dirty="0"/>
              <a:t>the vaccination programme, or go up because the vaccination programme hasn’t had time to take effect or might not </a:t>
            </a:r>
            <a:r>
              <a:rPr lang="en-GB" dirty="0" smtClean="0"/>
              <a:t>work.</a:t>
            </a:r>
            <a:endParaRPr lang="en-GB" dirty="0"/>
          </a:p>
          <a:p>
            <a:endParaRPr lang="en-GB" dirty="0"/>
          </a:p>
          <a:p>
            <a:r>
              <a:rPr lang="en-GB" dirty="0" smtClean="0"/>
              <a:t>They might cite the fact that figures went down last week so the outbreak has peaked. 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2884285" y="1387245"/>
            <a:ext cx="238539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900" dirty="0" smtClean="0">
                <a:solidFill>
                  <a:schemeClr val="bg1"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GB" sz="19900" dirty="0">
              <a:solidFill>
                <a:schemeClr val="bg1">
                  <a:alpha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7699" y="5168427"/>
            <a:ext cx="7520155" cy="156966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Do you predict they will go down again, go up, or stay about the same?</a:t>
            </a:r>
            <a:b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Write down the figure you predict and your reason...</a:t>
            </a:r>
          </a:p>
          <a:p>
            <a:endParaRPr lang="en-GB" sz="2400" dirty="0" smtClean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5273" y="3428999"/>
            <a:ext cx="1159657" cy="102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1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5" name="270643__hoerspielwerkstatt-hef__alarm5.wav"/>
          </p:stSnd>
        </p:sndAc>
      </p:transition>
    </mc:Choice>
    <mc:Fallback xmlns="">
      <p:transition spd="slow" advClick="0">
        <p:fade/>
        <p:sndAc>
          <p:stSnd>
            <p:snd r:embed="rId10" name="270643__hoerspielwerkstatt-hef__alarm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6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repeatCount="indefinite" fill="hold" grpId="0" nodeType="withEffect">
                                  <p:stCondLst>
                                    <p:cond delay="10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53205__freezeman__aler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8" grpId="0"/>
      <p:bldP spid="8" grpId="1"/>
      <p:bldP spid="17" grpId="0" animBg="1"/>
      <p:bldP spid="17" grpId="1" animBg="1"/>
      <p:bldP spid="2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691074" y="2715904"/>
            <a:ext cx="778418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4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To be continued….</a:t>
            </a:r>
            <a:endParaRPr lang="en-GB" sz="4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992990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58607" y="5918776"/>
            <a:ext cx="3096344" cy="720080"/>
            <a:chOff x="539552" y="2556325"/>
            <a:chExt cx="3096344" cy="720080"/>
          </a:xfrm>
        </p:grpSpPr>
        <p:pic>
          <p:nvPicPr>
            <p:cNvPr id="7" name="Picture 6" descr="ASEBlueLAlogo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1671" y="2556325"/>
              <a:ext cx="2924735" cy="56491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39552" y="3045573"/>
              <a:ext cx="309634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i="1" dirty="0" smtClean="0"/>
                <a:t>Promoting Excellence in Science Teaching and Learning</a:t>
              </a:r>
              <a:endParaRPr lang="en-GB" sz="900" i="1" dirty="0"/>
            </a:p>
          </p:txBody>
        </p:sp>
      </p:grp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877488" y="4241720"/>
            <a:ext cx="5389024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This activity was produced by the </a:t>
            </a:r>
            <a:r>
              <a:rPr lang="en-GB" sz="2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GB" sz="2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sz="22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Association </a:t>
            </a:r>
            <a:r>
              <a:rPr lang="en-GB" sz="2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for Science Education</a:t>
            </a:r>
            <a:r>
              <a:rPr lang="en-GB" sz="2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en-GB" sz="22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en-GB" sz="2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 </a:t>
            </a:r>
            <a:r>
              <a:rPr lang="en-GB" sz="2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partnership with </a:t>
            </a:r>
            <a:r>
              <a:rPr lang="en-GB" sz="2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GB" sz="2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sz="22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James Films</a:t>
            </a:r>
            <a:endParaRPr lang="en-GB" sz="2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chemeClr val="bg1"/>
              </a:solidFill>
            </a:endParaRP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6607" y="-477079"/>
            <a:ext cx="5716314" cy="581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wellcome.ac.uk/stellent/groups/corporatesite/@policy_communications/documents/web_document/wtvm0504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788" y="5879020"/>
            <a:ext cx="2647641" cy="70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810618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utterstock_v290989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27231" y="5156316"/>
            <a:ext cx="7488000" cy="137132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" y="5170772"/>
            <a:ext cx="7520155" cy="46166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Keep monitoring the situation.</a:t>
            </a:r>
            <a:endParaRPr lang="en-GB" sz="24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42234" y="2126676"/>
            <a:ext cx="1765737" cy="748544"/>
          </a:xfrm>
          <a:prstGeom prst="rect">
            <a:avLst/>
          </a:prstGeom>
          <a:gradFill flip="none" rotWithShape="1">
            <a:gsLst>
              <a:gs pos="0">
                <a:srgbClr val="E8A348">
                  <a:shade val="30000"/>
                  <a:satMod val="115000"/>
                </a:srgbClr>
              </a:gs>
              <a:gs pos="50000">
                <a:srgbClr val="E8A348">
                  <a:shade val="67500"/>
                  <a:satMod val="115000"/>
                </a:srgbClr>
              </a:gs>
              <a:gs pos="100000">
                <a:srgbClr val="E8A348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accent2">
                <a:lumMod val="50000"/>
              </a:schemeClr>
            </a:solidFill>
          </a:ln>
          <a:effectLst>
            <a:glow>
              <a:schemeClr val="accent1"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en-GB" sz="4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Week 21</a:t>
            </a:r>
            <a:endParaRPr lang="en-GB" sz="4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2" name="Action Button: Custom 1">
            <a:hlinkClick r:id="" action="ppaction://noaction" highlightClick="1"/>
          </p:cNvPr>
          <p:cNvSpPr/>
          <p:nvPr/>
        </p:nvSpPr>
        <p:spPr>
          <a:xfrm>
            <a:off x="6973977" y="3175719"/>
            <a:ext cx="1502250" cy="1104733"/>
          </a:xfrm>
          <a:prstGeom prst="actionButtonBlank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  <a:scene3d>
            <a:camera prst="obliqueTop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6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GB"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28609" y="2054416"/>
            <a:ext cx="2788679" cy="1641603"/>
          </a:xfrm>
          <a:prstGeom prst="rect">
            <a:avLst/>
          </a:prstGeom>
          <a:gradFill flip="none" rotWithShape="1">
            <a:gsLst>
              <a:gs pos="0">
                <a:srgbClr val="E8A348">
                  <a:shade val="30000"/>
                  <a:satMod val="115000"/>
                </a:srgbClr>
              </a:gs>
              <a:gs pos="50000">
                <a:srgbClr val="E8A348">
                  <a:shade val="67500"/>
                  <a:satMod val="115000"/>
                </a:srgbClr>
              </a:gs>
              <a:gs pos="100000">
                <a:srgbClr val="E8A348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UD$</a:t>
            </a:r>
            <a:endParaRPr lang="en-GB" sz="4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20216820">
            <a:off x="312510" y="2213499"/>
            <a:ext cx="6420878" cy="1323439"/>
          </a:xfrm>
          <a:prstGeom prst="rect">
            <a:avLst/>
          </a:prstGeom>
          <a:noFill/>
          <a:ln>
            <a:noFill/>
            <a:prstDash val="lgDashDot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8000" dirty="0" smtClean="0">
                <a:solidFill>
                  <a:schemeClr val="accent2">
                    <a:lumMod val="50000"/>
                    <a:alpha val="83000"/>
                  </a:schemeClr>
                </a:solidFill>
                <a:effectLst>
                  <a:glow rad="127000">
                    <a:schemeClr val="accent2">
                      <a:lumMod val="60000"/>
                      <a:lumOff val="40000"/>
                      <a:alpha val="47000"/>
                    </a:schemeClr>
                  </a:glow>
                </a:effectLst>
                <a:latin typeface="Stencil" panose="040409050D0802020404" pitchFamily="82" charset="0"/>
              </a:rPr>
              <a:t>ENCRYPTED</a:t>
            </a:r>
            <a:endParaRPr lang="en-GB" sz="8000" dirty="0">
              <a:solidFill>
                <a:schemeClr val="accent2">
                  <a:lumMod val="50000"/>
                  <a:alpha val="83000"/>
                </a:schemeClr>
              </a:solidFill>
              <a:effectLst>
                <a:glow rad="127000">
                  <a:schemeClr val="accent2">
                    <a:lumMod val="60000"/>
                    <a:lumOff val="40000"/>
                    <a:alpha val="47000"/>
                  </a:schemeClr>
                </a:glow>
              </a:effectLst>
              <a:latin typeface="Stencil" panose="040409050D0802020404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260" y="772757"/>
            <a:ext cx="56811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Red Alert request sent for authorisation…</a:t>
            </a:r>
            <a:endParaRPr lang="en-GB" sz="40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69777" y="5574451"/>
            <a:ext cx="3421117" cy="584775"/>
          </a:xfrm>
          <a:prstGeom prst="rect">
            <a:avLst/>
          </a:prstGeom>
          <a:noFill/>
          <a:ln w="12700" cap="rnd" cmpd="dbl">
            <a:noFill/>
            <a:prstDash val="sysDash"/>
            <a:beve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  <a:ea typeface="Microsoft Yi Baiti" panose="03000500000000000000" pitchFamily="66" charset="0"/>
              </a:rPr>
              <a:t>INCOMING VIDEO CALL </a:t>
            </a:r>
            <a:endParaRPr lang="en-GB" sz="16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  <a:ea typeface="Microsoft Yi Baiti" panose="03000500000000000000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75298" y="5576679"/>
            <a:ext cx="3421117" cy="584775"/>
          </a:xfrm>
          <a:prstGeom prst="rect">
            <a:avLst/>
          </a:prstGeom>
          <a:noFill/>
          <a:ln w="12700" cap="rnd" cmpd="dbl">
            <a:noFill/>
            <a:prstDash val="sysDash"/>
            <a:beve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  <a:ea typeface="Microsoft Yi Baiti" panose="03000500000000000000" pitchFamily="66" charset="0"/>
              </a:rPr>
              <a:t>INCOMING VIDEO CALL </a:t>
            </a:r>
            <a:endParaRPr lang="en-GB" sz="16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  <a:ea typeface="Microsoft Yi Baiti" panose="03000500000000000000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</a:rPr>
              <a:t>112 cases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729551" y="1185947"/>
            <a:ext cx="24556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Teacher </a:t>
            </a:r>
            <a:r>
              <a:rPr lang="en-GB" b="1" dirty="0"/>
              <a:t>tips:</a:t>
            </a:r>
          </a:p>
          <a:p>
            <a:endParaRPr lang="en-GB" dirty="0"/>
          </a:p>
          <a:p>
            <a:r>
              <a:rPr lang="en-GB" dirty="0" smtClean="0"/>
              <a:t>Make </a:t>
            </a:r>
            <a:r>
              <a:rPr lang="en-GB" dirty="0"/>
              <a:t>sure that the data analysts share the decoded figures with the rest of the </a:t>
            </a:r>
            <a:r>
              <a:rPr lang="en-GB" dirty="0" smtClean="0"/>
              <a:t>OCT.</a:t>
            </a:r>
          </a:p>
          <a:p>
            <a:endParaRPr lang="en-GB" dirty="0"/>
          </a:p>
          <a:p>
            <a:r>
              <a:rPr lang="en-GB" dirty="0" smtClean="0"/>
              <a:t>After the alert request has been sent, the reply will come automatically after 10 seconds.</a:t>
            </a:r>
            <a:endParaRPr lang="en-GB" dirty="0"/>
          </a:p>
          <a:p>
            <a:endParaRPr lang="en-GB" dirty="0"/>
          </a:p>
        </p:txBody>
      </p:sp>
      <p:sp>
        <p:nvSpPr>
          <p:cNvPr id="18" name="Rectangle 17"/>
          <p:cNvSpPr/>
          <p:nvPr/>
        </p:nvSpPr>
        <p:spPr>
          <a:xfrm>
            <a:off x="-2" y="-1"/>
            <a:ext cx="9144000" cy="6876000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0" b="1" dirty="0" smtClean="0">
                <a:solidFill>
                  <a:srgbClr val="FF0000"/>
                </a:solidFill>
                <a:latin typeface="Aharoni" panose="02010803020104030203" pitchFamily="2" charset="-79"/>
                <a:ea typeface="Arial Unicode MS" panose="020B0604020202020204" pitchFamily="34" charset="-128"/>
                <a:cs typeface="Aharoni" panose="02010803020104030203" pitchFamily="2" charset="-79"/>
              </a:rPr>
              <a:t>Red Alert request </a:t>
            </a:r>
            <a:br>
              <a:rPr lang="en-GB" sz="8000" b="1" dirty="0" smtClean="0">
                <a:solidFill>
                  <a:srgbClr val="FF0000"/>
                </a:solidFill>
                <a:latin typeface="Aharoni" panose="02010803020104030203" pitchFamily="2" charset="-79"/>
                <a:ea typeface="Arial Unicode MS" panose="020B0604020202020204" pitchFamily="34" charset="-128"/>
                <a:cs typeface="Aharoni" panose="02010803020104030203" pitchFamily="2" charset="-79"/>
              </a:rPr>
            </a:br>
            <a:r>
              <a:rPr lang="en-GB" sz="8000" b="1" dirty="0" smtClean="0">
                <a:solidFill>
                  <a:srgbClr val="FF0000"/>
                </a:solidFill>
                <a:latin typeface="Aharoni" panose="02010803020104030203" pitchFamily="2" charset="-79"/>
                <a:ea typeface="Arial Unicode MS" panose="020B0604020202020204" pitchFamily="34" charset="-128"/>
                <a:cs typeface="Aharoni" panose="02010803020104030203" pitchFamily="2" charset="-79"/>
              </a:rPr>
              <a:t>accepted !</a:t>
            </a:r>
            <a:endParaRPr lang="en-GB" sz="8000" b="1" dirty="0">
              <a:solidFill>
                <a:srgbClr val="FF0000"/>
              </a:solidFill>
              <a:latin typeface="Aharoni" panose="02010803020104030203" pitchFamily="2" charset="-79"/>
              <a:ea typeface="Arial Unicode MS" panose="020B0604020202020204" pitchFamily="34" charset="-128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2891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5" name="135613__danielnieto7__alert.wav"/>
          </p:stSnd>
        </p:sndAc>
      </p:transition>
    </mc:Choice>
    <mc:Fallback xmlns="">
      <p:transition spd="slow" advClick="0">
        <p:fade/>
        <p:sndAc>
          <p:stSnd>
            <p:snd r:embed="rId9" name="135613__danielnieto7__aler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0" presetClass="entr" presetSubtype="0" repeatCount="700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70643__hoerspielwerkstatt-hef__alarm5.wav"/>
                                        </p:tgtEl>
                                      </p:cMediaNode>
                                    </p:audio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8" presetID="14" presetClass="entr" presetSubtype="10" repeatCount="indefinite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71324__swidmark__ring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15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17" grpId="0"/>
      <p:bldP spid="17" grpId="1"/>
      <p:bldP spid="6" grpId="0"/>
      <p:bldP spid="6" grpId="1"/>
      <p:bldP spid="12" grpId="0"/>
      <p:bldP spid="19" grpId="0"/>
      <p:bldP spid="1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chemeClr val="bg1"/>
              </a:solidFill>
            </a:endParaRPr>
          </a:p>
        </p:txBody>
      </p:sp>
      <p:pic>
        <p:nvPicPr>
          <p:cNvPr id="2" name="151125-235939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62308" y="5101795"/>
            <a:ext cx="3779519" cy="707886"/>
          </a:xfrm>
          <a:prstGeom prst="rect">
            <a:avLst/>
          </a:prstGeom>
          <a:noFill/>
          <a:ln w="12700" cap="rnd" cmpd="dbl">
            <a:noFill/>
            <a:prstDash val="sysDash"/>
            <a:beve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  <a:ea typeface="Microsoft Yi Baiti" panose="03000500000000000000" pitchFamily="66" charset="0"/>
              </a:rPr>
              <a:t>VIDEO  CALL </a:t>
            </a:r>
            <a:endParaRPr lang="en-GB" sz="20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  <a:ea typeface="Microsoft Yi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723870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utterstock_v290989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27231" y="5156316"/>
            <a:ext cx="7488000" cy="137132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" y="5170772"/>
            <a:ext cx="7520155" cy="52322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Red Alert Status!</a:t>
            </a:r>
            <a:endParaRPr lang="en-GB" sz="28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42234" y="2126676"/>
            <a:ext cx="1765737" cy="748544"/>
          </a:xfrm>
          <a:prstGeom prst="rect">
            <a:avLst/>
          </a:prstGeom>
          <a:solidFill>
            <a:srgbClr val="AF762B"/>
          </a:solidFill>
          <a:ln>
            <a:solidFill>
              <a:schemeClr val="accent2">
                <a:lumMod val="50000"/>
              </a:schemeClr>
            </a:solidFill>
          </a:ln>
          <a:effectLst>
            <a:glow>
              <a:schemeClr val="accent1"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en-GB" sz="4400" dirty="0" smtClean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Week  2</a:t>
            </a:r>
            <a:r>
              <a:rPr lang="en-GB" sz="4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1</a:t>
            </a:r>
            <a:endParaRPr lang="en-GB" sz="4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28609" y="2054416"/>
            <a:ext cx="2788679" cy="1641603"/>
          </a:xfrm>
          <a:prstGeom prst="rect">
            <a:avLst/>
          </a:prstGeom>
          <a:solidFill>
            <a:srgbClr val="AF762B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800" dirty="0" smtClean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US$</a:t>
            </a:r>
            <a:endParaRPr lang="en-GB" sz="4800" dirty="0">
              <a:solidFill>
                <a:schemeClr val="bg1">
                  <a:lumMod val="8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</a:rPr>
              <a:t>112 cases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729551" y="1185947"/>
            <a:ext cx="24556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Teacher </a:t>
            </a:r>
            <a:r>
              <a:rPr lang="en-GB" b="1" dirty="0"/>
              <a:t>tips:</a:t>
            </a:r>
          </a:p>
          <a:p>
            <a:endParaRPr lang="en-GB" dirty="0" smtClean="0"/>
          </a:p>
          <a:p>
            <a:r>
              <a:rPr lang="en-GB" dirty="0" smtClean="0"/>
              <a:t>Don’t advance this slide until the children have nearly finished their Pupil Sheet tasks.</a:t>
            </a:r>
            <a:endParaRPr lang="en-GB" dirty="0"/>
          </a:p>
          <a:p>
            <a:r>
              <a:rPr lang="en-GB" dirty="0"/>
              <a:t>            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5273" y="3428999"/>
            <a:ext cx="1159657" cy="102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110937"/>
      </p:ext>
    </p:extLst>
  </p:cSld>
  <p:clrMapOvr>
    <a:masterClrMapping/>
  </p:clrMapOvr>
  <p:transition spd="slow" advClick="0">
    <p:randomBar dir="vert"/>
    <p:sndAc>
      <p:stSnd>
        <p:snd r:embed="rId5" name="270643__hoerspielwerkstatt-hef__alarm5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8" grpId="0"/>
      <p:bldP spid="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shutterstock_v290989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842234" y="2126676"/>
            <a:ext cx="1765737" cy="748544"/>
          </a:xfrm>
          <a:prstGeom prst="rect">
            <a:avLst/>
          </a:prstGeom>
          <a:solidFill>
            <a:srgbClr val="AF762B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Week  22</a:t>
            </a:r>
            <a:endParaRPr lang="en-GB" sz="4400" dirty="0">
              <a:solidFill>
                <a:schemeClr val="bg1">
                  <a:lumMod val="8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7231" y="5160483"/>
            <a:ext cx="7488000" cy="137132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3266" y="5160483"/>
            <a:ext cx="7520155" cy="83099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Email received from Alex Phipps.</a:t>
            </a:r>
            <a:b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Click on the envelope to open.</a:t>
            </a:r>
            <a:endParaRPr lang="en-GB" sz="24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029" name="Picture 5" descr="C:\Users\Felix\AppData\Local\Microsoft\Windows\Temporary Internet Files\Content.IE5\UZKLWQ40\1397106589[1].png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433" y="2867755"/>
            <a:ext cx="1575338" cy="222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2128609" y="2054416"/>
            <a:ext cx="2788679" cy="1641603"/>
          </a:xfrm>
          <a:prstGeom prst="rect">
            <a:avLst/>
          </a:prstGeom>
          <a:solidFill>
            <a:srgbClr val="AF762B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800" dirty="0" smtClean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YTJ</a:t>
            </a:r>
            <a:endParaRPr lang="en-GB" sz="4800" dirty="0">
              <a:solidFill>
                <a:schemeClr val="bg1">
                  <a:lumMod val="8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20216820">
            <a:off x="312510" y="2213499"/>
            <a:ext cx="6420878" cy="1323439"/>
          </a:xfrm>
          <a:prstGeom prst="rect">
            <a:avLst/>
          </a:prstGeom>
          <a:noFill/>
          <a:ln>
            <a:noFill/>
            <a:prstDash val="lgDashDot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8000" dirty="0" smtClean="0">
                <a:solidFill>
                  <a:schemeClr val="accent2">
                    <a:lumMod val="50000"/>
                    <a:alpha val="83000"/>
                  </a:schemeClr>
                </a:solidFill>
                <a:effectLst>
                  <a:glow rad="127000">
                    <a:schemeClr val="accent2">
                      <a:lumMod val="60000"/>
                      <a:lumOff val="40000"/>
                      <a:alpha val="47000"/>
                    </a:schemeClr>
                  </a:glow>
                </a:effectLst>
                <a:latin typeface="Stencil" panose="040409050D0802020404" pitchFamily="82" charset="0"/>
              </a:rPr>
              <a:t>ENCRYPTED</a:t>
            </a:r>
            <a:endParaRPr lang="en-GB" sz="8000" dirty="0">
              <a:solidFill>
                <a:schemeClr val="accent2">
                  <a:lumMod val="50000"/>
                  <a:alpha val="83000"/>
                </a:schemeClr>
              </a:solidFill>
              <a:effectLst>
                <a:glow rad="127000">
                  <a:schemeClr val="accent2">
                    <a:lumMod val="60000"/>
                    <a:lumOff val="40000"/>
                    <a:alpha val="47000"/>
                  </a:schemeClr>
                </a:glow>
              </a:effectLst>
              <a:latin typeface="Stencil" panose="040409050D0802020404" pitchFamily="8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6765" y="830724"/>
            <a:ext cx="5868000" cy="4213439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583303" y="850687"/>
            <a:ext cx="58068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Great news! The Minister had approved the emergency vaccine supplies and they will be with you next week!</a:t>
            </a:r>
          </a:p>
          <a:p>
            <a:endParaRPr lang="en-GB" sz="2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GB" sz="2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You need to come together and make a final decision about which age groups to prioritise.</a:t>
            </a:r>
          </a:p>
          <a:p>
            <a:endParaRPr lang="en-GB" sz="22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GB" sz="2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Draw up a </a:t>
            </a:r>
            <a:r>
              <a:rPr lang="en-GB" sz="22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pie chart</a:t>
            </a:r>
            <a:r>
              <a:rPr lang="en-GB" sz="2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showing how you are going to distribute the vaccine supplies. The science advisors will know how to do this.</a:t>
            </a:r>
            <a:endParaRPr lang="en-GB" sz="2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en-GB" sz="2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GB" sz="2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Keep up the good work team!</a:t>
            </a:r>
          </a:p>
          <a:p>
            <a:endParaRPr lang="en-GB" sz="2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</a:rPr>
              <a:t>106 cases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2637183" y="1185947"/>
            <a:ext cx="236330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Teacher </a:t>
            </a:r>
            <a:r>
              <a:rPr lang="en-GB" b="1" dirty="0"/>
              <a:t>tips:</a:t>
            </a:r>
          </a:p>
          <a:p>
            <a:endParaRPr lang="en-GB" dirty="0" smtClean="0"/>
          </a:p>
          <a:p>
            <a:r>
              <a:rPr lang="en-GB" dirty="0" smtClean="0"/>
              <a:t>Whole-class discussion about which age groups to target.</a:t>
            </a:r>
          </a:p>
          <a:p>
            <a:endParaRPr lang="en-GB" dirty="0"/>
          </a:p>
          <a:p>
            <a:r>
              <a:rPr lang="en-GB" dirty="0"/>
              <a:t>Children should refer back to the data they’ve just looked at. They should agree that children 18 or younger should be prioritised, but they might disagree on exactly which groups.</a:t>
            </a:r>
            <a:endParaRPr lang="en-GB" dirty="0" smtClean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            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9472411" y="994435"/>
            <a:ext cx="278827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 graph that the healthcare workers looked at suggest that 0-4 year olds – i.e. pre-school –  children should be prioritised (because they were the worst affected in the other town); the graph that the data analysts looked at suggests that older children should be prioritised (because they have the worst vaccination rates).</a:t>
            </a:r>
          </a:p>
          <a:p>
            <a:endParaRPr lang="en-GB" dirty="0"/>
          </a:p>
          <a:p>
            <a:r>
              <a:rPr lang="en-GB" b="1" dirty="0"/>
              <a:t>There is no right or wrong answer </a:t>
            </a:r>
            <a:r>
              <a:rPr lang="en-GB" dirty="0"/>
              <a:t>– but the children must </a:t>
            </a:r>
            <a:r>
              <a:rPr lang="en-GB" b="1" dirty="0"/>
              <a:t>justify</a:t>
            </a:r>
            <a:r>
              <a:rPr lang="en-GB" dirty="0"/>
              <a:t> their opinions from the data and scientific reasoning.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46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20000">
        <p14:prism/>
        <p:sndAc>
          <p:stSnd>
            <p:snd r:embed="rId5" name="270643__hoerspielwerkstatt-hef__alarm5.wav"/>
          </p:stSnd>
        </p:sndAc>
      </p:transition>
    </mc:Choice>
    <mc:Fallback xmlns="">
      <p:transition spd="slow" advClick="0" advTm="120000">
        <p:fade/>
        <p:sndAc>
          <p:stSnd>
            <p:snd r:embed="rId10" name="270643__hoerspielwerkstatt-hef__alarm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71324__swidmark__ringtone a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2" presetClass="emph" presetSubtype="0" repeatCount="18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20000">
                                      <p:cBhvr>
                                        <p:cTn id="2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video>
              <p:cMediaNode vol="80000">
                <p:cTn id="52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14" grpId="0"/>
      <p:bldP spid="14" grpId="1"/>
      <p:bldP spid="14" grpId="2"/>
      <p:bldP spid="20" grpId="0" animBg="1"/>
      <p:bldP spid="20" grpId="1" animBg="1"/>
      <p:bldP spid="21" grpId="0"/>
      <p:bldP spid="21" grpId="1"/>
      <p:bldP spid="15" grpId="0" animBg="1"/>
      <p:bldP spid="15" grpId="1" animBg="1"/>
      <p:bldP spid="16" grpId="0"/>
      <p:bldP spid="1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utterstock_v290989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27231" y="5156316"/>
            <a:ext cx="7488000" cy="137132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" y="5170772"/>
            <a:ext cx="7520155" cy="46166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 vaccine has arrived</a:t>
            </a:r>
            <a:r>
              <a:rPr lang="en-GB" sz="24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!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42234" y="2126676"/>
            <a:ext cx="1765737" cy="748544"/>
          </a:xfrm>
          <a:prstGeom prst="rect">
            <a:avLst/>
          </a:prstGeom>
          <a:solidFill>
            <a:srgbClr val="AF762B"/>
          </a:solidFill>
          <a:ln>
            <a:solidFill>
              <a:schemeClr val="accent2">
                <a:lumMod val="50000"/>
              </a:schemeClr>
            </a:solidFill>
          </a:ln>
          <a:effectLst>
            <a:glow>
              <a:schemeClr val="accent1"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en-GB" sz="4400" dirty="0" smtClean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Week 23</a:t>
            </a:r>
            <a:endParaRPr lang="en-GB" sz="4400" dirty="0">
              <a:solidFill>
                <a:schemeClr val="bg1">
                  <a:lumMod val="8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28609" y="2054416"/>
            <a:ext cx="2788679" cy="1641603"/>
          </a:xfrm>
          <a:prstGeom prst="rect">
            <a:avLst/>
          </a:prstGeom>
          <a:solidFill>
            <a:srgbClr val="AF762B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800" dirty="0" smtClean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OMJ</a:t>
            </a:r>
            <a:endParaRPr lang="en-GB" sz="4800" dirty="0">
              <a:solidFill>
                <a:schemeClr val="bg1">
                  <a:lumMod val="8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20216820">
            <a:off x="312510" y="2213499"/>
            <a:ext cx="6420878" cy="1323439"/>
          </a:xfrm>
          <a:prstGeom prst="rect">
            <a:avLst/>
          </a:prstGeom>
          <a:noFill/>
          <a:ln>
            <a:noFill/>
            <a:prstDash val="lgDashDot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8000" dirty="0" smtClean="0">
                <a:solidFill>
                  <a:schemeClr val="accent2">
                    <a:lumMod val="50000"/>
                    <a:alpha val="83000"/>
                  </a:schemeClr>
                </a:solidFill>
                <a:effectLst>
                  <a:glow rad="127000">
                    <a:schemeClr val="accent2">
                      <a:lumMod val="60000"/>
                      <a:lumOff val="40000"/>
                      <a:alpha val="47000"/>
                    </a:schemeClr>
                  </a:glow>
                </a:effectLst>
                <a:latin typeface="Stencil" panose="040409050D0802020404" pitchFamily="82" charset="0"/>
              </a:rPr>
              <a:t>ENCRYPTED</a:t>
            </a:r>
            <a:endParaRPr lang="en-GB" sz="8000" dirty="0">
              <a:solidFill>
                <a:schemeClr val="accent2">
                  <a:lumMod val="50000"/>
                  <a:alpha val="83000"/>
                </a:schemeClr>
              </a:solidFill>
              <a:effectLst>
                <a:glow rad="127000">
                  <a:schemeClr val="accent2">
                    <a:lumMod val="60000"/>
                    <a:lumOff val="40000"/>
                    <a:alpha val="47000"/>
                  </a:schemeClr>
                </a:glow>
              </a:effectLst>
              <a:latin typeface="Stencil" panose="040409050D0802020404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</a:rPr>
              <a:t>116 cases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2729551" y="1185947"/>
            <a:ext cx="245567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Teacher </a:t>
            </a:r>
            <a:r>
              <a:rPr lang="en-GB" b="1" dirty="0"/>
              <a:t>tips:</a:t>
            </a:r>
          </a:p>
          <a:p>
            <a:endParaRPr lang="en-GB" dirty="0" smtClean="0"/>
          </a:p>
          <a:p>
            <a:r>
              <a:rPr lang="en-GB" dirty="0" smtClean="0"/>
              <a:t>The children should decide where to set up the clinics based </a:t>
            </a:r>
            <a:r>
              <a:rPr lang="en-GB" dirty="0"/>
              <a:t>on the age groups they have chosen…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  <a:p>
            <a:endParaRPr lang="en-GB" dirty="0"/>
          </a:p>
          <a:p>
            <a:r>
              <a:rPr lang="en-GB" dirty="0"/>
              <a:t>            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546765" y="830724"/>
            <a:ext cx="5868000" cy="4213439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47700" y="5271656"/>
            <a:ext cx="7520155" cy="156966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You have enough healthcare workers to set up THREE clinics. Where will you set these up to best reach your target age groups? </a:t>
            </a:r>
          </a:p>
          <a:p>
            <a:endParaRPr lang="en-GB" sz="24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07194" y="1590263"/>
            <a:ext cx="3793604" cy="368139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8433" y="1020227"/>
            <a:ext cx="4531754" cy="381642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200" b="1" dirty="0" smtClean="0"/>
              <a:t>Some suggestions…</a:t>
            </a:r>
          </a:p>
          <a:p>
            <a:endParaRPr lang="en-GB" sz="2200" b="1" dirty="0" smtClean="0"/>
          </a:p>
          <a:p>
            <a:pPr marL="342900" indent="-342900">
              <a:buFont typeface="Arial" charset="0"/>
              <a:buChar char="•"/>
            </a:pPr>
            <a:r>
              <a:rPr lang="en-GB" sz="2200" dirty="0" smtClean="0"/>
              <a:t>Nurseries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200" dirty="0" smtClean="0"/>
              <a:t>primary schools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200" dirty="0" smtClean="0"/>
              <a:t>secondary schools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200" dirty="0" smtClean="0"/>
              <a:t>hospitals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200" dirty="0" smtClean="0"/>
              <a:t>shopping centre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200" dirty="0" smtClean="0"/>
              <a:t>doctors</a:t>
            </a:r>
            <a:r>
              <a:rPr lang="en-GB" sz="2200" dirty="0"/>
              <a:t>’ </a:t>
            </a:r>
            <a:r>
              <a:rPr lang="en-GB" sz="2200" dirty="0" smtClean="0"/>
              <a:t>surgeries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200" dirty="0" smtClean="0"/>
              <a:t>football match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200" dirty="0" smtClean="0"/>
              <a:t>youth clubs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200" dirty="0" smtClean="0"/>
              <a:t>universities</a:t>
            </a:r>
            <a:endParaRPr lang="en-GB" sz="2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5273" y="3428999"/>
            <a:ext cx="1159657" cy="102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23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5" name="270643__hoerspielwerkstatt-hef__alarm5.wav"/>
          </p:stSnd>
        </p:sndAc>
      </p:transition>
    </mc:Choice>
    <mc:Fallback xmlns="">
      <p:transition spd="slow" advClick="0">
        <p:fade/>
        <p:sndAc>
          <p:stSnd>
            <p:snd r:embed="rId10" name="270643__hoerspielwerkstatt-hef__alarm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lt">
                                    <p:tmAbs val="4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8" grpId="0"/>
      <p:bldP spid="8" grpId="1"/>
      <p:bldP spid="17" grpId="0" animBg="1"/>
      <p:bldP spid="17" grpId="1" animBg="1"/>
      <p:bldP spid="18" grpId="0"/>
      <p:bldP spid="18" grpId="1"/>
      <p:bldP spid="11" grpId="0" animBg="1"/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utterstock_v290989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27231" y="5156316"/>
            <a:ext cx="7488000" cy="137132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" y="5170772"/>
            <a:ext cx="7520155" cy="120032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 first vaccination clinics have been set up…</a:t>
            </a:r>
            <a:b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How long before we can start to tell whether they are having an effect?</a:t>
            </a:r>
            <a:endParaRPr lang="en-GB" sz="24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42234" y="2126676"/>
            <a:ext cx="1765737" cy="748544"/>
          </a:xfrm>
          <a:prstGeom prst="rect">
            <a:avLst/>
          </a:prstGeom>
          <a:solidFill>
            <a:srgbClr val="AF762B"/>
          </a:solidFill>
          <a:ln>
            <a:solidFill>
              <a:schemeClr val="accent2">
                <a:lumMod val="50000"/>
              </a:schemeClr>
            </a:solidFill>
          </a:ln>
          <a:effectLst>
            <a:glow>
              <a:schemeClr val="accent1"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en-GB" sz="4400" dirty="0" smtClean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Week 24</a:t>
            </a:r>
            <a:endParaRPr lang="en-GB" sz="4400" dirty="0">
              <a:solidFill>
                <a:schemeClr val="bg1">
                  <a:lumMod val="8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28609" y="2054416"/>
            <a:ext cx="2788679" cy="1641603"/>
          </a:xfrm>
          <a:prstGeom prst="rect">
            <a:avLst/>
          </a:prstGeom>
          <a:solidFill>
            <a:srgbClr val="AF762B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800" dirty="0" smtClean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UHP</a:t>
            </a:r>
            <a:endParaRPr lang="en-GB" sz="4800" dirty="0">
              <a:solidFill>
                <a:schemeClr val="bg1">
                  <a:lumMod val="8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20216820">
            <a:off x="312510" y="2213499"/>
            <a:ext cx="6420878" cy="1323439"/>
          </a:xfrm>
          <a:prstGeom prst="rect">
            <a:avLst/>
          </a:prstGeom>
          <a:noFill/>
          <a:ln>
            <a:noFill/>
            <a:prstDash val="lgDashDot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8000" dirty="0" smtClean="0">
                <a:solidFill>
                  <a:schemeClr val="accent2">
                    <a:lumMod val="50000"/>
                    <a:alpha val="83000"/>
                  </a:schemeClr>
                </a:solidFill>
                <a:effectLst>
                  <a:glow rad="127000">
                    <a:schemeClr val="accent2">
                      <a:lumMod val="60000"/>
                      <a:lumOff val="40000"/>
                      <a:alpha val="47000"/>
                    </a:schemeClr>
                  </a:glow>
                </a:effectLst>
                <a:latin typeface="Stencil" panose="040409050D0802020404" pitchFamily="82" charset="0"/>
              </a:rPr>
              <a:t>ENCRYPTED</a:t>
            </a:r>
            <a:endParaRPr lang="en-GB" sz="8000" dirty="0">
              <a:solidFill>
                <a:schemeClr val="accent2">
                  <a:lumMod val="50000"/>
                  <a:alpha val="83000"/>
                </a:schemeClr>
              </a:solidFill>
              <a:effectLst>
                <a:glow rad="127000">
                  <a:schemeClr val="accent2">
                    <a:lumMod val="60000"/>
                    <a:lumOff val="40000"/>
                    <a:alpha val="47000"/>
                  </a:schemeClr>
                </a:glow>
              </a:effectLst>
              <a:latin typeface="Stencil" panose="040409050D0802020404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</a:rPr>
              <a:t>158 cases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2637183" y="1185947"/>
            <a:ext cx="236330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Teacher </a:t>
            </a:r>
            <a:r>
              <a:rPr lang="en-GB" b="1" dirty="0"/>
              <a:t>tips:</a:t>
            </a:r>
          </a:p>
          <a:p>
            <a:endParaRPr lang="en-GB" dirty="0" smtClean="0"/>
          </a:p>
          <a:p>
            <a:r>
              <a:rPr lang="en-GB" dirty="0" smtClean="0"/>
              <a:t>The </a:t>
            </a:r>
            <a:r>
              <a:rPr lang="en-GB" dirty="0"/>
              <a:t>children should </a:t>
            </a:r>
            <a:r>
              <a:rPr lang="en-GB" dirty="0" smtClean="0"/>
              <a:t>recall from </a:t>
            </a:r>
            <a:r>
              <a:rPr lang="en-GB" dirty="0"/>
              <a:t>Episode Two that it will take </a:t>
            </a:r>
            <a:r>
              <a:rPr lang="en-GB" b="1" dirty="0"/>
              <a:t>at least </a:t>
            </a:r>
            <a:r>
              <a:rPr lang="en-GB" dirty="0"/>
              <a:t>two weeks before they can start to see any effects from their measures.</a:t>
            </a:r>
          </a:p>
          <a:p>
            <a:endParaRPr lang="en-GB" dirty="0" smtClean="0"/>
          </a:p>
          <a:p>
            <a:r>
              <a:rPr lang="en-GB" dirty="0" smtClean="0"/>
              <a:t>This piece of information will be important for the start of the Episode Four.</a:t>
            </a:r>
          </a:p>
          <a:p>
            <a:endParaRPr lang="en-GB" dirty="0"/>
          </a:p>
          <a:p>
            <a:r>
              <a:rPr lang="en-GB" dirty="0"/>
              <a:t/>
            </a:r>
            <a:br>
              <a:rPr lang="en-GB" dirty="0"/>
            </a:b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5273" y="3428999"/>
            <a:ext cx="1159657" cy="10299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515527" y="1128485"/>
            <a:ext cx="228599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Data analysts </a:t>
            </a:r>
            <a:r>
              <a:rPr lang="en-GB" dirty="0"/>
              <a:t>should inform the rest of the OCT of the worrying jump in new cases  this week- the biggest weekly increase and the highest total so far.</a:t>
            </a:r>
          </a:p>
          <a:p>
            <a:r>
              <a:rPr lang="en-GB" dirty="0"/>
              <a:t>The outbreak is speeding up!  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            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845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5" name="270643__hoerspielwerkstatt-hef__alarm5.wav"/>
          </p:stSnd>
        </p:sndAc>
      </p:transition>
    </mc:Choice>
    <mc:Fallback xmlns="">
      <p:transition spd="slow" advClick="0">
        <p:fade/>
        <p:sndAc>
          <p:stSnd>
            <p:snd r:embed="rId9" name="270643__hoerspielwerkstatt-hef__alarm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8" grpId="0"/>
      <p:bldP spid="8" grpId="1"/>
      <p:bldP spid="17" grpId="0" animBg="1"/>
      <p:bldP spid="18" grpId="0"/>
      <p:bldP spid="1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utterstock_v290989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27231" y="5156316"/>
            <a:ext cx="7488000" cy="137132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" y="5170772"/>
            <a:ext cx="7520155" cy="120032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There was a really worrying jump in new cases last week! The press and general public are starting to get very concerned indeed</a:t>
            </a:r>
            <a:r>
              <a:rPr lang="en-GB" sz="24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and are demanding results!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42234" y="2126676"/>
            <a:ext cx="1765737" cy="748544"/>
          </a:xfrm>
          <a:prstGeom prst="rect">
            <a:avLst/>
          </a:prstGeom>
          <a:solidFill>
            <a:srgbClr val="AF762B"/>
          </a:solidFill>
          <a:ln>
            <a:solidFill>
              <a:schemeClr val="accent2">
                <a:lumMod val="50000"/>
              </a:schemeClr>
            </a:solidFill>
          </a:ln>
          <a:effectLst>
            <a:glow>
              <a:schemeClr val="accent1"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en-GB" sz="4400" dirty="0" smtClean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Week 25</a:t>
            </a:r>
            <a:endParaRPr lang="en-GB" sz="4400" dirty="0">
              <a:solidFill>
                <a:schemeClr val="bg1">
                  <a:lumMod val="8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28609" y="2054416"/>
            <a:ext cx="2788679" cy="1641603"/>
          </a:xfrm>
          <a:prstGeom prst="rect">
            <a:avLst/>
          </a:prstGeom>
          <a:solidFill>
            <a:srgbClr val="AF762B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800" dirty="0" smtClean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$AV</a:t>
            </a:r>
            <a:endParaRPr lang="en-GB" sz="4800" dirty="0">
              <a:solidFill>
                <a:schemeClr val="bg1">
                  <a:lumMod val="8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20216820">
            <a:off x="312510" y="2213499"/>
            <a:ext cx="6420878" cy="1323439"/>
          </a:xfrm>
          <a:prstGeom prst="rect">
            <a:avLst/>
          </a:prstGeom>
          <a:noFill/>
          <a:ln>
            <a:noFill/>
            <a:prstDash val="lgDashDot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8000" dirty="0" smtClean="0">
                <a:solidFill>
                  <a:schemeClr val="accent2">
                    <a:lumMod val="50000"/>
                    <a:alpha val="83000"/>
                  </a:schemeClr>
                </a:solidFill>
                <a:effectLst>
                  <a:glow rad="127000">
                    <a:schemeClr val="accent2">
                      <a:lumMod val="60000"/>
                      <a:lumOff val="40000"/>
                      <a:alpha val="47000"/>
                    </a:schemeClr>
                  </a:glow>
                </a:effectLst>
                <a:latin typeface="Stencil" panose="040409050D0802020404" pitchFamily="82" charset="0"/>
              </a:rPr>
              <a:t>ENCRYPTED</a:t>
            </a:r>
            <a:endParaRPr lang="en-GB" sz="8000" dirty="0">
              <a:solidFill>
                <a:schemeClr val="accent2">
                  <a:lumMod val="50000"/>
                  <a:alpha val="83000"/>
                </a:schemeClr>
              </a:solidFill>
              <a:effectLst>
                <a:glow rad="127000">
                  <a:schemeClr val="accent2">
                    <a:lumMod val="60000"/>
                    <a:lumOff val="40000"/>
                    <a:alpha val="47000"/>
                  </a:schemeClr>
                </a:glow>
              </a:effectLst>
              <a:latin typeface="Stencil" panose="040409050D0802020404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</a:rPr>
              <a:t>136 cases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93944" y="5549588"/>
            <a:ext cx="3421117" cy="584775"/>
          </a:xfrm>
          <a:prstGeom prst="rect">
            <a:avLst/>
          </a:prstGeom>
          <a:noFill/>
          <a:ln w="12700" cap="rnd" cmpd="dbl">
            <a:noFill/>
            <a:prstDash val="sysDash"/>
            <a:beve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  <a:ea typeface="Microsoft Yi Baiti" panose="03000500000000000000" pitchFamily="66" charset="0"/>
              </a:rPr>
              <a:t>INCOMING VIDEO CALL </a:t>
            </a:r>
            <a:endParaRPr lang="en-GB" sz="16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  <a:ea typeface="Microsoft Yi Baiti" panose="03000500000000000000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5273" y="3428999"/>
            <a:ext cx="1159657" cy="102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73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5" name="270643__hoerspielwerkstatt-hef__alarm5.wav"/>
          </p:stSnd>
        </p:sndAc>
      </p:transition>
    </mc:Choice>
    <mc:Fallback xmlns="">
      <p:transition spd="slow" advClick="0">
        <p:fade/>
        <p:sndAc>
          <p:stSnd>
            <p:snd r:embed="rId9" name="270643__hoerspielwerkstatt-hef__alarm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8" grpId="0"/>
      <p:bldP spid="8" grpId="1"/>
      <p:bldP spid="17" grpId="0" animBg="1"/>
      <p:bldP spid="18" grpId="0"/>
      <p:bldP spid="18" grpId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chemeClr val="bg1"/>
              </a:solidFill>
            </a:endParaRPr>
          </a:p>
        </p:txBody>
      </p:sp>
      <p:pic>
        <p:nvPicPr>
          <p:cNvPr id="2" name="151126-00150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62308" y="5101795"/>
            <a:ext cx="3779519" cy="707886"/>
          </a:xfrm>
          <a:prstGeom prst="rect">
            <a:avLst/>
          </a:prstGeom>
          <a:noFill/>
          <a:ln w="12700" cap="rnd" cmpd="dbl">
            <a:noFill/>
            <a:prstDash val="sysDash"/>
            <a:beve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  <a:ea typeface="Microsoft Yi Baiti" panose="03000500000000000000" pitchFamily="66" charset="0"/>
              </a:rPr>
              <a:t>VIDEO  CALL </a:t>
            </a:r>
            <a:endParaRPr lang="en-GB" sz="20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  <a:ea typeface="Microsoft Yi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735866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3702</TotalTime>
  <Words>750</Words>
  <Application>Microsoft Office PowerPoint</Application>
  <PresentationFormat>On-screen Show (4:3)</PresentationFormat>
  <Paragraphs>162</Paragraphs>
  <Slides>13</Slides>
  <Notes>13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HEC Harden</dc:creator>
  <cp:lastModifiedBy>Felix</cp:lastModifiedBy>
  <cp:revision>239</cp:revision>
  <dcterms:created xsi:type="dcterms:W3CDTF">2015-05-09T10:17:34Z</dcterms:created>
  <dcterms:modified xsi:type="dcterms:W3CDTF">2016-06-22T15:33:15Z</dcterms:modified>
</cp:coreProperties>
</file>