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69" r:id="rId2"/>
    <p:sldId id="262" r:id="rId3"/>
    <p:sldId id="256" r:id="rId4"/>
    <p:sldId id="277" r:id="rId5"/>
    <p:sldId id="283" r:id="rId6"/>
    <p:sldId id="279" r:id="rId7"/>
    <p:sldId id="280" r:id="rId8"/>
    <p:sldId id="261" r:id="rId9"/>
    <p:sldId id="284" r:id="rId10"/>
    <p:sldId id="282" r:id="rId11"/>
  </p:sldIdLst>
  <p:sldSz cx="9144000" cy="6858000" type="screen4x3"/>
  <p:notesSz cx="6864350"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Lamb" initials="A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8E8"/>
    <a:srgbClr val="39388B"/>
    <a:srgbClr val="86BD2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312" autoAdjust="0"/>
  </p:normalViewPr>
  <p:slideViewPr>
    <p:cSldViewPr snapToGrid="0">
      <p:cViewPr>
        <p:scale>
          <a:sx n="150" d="100"/>
          <a:sy n="150" d="100"/>
        </p:scale>
        <p:origin x="-510" y="55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4975" cy="500063"/>
          </a:xfrm>
          <a:prstGeom prst="rect">
            <a:avLst/>
          </a:prstGeom>
        </p:spPr>
        <p:txBody>
          <a:bodyPr vert="horz" lIns="91438" tIns="45719" rIns="91438" bIns="45719" rtlCol="0"/>
          <a:lstStyle>
            <a:lvl1pPr algn="l">
              <a:defRPr sz="1200"/>
            </a:lvl1pPr>
          </a:lstStyle>
          <a:p>
            <a:endParaRPr lang="en-GB" dirty="0"/>
          </a:p>
        </p:txBody>
      </p:sp>
      <p:sp>
        <p:nvSpPr>
          <p:cNvPr id="3" name="Date Placeholder 2"/>
          <p:cNvSpPr>
            <a:spLocks noGrp="1"/>
          </p:cNvSpPr>
          <p:nvPr>
            <p:ph type="dt" sz="quarter" idx="1"/>
          </p:nvPr>
        </p:nvSpPr>
        <p:spPr>
          <a:xfrm>
            <a:off x="3887789" y="1"/>
            <a:ext cx="2974975" cy="500063"/>
          </a:xfrm>
          <a:prstGeom prst="rect">
            <a:avLst/>
          </a:prstGeom>
        </p:spPr>
        <p:txBody>
          <a:bodyPr vert="horz" lIns="91438" tIns="45719" rIns="91438" bIns="45719" rtlCol="0"/>
          <a:lstStyle>
            <a:lvl1pPr algn="r">
              <a:defRPr sz="1200"/>
            </a:lvl1pPr>
          </a:lstStyle>
          <a:p>
            <a:fld id="{FA66564F-826E-4952-ADBB-EB78A429B658}" type="datetimeFigureOut">
              <a:rPr lang="en-GB" smtClean="0"/>
              <a:pPr/>
              <a:t>29/02/2016</a:t>
            </a:fld>
            <a:endParaRPr lang="en-GB" dirty="0"/>
          </a:p>
        </p:txBody>
      </p:sp>
      <p:sp>
        <p:nvSpPr>
          <p:cNvPr id="4" name="Footer Placeholder 3"/>
          <p:cNvSpPr>
            <a:spLocks noGrp="1"/>
          </p:cNvSpPr>
          <p:nvPr>
            <p:ph type="ftr" sz="quarter" idx="2"/>
          </p:nvPr>
        </p:nvSpPr>
        <p:spPr>
          <a:xfrm>
            <a:off x="1" y="9496425"/>
            <a:ext cx="2974975" cy="500063"/>
          </a:xfrm>
          <a:prstGeom prst="rect">
            <a:avLst/>
          </a:prstGeom>
        </p:spPr>
        <p:txBody>
          <a:bodyPr vert="horz" lIns="91438" tIns="45719" rIns="91438" bIns="4571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7789" y="9496425"/>
            <a:ext cx="2974975" cy="500063"/>
          </a:xfrm>
          <a:prstGeom prst="rect">
            <a:avLst/>
          </a:prstGeom>
        </p:spPr>
        <p:txBody>
          <a:bodyPr vert="horz" lIns="91438" tIns="45719" rIns="91438" bIns="45719" rtlCol="0" anchor="b"/>
          <a:lstStyle>
            <a:lvl1pPr algn="r">
              <a:defRPr sz="1200"/>
            </a:lvl1pPr>
          </a:lstStyle>
          <a:p>
            <a:fld id="{6348CE8C-162D-4E87-931E-977029FC8C55}" type="slidenum">
              <a:rPr lang="en-GB" smtClean="0"/>
              <a:pPr/>
              <a:t>‹#›</a:t>
            </a:fld>
            <a:endParaRPr lang="en-GB" dirty="0"/>
          </a:p>
        </p:txBody>
      </p:sp>
    </p:spTree>
    <p:extLst>
      <p:ext uri="{BB962C8B-B14F-4D97-AF65-F5344CB8AC3E}">
        <p14:creationId xmlns:p14="http://schemas.microsoft.com/office/powerpoint/2010/main" xmlns="" val="1017792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4551" cy="501640"/>
          </a:xfrm>
          <a:prstGeom prst="rect">
            <a:avLst/>
          </a:prstGeom>
        </p:spPr>
        <p:txBody>
          <a:bodyPr vert="horz" lIns="96347" tIns="48174" rIns="96347" bIns="48174" rtlCol="0"/>
          <a:lstStyle>
            <a:lvl1pPr algn="l">
              <a:defRPr sz="1300"/>
            </a:lvl1pPr>
          </a:lstStyle>
          <a:p>
            <a:endParaRPr lang="en-GB" dirty="0"/>
          </a:p>
        </p:txBody>
      </p:sp>
      <p:sp>
        <p:nvSpPr>
          <p:cNvPr id="3" name="Date Placeholder 2"/>
          <p:cNvSpPr>
            <a:spLocks noGrp="1"/>
          </p:cNvSpPr>
          <p:nvPr>
            <p:ph type="dt" idx="1"/>
          </p:nvPr>
        </p:nvSpPr>
        <p:spPr>
          <a:xfrm>
            <a:off x="3888211" y="0"/>
            <a:ext cx="2974551" cy="501640"/>
          </a:xfrm>
          <a:prstGeom prst="rect">
            <a:avLst/>
          </a:prstGeom>
        </p:spPr>
        <p:txBody>
          <a:bodyPr vert="horz" lIns="96347" tIns="48174" rIns="96347" bIns="48174" rtlCol="0"/>
          <a:lstStyle>
            <a:lvl1pPr algn="r">
              <a:defRPr sz="1300"/>
            </a:lvl1pPr>
          </a:lstStyle>
          <a:p>
            <a:fld id="{E876CFD8-D152-4C12-90D2-DA98B6AEA473}" type="datetimeFigureOut">
              <a:rPr lang="en-GB" smtClean="0"/>
              <a:pPr/>
              <a:t>29/02/2016</a:t>
            </a:fld>
            <a:endParaRPr lang="en-GB" dirty="0"/>
          </a:p>
        </p:txBody>
      </p:sp>
      <p:sp>
        <p:nvSpPr>
          <p:cNvPr id="4" name="Slide Image Placeholder 3"/>
          <p:cNvSpPr>
            <a:spLocks noGrp="1" noRot="1" noChangeAspect="1"/>
          </p:cNvSpPr>
          <p:nvPr>
            <p:ph type="sldImg" idx="2"/>
          </p:nvPr>
        </p:nvSpPr>
        <p:spPr>
          <a:xfrm>
            <a:off x="1182688" y="1249363"/>
            <a:ext cx="4498975" cy="3375025"/>
          </a:xfrm>
          <a:prstGeom prst="rect">
            <a:avLst/>
          </a:prstGeom>
          <a:noFill/>
          <a:ln w="12700">
            <a:solidFill>
              <a:prstClr val="black"/>
            </a:solidFill>
          </a:ln>
        </p:spPr>
        <p:txBody>
          <a:bodyPr vert="horz" lIns="96347" tIns="48174" rIns="96347" bIns="48174" rtlCol="0" anchor="ctr"/>
          <a:lstStyle/>
          <a:p>
            <a:endParaRPr lang="en-GB" dirty="0"/>
          </a:p>
        </p:txBody>
      </p:sp>
      <p:sp>
        <p:nvSpPr>
          <p:cNvPr id="5" name="Notes Placeholder 4"/>
          <p:cNvSpPr>
            <a:spLocks noGrp="1"/>
          </p:cNvSpPr>
          <p:nvPr>
            <p:ph type="body" sz="quarter" idx="3"/>
          </p:nvPr>
        </p:nvSpPr>
        <p:spPr>
          <a:xfrm>
            <a:off x="686436" y="4811574"/>
            <a:ext cx="5491480" cy="3936742"/>
          </a:xfrm>
          <a:prstGeom prst="rect">
            <a:avLst/>
          </a:prstGeom>
        </p:spPr>
        <p:txBody>
          <a:bodyPr vert="horz" lIns="96347" tIns="48174" rIns="96347" bIns="481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96438"/>
            <a:ext cx="2974551" cy="501639"/>
          </a:xfrm>
          <a:prstGeom prst="rect">
            <a:avLst/>
          </a:prstGeom>
        </p:spPr>
        <p:txBody>
          <a:bodyPr vert="horz" lIns="96347" tIns="48174" rIns="96347" bIns="48174"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88211" y="9496438"/>
            <a:ext cx="2974551" cy="501639"/>
          </a:xfrm>
          <a:prstGeom prst="rect">
            <a:avLst/>
          </a:prstGeom>
        </p:spPr>
        <p:txBody>
          <a:bodyPr vert="horz" lIns="96347" tIns="48174" rIns="96347" bIns="48174" rtlCol="0" anchor="b"/>
          <a:lstStyle>
            <a:lvl1pPr algn="r">
              <a:defRPr sz="1300"/>
            </a:lvl1pPr>
          </a:lstStyle>
          <a:p>
            <a:fld id="{60DD4B9C-D01D-41D8-8290-273F046405DA}" type="slidenum">
              <a:rPr lang="en-GB" smtClean="0"/>
              <a:pPr/>
              <a:t>‹#›</a:t>
            </a:fld>
            <a:endParaRPr lang="en-GB" dirty="0"/>
          </a:p>
        </p:txBody>
      </p:sp>
    </p:spTree>
    <p:extLst>
      <p:ext uri="{BB962C8B-B14F-4D97-AF65-F5344CB8AC3E}">
        <p14:creationId xmlns:p14="http://schemas.microsoft.com/office/powerpoint/2010/main" xmlns="" val="64856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Verdana" pitchFamily="34" charset="0"/>
                <a:ea typeface="Verdana" pitchFamily="34" charset="0"/>
                <a:cs typeface="Verdana" pitchFamily="34" charset="0"/>
              </a:rPr>
              <a:t>Photo: Taisyo,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Verdana" pitchFamily="34" charset="0"/>
                <a:ea typeface="Verdana" pitchFamily="34" charset="0"/>
                <a:cs typeface="Verdana" pitchFamily="34" charset="0"/>
              </a:rPr>
              <a:t>By </a:t>
            </a:r>
            <a:r>
              <a:rPr lang="en-GB" sz="1200" dirty="0" err="1" smtClean="0">
                <a:latin typeface="Verdana" pitchFamily="34" charset="0"/>
                <a:ea typeface="Verdana" pitchFamily="34" charset="0"/>
                <a:cs typeface="Verdana" pitchFamily="34" charset="0"/>
              </a:rPr>
              <a:t>User:Taisyo</a:t>
            </a:r>
            <a:r>
              <a:rPr lang="en-GB" sz="1200" dirty="0" smtClean="0">
                <a:latin typeface="Verdana" pitchFamily="34" charset="0"/>
                <a:ea typeface="Verdana" pitchFamily="34" charset="0"/>
                <a:cs typeface="Verdana" pitchFamily="34" charset="0"/>
              </a:rPr>
              <a:t> (ja:画像:RX8水素ロータリー車.jpg) [GFDL (http://</a:t>
            </a:r>
            <a:r>
              <a:rPr lang="en-GB" sz="1200" dirty="0" err="1" smtClean="0">
                <a:latin typeface="Verdana" pitchFamily="34" charset="0"/>
                <a:ea typeface="Verdana" pitchFamily="34" charset="0"/>
                <a:cs typeface="Verdana" pitchFamily="34" charset="0"/>
              </a:rPr>
              <a:t>www.gnu.org</a:t>
            </a:r>
            <a:r>
              <a:rPr lang="en-GB" sz="1200" dirty="0" smtClean="0">
                <a:latin typeface="Verdana" pitchFamily="34" charset="0"/>
                <a:ea typeface="Verdana" pitchFamily="34" charset="0"/>
                <a:cs typeface="Verdana" pitchFamily="34" charset="0"/>
              </a:rPr>
              <a:t>/</a:t>
            </a:r>
            <a:r>
              <a:rPr lang="en-GB" sz="1200" dirty="0" err="1" smtClean="0">
                <a:latin typeface="Verdana" pitchFamily="34" charset="0"/>
                <a:ea typeface="Verdana" pitchFamily="34" charset="0"/>
                <a:cs typeface="Verdana" pitchFamily="34" charset="0"/>
              </a:rPr>
              <a:t>copyleft</a:t>
            </a:r>
            <a:r>
              <a:rPr lang="en-GB" sz="1200" dirty="0" smtClean="0">
                <a:latin typeface="Verdana" pitchFamily="34" charset="0"/>
                <a:ea typeface="Verdana" pitchFamily="34" charset="0"/>
                <a:cs typeface="Verdana" pitchFamily="34" charset="0"/>
              </a:rPr>
              <a:t>/</a:t>
            </a:r>
            <a:r>
              <a:rPr lang="en-GB" sz="1200" dirty="0" err="1" smtClean="0">
                <a:latin typeface="Verdana" pitchFamily="34" charset="0"/>
                <a:ea typeface="Verdana" pitchFamily="34" charset="0"/>
                <a:cs typeface="Verdana" pitchFamily="34" charset="0"/>
              </a:rPr>
              <a:t>fdl.html</a:t>
            </a:r>
            <a:r>
              <a:rPr lang="en-GB" sz="1200" dirty="0" smtClean="0">
                <a:latin typeface="Verdana" pitchFamily="34" charset="0"/>
                <a:ea typeface="Verdana" pitchFamily="34" charset="0"/>
                <a:cs typeface="Verdana" pitchFamily="34" charset="0"/>
              </a:rPr>
              <a:t>), CC-BY-SA-3.0 (http://</a:t>
            </a:r>
            <a:r>
              <a:rPr lang="en-GB" sz="1200" dirty="0" err="1" smtClean="0">
                <a:latin typeface="Verdana" pitchFamily="34" charset="0"/>
                <a:ea typeface="Verdana" pitchFamily="34" charset="0"/>
                <a:cs typeface="Verdana" pitchFamily="34" charset="0"/>
              </a:rPr>
              <a:t>creativecommons.org</a:t>
            </a:r>
            <a:r>
              <a:rPr lang="en-GB" sz="1200" dirty="0" smtClean="0">
                <a:latin typeface="Verdana" pitchFamily="34" charset="0"/>
                <a:ea typeface="Verdana" pitchFamily="34" charset="0"/>
                <a:cs typeface="Verdana" pitchFamily="34" charset="0"/>
              </a:rPr>
              <a:t>/licenses/by-</a:t>
            </a:r>
            <a:r>
              <a:rPr lang="en-GB" sz="1200" dirty="0" err="1" smtClean="0">
                <a:latin typeface="Verdana" pitchFamily="34" charset="0"/>
                <a:ea typeface="Verdana" pitchFamily="34" charset="0"/>
                <a:cs typeface="Verdana" pitchFamily="34" charset="0"/>
              </a:rPr>
              <a:t>sa</a:t>
            </a:r>
            <a:r>
              <a:rPr lang="en-GB" sz="1200" dirty="0" smtClean="0">
                <a:latin typeface="Verdana" pitchFamily="34" charset="0"/>
                <a:ea typeface="Verdana" pitchFamily="34" charset="0"/>
                <a:cs typeface="Verdana" pitchFamily="34" charset="0"/>
              </a:rPr>
              <a:t>/3.0/) or CC BY-SA 2.1 </a:t>
            </a:r>
            <a:r>
              <a:rPr lang="en-GB" sz="1200" dirty="0" err="1" smtClean="0">
                <a:latin typeface="Verdana" pitchFamily="34" charset="0"/>
                <a:ea typeface="Verdana" pitchFamily="34" charset="0"/>
                <a:cs typeface="Verdana" pitchFamily="34" charset="0"/>
              </a:rPr>
              <a:t>jp</a:t>
            </a:r>
            <a:r>
              <a:rPr lang="en-GB" sz="1200" dirty="0" smtClean="0">
                <a:latin typeface="Verdana" pitchFamily="34" charset="0"/>
                <a:ea typeface="Verdana" pitchFamily="34" charset="0"/>
                <a:cs typeface="Verdana" pitchFamily="34" charset="0"/>
              </a:rPr>
              <a:t> (http://</a:t>
            </a:r>
            <a:r>
              <a:rPr lang="en-GB" sz="1200" dirty="0" err="1" smtClean="0">
                <a:latin typeface="Verdana" pitchFamily="34" charset="0"/>
                <a:ea typeface="Verdana" pitchFamily="34" charset="0"/>
                <a:cs typeface="Verdana" pitchFamily="34" charset="0"/>
              </a:rPr>
              <a:t>creativecommons.org</a:t>
            </a:r>
            <a:r>
              <a:rPr lang="en-GB" sz="1200" dirty="0" smtClean="0">
                <a:latin typeface="Verdana" pitchFamily="34" charset="0"/>
                <a:ea typeface="Verdana" pitchFamily="34" charset="0"/>
                <a:cs typeface="Verdana" pitchFamily="34" charset="0"/>
              </a:rPr>
              <a:t>/licenses/by-</a:t>
            </a:r>
            <a:r>
              <a:rPr lang="en-GB" sz="1200" dirty="0" err="1" smtClean="0">
                <a:latin typeface="Verdana" pitchFamily="34" charset="0"/>
                <a:ea typeface="Verdana" pitchFamily="34" charset="0"/>
                <a:cs typeface="Verdana" pitchFamily="34" charset="0"/>
              </a:rPr>
              <a:t>sa</a:t>
            </a:r>
            <a:r>
              <a:rPr lang="en-GB" sz="1200" dirty="0" smtClean="0">
                <a:latin typeface="Verdana" pitchFamily="34" charset="0"/>
                <a:ea typeface="Verdana" pitchFamily="34" charset="0"/>
                <a:cs typeface="Verdana" pitchFamily="34" charset="0"/>
              </a:rPr>
              <a:t>/2.1/</a:t>
            </a:r>
            <a:r>
              <a:rPr lang="en-GB" sz="1200" dirty="0" err="1" smtClean="0">
                <a:latin typeface="Verdana" pitchFamily="34" charset="0"/>
                <a:ea typeface="Verdana" pitchFamily="34" charset="0"/>
                <a:cs typeface="Verdana" pitchFamily="34" charset="0"/>
              </a:rPr>
              <a:t>jp</a:t>
            </a:r>
            <a:r>
              <a:rPr lang="en-GB" sz="1200" dirty="0" smtClean="0">
                <a:latin typeface="Verdana" pitchFamily="34" charset="0"/>
                <a:ea typeface="Verdana" pitchFamily="34" charset="0"/>
                <a:cs typeface="Verdana" pitchFamily="34" charset="0"/>
              </a:rPr>
              <a:t>/</a:t>
            </a:r>
            <a:r>
              <a:rPr lang="en-GB" sz="1200" dirty="0" err="1" smtClean="0">
                <a:latin typeface="Verdana" pitchFamily="34" charset="0"/>
                <a:ea typeface="Verdana" pitchFamily="34" charset="0"/>
                <a:cs typeface="Verdana" pitchFamily="34" charset="0"/>
              </a:rPr>
              <a:t>deed.en</a:t>
            </a:r>
            <a:r>
              <a:rPr lang="en-GB" sz="1200" dirty="0" smtClean="0">
                <a:latin typeface="Verdana" pitchFamily="34" charset="0"/>
                <a:ea typeface="Verdana" pitchFamily="34" charset="0"/>
                <a:cs typeface="Verdana" pitchFamily="34" charset="0"/>
              </a:rPr>
              <a:t>)], via Wikimedia Commons</a:t>
            </a:r>
          </a:p>
          <a:p>
            <a:endParaRPr lang="en-GB" dirty="0"/>
          </a:p>
        </p:txBody>
      </p:sp>
      <p:sp>
        <p:nvSpPr>
          <p:cNvPr id="4" name="Slide Number Placeholder 3"/>
          <p:cNvSpPr>
            <a:spLocks noGrp="1"/>
          </p:cNvSpPr>
          <p:nvPr>
            <p:ph type="sldNum" sz="quarter" idx="10"/>
          </p:nvPr>
        </p:nvSpPr>
        <p:spPr/>
        <p:txBody>
          <a:bodyPr/>
          <a:lstStyle/>
          <a:p>
            <a:fld id="{60DD4B9C-D01D-41D8-8290-273F046405DA}" type="slidenum">
              <a:rPr lang="en-GB" smtClean="0"/>
              <a:pPr/>
              <a:t>1</a:t>
            </a:fld>
            <a:endParaRPr lang="en-GB" dirty="0"/>
          </a:p>
        </p:txBody>
      </p:sp>
    </p:spTree>
    <p:extLst>
      <p:ext uri="{BB962C8B-B14F-4D97-AF65-F5344CB8AC3E}">
        <p14:creationId xmlns:p14="http://schemas.microsoft.com/office/powerpoint/2010/main" xmlns="" val="659895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D4B9C-D01D-41D8-8290-273F046405DA}" type="slidenum">
              <a:rPr lang="en-GB" smtClean="0"/>
              <a:pPr/>
              <a:t>10</a:t>
            </a:fld>
            <a:endParaRPr lang="en-GB" dirty="0"/>
          </a:p>
        </p:txBody>
      </p:sp>
    </p:spTree>
    <p:extLst>
      <p:ext uri="{BB962C8B-B14F-4D97-AF65-F5344CB8AC3E}">
        <p14:creationId xmlns:p14="http://schemas.microsoft.com/office/powerpoint/2010/main" xmlns="" val="373303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Verdana" pitchFamily="34" charset="0"/>
                <a:ea typeface="Verdana" pitchFamily="34" charset="0"/>
                <a:cs typeface="Verdana" pitchFamily="34" charset="0"/>
              </a:rPr>
              <a:t>Photo: EERE, Wikimedia Commons [https://</a:t>
            </a:r>
            <a:r>
              <a:rPr lang="en-GB" sz="1200" dirty="0" err="1" smtClean="0">
                <a:latin typeface="Verdana" pitchFamily="34" charset="0"/>
                <a:ea typeface="Verdana" pitchFamily="34" charset="0"/>
                <a:cs typeface="Verdana" pitchFamily="34" charset="0"/>
              </a:rPr>
              <a:t>www.hydrogen.energy.gov</a:t>
            </a:r>
            <a:r>
              <a:rPr lang="en-GB" sz="1200" dirty="0" smtClean="0">
                <a:latin typeface="Verdana" pitchFamily="34" charset="0"/>
                <a:ea typeface="Verdana" pitchFamily="34" charset="0"/>
                <a:cs typeface="Verdana" pitchFamily="34" charset="0"/>
              </a:rPr>
              <a:t>/permitting/</a:t>
            </a:r>
            <a:r>
              <a:rPr lang="en-GB" sz="1200" dirty="0" err="1" smtClean="0">
                <a:latin typeface="Verdana" pitchFamily="34" charset="0"/>
                <a:ea typeface="Verdana" pitchFamily="34" charset="0"/>
                <a:cs typeface="Verdana" pitchFamily="34" charset="0"/>
              </a:rPr>
              <a:t>stations_storage.cfm</a:t>
            </a:r>
            <a:r>
              <a:rPr lang="en-GB" sz="1200" dirty="0" smtClean="0">
                <a:latin typeface="Verdana" pitchFamily="34" charset="0"/>
                <a:ea typeface="Verdana" pitchFamily="34" charset="0"/>
                <a:cs typeface="Verdana" pitchFamily="34" charset="0"/>
              </a:rPr>
              <a:t>]</a:t>
            </a:r>
            <a:endParaRPr lang="en-GB" sz="12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60DD4B9C-D01D-41D8-8290-273F046405DA}" type="slidenum">
              <a:rPr lang="en-GB" smtClean="0"/>
              <a:pPr/>
              <a:t>2</a:t>
            </a:fld>
            <a:endParaRPr lang="en-GB" dirty="0"/>
          </a:p>
        </p:txBody>
      </p:sp>
    </p:spTree>
    <p:extLst>
      <p:ext uri="{BB962C8B-B14F-4D97-AF65-F5344CB8AC3E}">
        <p14:creationId xmlns:p14="http://schemas.microsoft.com/office/powerpoint/2010/main" xmlns="" val="270403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Verdana" pitchFamily="34" charset="0"/>
                <a:ea typeface="Verdana" pitchFamily="34" charset="0"/>
                <a:cs typeface="Verdana" pitchFamily="34" charset="0"/>
              </a:rPr>
              <a:t>Photo: By </a:t>
            </a:r>
            <a:r>
              <a:rPr lang="en-GB" sz="1200" dirty="0" err="1" smtClean="0">
                <a:latin typeface="Verdana" pitchFamily="34" charset="0"/>
                <a:ea typeface="Verdana" pitchFamily="34" charset="0"/>
                <a:cs typeface="Verdana" pitchFamily="34" charset="0"/>
              </a:rPr>
              <a:t>ChengH</a:t>
            </a:r>
            <a:r>
              <a:rPr lang="en-GB" sz="1200" dirty="0" smtClean="0">
                <a:latin typeface="Verdana" pitchFamily="34" charset="0"/>
                <a:ea typeface="Verdana" pitchFamily="34" charset="0"/>
                <a:cs typeface="Verdana" pitchFamily="34" charset="0"/>
              </a:rPr>
              <a:t> (Own work) [CC BY-SA 4.0 (http://</a:t>
            </a:r>
            <a:r>
              <a:rPr lang="en-GB" sz="1200" dirty="0" err="1" smtClean="0">
                <a:latin typeface="Verdana" pitchFamily="34" charset="0"/>
                <a:ea typeface="Verdana" pitchFamily="34" charset="0"/>
                <a:cs typeface="Verdana" pitchFamily="34" charset="0"/>
              </a:rPr>
              <a:t>creativecommons.org</a:t>
            </a:r>
            <a:r>
              <a:rPr lang="en-GB" sz="1200" dirty="0" smtClean="0">
                <a:latin typeface="Verdana" pitchFamily="34" charset="0"/>
                <a:ea typeface="Verdana" pitchFamily="34" charset="0"/>
                <a:cs typeface="Verdana" pitchFamily="34" charset="0"/>
              </a:rPr>
              <a:t>/licenses/by-</a:t>
            </a:r>
            <a:r>
              <a:rPr lang="en-GB" sz="1200" dirty="0" err="1" smtClean="0">
                <a:latin typeface="Verdana" pitchFamily="34" charset="0"/>
                <a:ea typeface="Verdana" pitchFamily="34" charset="0"/>
                <a:cs typeface="Verdana" pitchFamily="34" charset="0"/>
              </a:rPr>
              <a:t>sa</a:t>
            </a:r>
            <a:r>
              <a:rPr lang="en-GB" sz="1200" smtClean="0">
                <a:latin typeface="Verdana" pitchFamily="34" charset="0"/>
                <a:ea typeface="Verdana" pitchFamily="34" charset="0"/>
                <a:cs typeface="Verdana" pitchFamily="34" charset="0"/>
              </a:rPr>
              <a:t>/4.0)], via Wikimedia Commons</a:t>
            </a:r>
            <a:endParaRPr lang="en-GB" dirty="0"/>
          </a:p>
        </p:txBody>
      </p:sp>
      <p:sp>
        <p:nvSpPr>
          <p:cNvPr id="4" name="Slide Number Placeholder 3"/>
          <p:cNvSpPr>
            <a:spLocks noGrp="1"/>
          </p:cNvSpPr>
          <p:nvPr>
            <p:ph type="sldNum" sz="quarter" idx="10"/>
          </p:nvPr>
        </p:nvSpPr>
        <p:spPr/>
        <p:txBody>
          <a:bodyPr/>
          <a:lstStyle/>
          <a:p>
            <a:fld id="{60DD4B9C-D01D-41D8-8290-273F046405DA}" type="slidenum">
              <a:rPr lang="en-GB" smtClean="0"/>
              <a:pPr/>
              <a:t>3</a:t>
            </a:fld>
            <a:endParaRPr lang="en-GB" dirty="0"/>
          </a:p>
        </p:txBody>
      </p:sp>
    </p:spTree>
    <p:extLst>
      <p:ext uri="{BB962C8B-B14F-4D97-AF65-F5344CB8AC3E}">
        <p14:creationId xmlns:p14="http://schemas.microsoft.com/office/powerpoint/2010/main" xmlns="" val="55435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D4B9C-D01D-41D8-8290-273F046405DA}" type="slidenum">
              <a:rPr lang="en-GB" smtClean="0"/>
              <a:pPr/>
              <a:t>4</a:t>
            </a:fld>
            <a:endParaRPr lang="en-GB" dirty="0"/>
          </a:p>
        </p:txBody>
      </p:sp>
    </p:spTree>
    <p:extLst>
      <p:ext uri="{BB962C8B-B14F-4D97-AF65-F5344CB8AC3E}">
        <p14:creationId xmlns:p14="http://schemas.microsoft.com/office/powerpoint/2010/main" xmlns="" val="30240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ea typeface="Verdana" pitchFamily="34" charset="0"/>
                <a:cs typeface="Verdana" pitchFamily="34" charset="0"/>
              </a:rPr>
              <a:t>Thank you to Bill David for permission to include the photograph</a:t>
            </a:r>
            <a:endParaRPr lang="en-GB" dirty="0"/>
          </a:p>
        </p:txBody>
      </p:sp>
      <p:sp>
        <p:nvSpPr>
          <p:cNvPr id="4" name="Slide Number Placeholder 3"/>
          <p:cNvSpPr>
            <a:spLocks noGrp="1"/>
          </p:cNvSpPr>
          <p:nvPr>
            <p:ph type="sldNum" sz="quarter" idx="10"/>
          </p:nvPr>
        </p:nvSpPr>
        <p:spPr/>
        <p:txBody>
          <a:bodyPr/>
          <a:lstStyle/>
          <a:p>
            <a:fld id="{60DD4B9C-D01D-41D8-8290-273F046405DA}" type="slidenum">
              <a:rPr lang="en-GB" smtClean="0"/>
              <a:pPr/>
              <a:t>5</a:t>
            </a:fld>
            <a:endParaRPr lang="en-GB" dirty="0"/>
          </a:p>
        </p:txBody>
      </p:sp>
    </p:spTree>
    <p:extLst>
      <p:ext uri="{BB962C8B-B14F-4D97-AF65-F5344CB8AC3E}">
        <p14:creationId xmlns:p14="http://schemas.microsoft.com/office/powerpoint/2010/main" xmlns="" val="302403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ea typeface="Verdana" pitchFamily="34" charset="0"/>
                <a:cs typeface="Verdana" pitchFamily="34" charset="0"/>
              </a:rPr>
              <a:t>Thank you to Bill David for permission to include the diagram and photograph</a:t>
            </a:r>
            <a:endParaRPr lang="en-GB" sz="1200" dirty="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60DD4B9C-D01D-41D8-8290-273F046405DA}" type="slidenum">
              <a:rPr lang="en-GB" smtClean="0"/>
              <a:pPr/>
              <a:t>6</a:t>
            </a:fld>
            <a:endParaRPr lang="en-GB" dirty="0"/>
          </a:p>
        </p:txBody>
      </p:sp>
    </p:spTree>
    <p:extLst>
      <p:ext uri="{BB962C8B-B14F-4D97-AF65-F5344CB8AC3E}">
        <p14:creationId xmlns:p14="http://schemas.microsoft.com/office/powerpoint/2010/main" xmlns="" val="1506904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a typeface="Verdana" pitchFamily="34" charset="0"/>
                <a:cs typeface="Verdana" pitchFamily="34" charset="0"/>
              </a:rPr>
              <a:t>Thank you to Bill David for permission to include this graph</a:t>
            </a:r>
          </a:p>
          <a:p>
            <a:endParaRPr lang="en-GB" dirty="0"/>
          </a:p>
        </p:txBody>
      </p:sp>
      <p:sp>
        <p:nvSpPr>
          <p:cNvPr id="4" name="Slide Number Placeholder 3"/>
          <p:cNvSpPr>
            <a:spLocks noGrp="1"/>
          </p:cNvSpPr>
          <p:nvPr>
            <p:ph type="sldNum" sz="quarter" idx="10"/>
          </p:nvPr>
        </p:nvSpPr>
        <p:spPr/>
        <p:txBody>
          <a:bodyPr/>
          <a:lstStyle/>
          <a:p>
            <a:fld id="{60DD4B9C-D01D-41D8-8290-273F046405DA}" type="slidenum">
              <a:rPr lang="en-GB" smtClean="0"/>
              <a:pPr/>
              <a:t>7</a:t>
            </a:fld>
            <a:endParaRPr lang="en-GB" dirty="0"/>
          </a:p>
        </p:txBody>
      </p:sp>
    </p:spTree>
    <p:extLst>
      <p:ext uri="{BB962C8B-B14F-4D97-AF65-F5344CB8AC3E}">
        <p14:creationId xmlns:p14="http://schemas.microsoft.com/office/powerpoint/2010/main" xmlns="" val="260313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Verdana" pitchFamily="34" charset="0"/>
                <a:ea typeface="Verdana" pitchFamily="34" charset="0"/>
                <a:cs typeface="Verdana" pitchFamily="34" charset="0"/>
              </a:rPr>
              <a:t>Photo</a:t>
            </a:r>
            <a:r>
              <a:rPr lang="en-GB" sz="1200" dirty="0" smtClean="0">
                <a:latin typeface="Verdana" pitchFamily="34" charset="0"/>
                <a:ea typeface="Verdana" pitchFamily="34" charset="0"/>
                <a:cs typeface="Verdana" pitchFamily="34" charset="0"/>
              </a:rPr>
              <a:t>: Included with kind permission from Bill David</a:t>
            </a:r>
          </a:p>
          <a:p>
            <a:endParaRPr lang="en-GB" baseline="0" dirty="0" smtClean="0"/>
          </a:p>
        </p:txBody>
      </p:sp>
      <p:sp>
        <p:nvSpPr>
          <p:cNvPr id="4" name="Slide Number Placeholder 3"/>
          <p:cNvSpPr>
            <a:spLocks noGrp="1"/>
          </p:cNvSpPr>
          <p:nvPr>
            <p:ph type="sldNum" sz="quarter" idx="10"/>
          </p:nvPr>
        </p:nvSpPr>
        <p:spPr/>
        <p:txBody>
          <a:bodyPr/>
          <a:lstStyle/>
          <a:p>
            <a:fld id="{60DD4B9C-D01D-41D8-8290-273F046405DA}" type="slidenum">
              <a:rPr lang="en-GB" smtClean="0"/>
              <a:pPr/>
              <a:t>8</a:t>
            </a:fld>
            <a:endParaRPr lang="en-GB" dirty="0"/>
          </a:p>
        </p:txBody>
      </p:sp>
    </p:spTree>
    <p:extLst>
      <p:ext uri="{BB962C8B-B14F-4D97-AF65-F5344CB8AC3E}">
        <p14:creationId xmlns:p14="http://schemas.microsoft.com/office/powerpoint/2010/main" xmlns="" val="3699408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D4B9C-D01D-41D8-8290-273F046405DA}" type="slidenum">
              <a:rPr lang="en-GB" smtClean="0"/>
              <a:pPr/>
              <a:t>9</a:t>
            </a:fld>
            <a:endParaRPr lang="en-GB" dirty="0"/>
          </a:p>
        </p:txBody>
      </p:sp>
    </p:spTree>
    <p:extLst>
      <p:ext uri="{BB962C8B-B14F-4D97-AF65-F5344CB8AC3E}">
        <p14:creationId xmlns:p14="http://schemas.microsoft.com/office/powerpoint/2010/main" xmlns="" val="423582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93771C-B7C1-4DD9-AAED-AE657B88E9B1}" type="datetimeFigureOut">
              <a:rPr lang="en-GB" smtClean="0"/>
              <a:pPr/>
              <a:t>29/02/2016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B87D87-CFA8-49B4-9E92-B4CFD74EA44B}" type="slidenum">
              <a:rPr lang="en-GB" smtClean="0"/>
              <a:pPr/>
              <a:t>‹#›</a:t>
            </a:fld>
            <a:endParaRPr lang="en-GB" dirty="0"/>
          </a:p>
        </p:txBody>
      </p:sp>
    </p:spTree>
    <p:extLst>
      <p:ext uri="{BB962C8B-B14F-4D97-AF65-F5344CB8AC3E}">
        <p14:creationId xmlns:p14="http://schemas.microsoft.com/office/powerpoint/2010/main" xmlns="" val="88242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93771C-B7C1-4DD9-AAED-AE657B88E9B1}" type="datetimeFigureOut">
              <a:rPr lang="en-GB" smtClean="0"/>
              <a:pPr/>
              <a:t>29/02/2016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B87D87-CFA8-49B4-9E92-B4CFD74EA44B}" type="slidenum">
              <a:rPr lang="en-GB" smtClean="0"/>
              <a:pPr/>
              <a:t>‹#›</a:t>
            </a:fld>
            <a:endParaRPr lang="en-GB" dirty="0"/>
          </a:p>
        </p:txBody>
      </p:sp>
    </p:spTree>
    <p:extLst>
      <p:ext uri="{BB962C8B-B14F-4D97-AF65-F5344CB8AC3E}">
        <p14:creationId xmlns:p14="http://schemas.microsoft.com/office/powerpoint/2010/main" xmlns="" val="47515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93771C-B7C1-4DD9-AAED-AE657B88E9B1}" type="datetimeFigureOut">
              <a:rPr lang="en-GB" smtClean="0"/>
              <a:pPr/>
              <a:t>29/02/2016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B87D87-CFA8-49B4-9E92-B4CFD74EA44B}" type="slidenum">
              <a:rPr lang="en-GB" smtClean="0"/>
              <a:pPr/>
              <a:t>‹#›</a:t>
            </a:fld>
            <a:endParaRPr lang="en-GB" dirty="0"/>
          </a:p>
        </p:txBody>
      </p:sp>
    </p:spTree>
    <p:extLst>
      <p:ext uri="{BB962C8B-B14F-4D97-AF65-F5344CB8AC3E}">
        <p14:creationId xmlns:p14="http://schemas.microsoft.com/office/powerpoint/2010/main" xmlns="" val="280666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93771C-B7C1-4DD9-AAED-AE657B88E9B1}" type="datetimeFigureOut">
              <a:rPr lang="en-GB" smtClean="0"/>
              <a:pPr/>
              <a:t>29/02/2016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B87D87-CFA8-49B4-9E92-B4CFD74EA44B}" type="slidenum">
              <a:rPr lang="en-GB" smtClean="0"/>
              <a:pPr/>
              <a:t>‹#›</a:t>
            </a:fld>
            <a:endParaRPr lang="en-GB" dirty="0"/>
          </a:p>
        </p:txBody>
      </p:sp>
    </p:spTree>
    <p:extLst>
      <p:ext uri="{BB962C8B-B14F-4D97-AF65-F5344CB8AC3E}">
        <p14:creationId xmlns:p14="http://schemas.microsoft.com/office/powerpoint/2010/main" xmlns="" val="146206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93771C-B7C1-4DD9-AAED-AE657B88E9B1}" type="datetimeFigureOut">
              <a:rPr lang="en-GB" smtClean="0"/>
              <a:pPr/>
              <a:t>29/02/2016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B87D87-CFA8-49B4-9E92-B4CFD74EA44B}" type="slidenum">
              <a:rPr lang="en-GB" smtClean="0"/>
              <a:pPr/>
              <a:t>‹#›</a:t>
            </a:fld>
            <a:endParaRPr lang="en-GB" dirty="0"/>
          </a:p>
        </p:txBody>
      </p:sp>
    </p:spTree>
    <p:extLst>
      <p:ext uri="{BB962C8B-B14F-4D97-AF65-F5344CB8AC3E}">
        <p14:creationId xmlns:p14="http://schemas.microsoft.com/office/powerpoint/2010/main" xmlns="" val="162177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93771C-B7C1-4DD9-AAED-AE657B88E9B1}" type="datetimeFigureOut">
              <a:rPr lang="en-GB" smtClean="0"/>
              <a:pPr/>
              <a:t>29/02/2016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B87D87-CFA8-49B4-9E92-B4CFD74EA44B}" type="slidenum">
              <a:rPr lang="en-GB" smtClean="0"/>
              <a:pPr/>
              <a:t>‹#›</a:t>
            </a:fld>
            <a:endParaRPr lang="en-GB" dirty="0"/>
          </a:p>
        </p:txBody>
      </p:sp>
    </p:spTree>
    <p:extLst>
      <p:ext uri="{BB962C8B-B14F-4D97-AF65-F5344CB8AC3E}">
        <p14:creationId xmlns:p14="http://schemas.microsoft.com/office/powerpoint/2010/main" xmlns="" val="302909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93771C-B7C1-4DD9-AAED-AE657B88E9B1}" type="datetimeFigureOut">
              <a:rPr lang="en-GB" smtClean="0"/>
              <a:pPr/>
              <a:t>29/02/2016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8B87D87-CFA8-49B4-9E92-B4CFD74EA44B}" type="slidenum">
              <a:rPr lang="en-GB" smtClean="0"/>
              <a:pPr/>
              <a:t>‹#›</a:t>
            </a:fld>
            <a:endParaRPr lang="en-GB" dirty="0"/>
          </a:p>
        </p:txBody>
      </p:sp>
    </p:spTree>
    <p:extLst>
      <p:ext uri="{BB962C8B-B14F-4D97-AF65-F5344CB8AC3E}">
        <p14:creationId xmlns:p14="http://schemas.microsoft.com/office/powerpoint/2010/main" xmlns="" val="187251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93771C-B7C1-4DD9-AAED-AE657B88E9B1}" type="datetimeFigureOut">
              <a:rPr lang="en-GB" smtClean="0"/>
              <a:pPr/>
              <a:t>29/02/2016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8B87D87-CFA8-49B4-9E92-B4CFD74EA44B}" type="slidenum">
              <a:rPr lang="en-GB" smtClean="0"/>
              <a:pPr/>
              <a:t>‹#›</a:t>
            </a:fld>
            <a:endParaRPr lang="en-GB" dirty="0"/>
          </a:p>
        </p:txBody>
      </p:sp>
    </p:spTree>
    <p:extLst>
      <p:ext uri="{BB962C8B-B14F-4D97-AF65-F5344CB8AC3E}">
        <p14:creationId xmlns:p14="http://schemas.microsoft.com/office/powerpoint/2010/main" xmlns="" val="68741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3771C-B7C1-4DD9-AAED-AE657B88E9B1}" type="datetimeFigureOut">
              <a:rPr lang="en-GB" smtClean="0"/>
              <a:pPr/>
              <a:t>29/02/2016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8B87D87-CFA8-49B4-9E92-B4CFD74EA44B}" type="slidenum">
              <a:rPr lang="en-GB" smtClean="0"/>
              <a:pPr/>
              <a:t>‹#›</a:t>
            </a:fld>
            <a:endParaRPr lang="en-GB" dirty="0"/>
          </a:p>
        </p:txBody>
      </p:sp>
    </p:spTree>
    <p:extLst>
      <p:ext uri="{BB962C8B-B14F-4D97-AF65-F5344CB8AC3E}">
        <p14:creationId xmlns:p14="http://schemas.microsoft.com/office/powerpoint/2010/main" xmlns="" val="245994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3771C-B7C1-4DD9-AAED-AE657B88E9B1}" type="datetimeFigureOut">
              <a:rPr lang="en-GB" smtClean="0"/>
              <a:pPr/>
              <a:t>29/02/2016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B87D87-CFA8-49B4-9E92-B4CFD74EA44B}" type="slidenum">
              <a:rPr lang="en-GB" smtClean="0"/>
              <a:pPr/>
              <a:t>‹#›</a:t>
            </a:fld>
            <a:endParaRPr lang="en-GB" dirty="0"/>
          </a:p>
        </p:txBody>
      </p:sp>
    </p:spTree>
    <p:extLst>
      <p:ext uri="{BB962C8B-B14F-4D97-AF65-F5344CB8AC3E}">
        <p14:creationId xmlns:p14="http://schemas.microsoft.com/office/powerpoint/2010/main" xmlns="" val="158972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3771C-B7C1-4DD9-AAED-AE657B88E9B1}" type="datetimeFigureOut">
              <a:rPr lang="en-GB" smtClean="0"/>
              <a:pPr/>
              <a:t>29/02/2016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B87D87-CFA8-49B4-9E92-B4CFD74EA44B}" type="slidenum">
              <a:rPr lang="en-GB" smtClean="0"/>
              <a:pPr/>
              <a:t>‹#›</a:t>
            </a:fld>
            <a:endParaRPr lang="en-GB" dirty="0"/>
          </a:p>
        </p:txBody>
      </p:sp>
    </p:spTree>
    <p:extLst>
      <p:ext uri="{BB962C8B-B14F-4D97-AF65-F5344CB8AC3E}">
        <p14:creationId xmlns:p14="http://schemas.microsoft.com/office/powerpoint/2010/main" xmlns="" val="269264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3771C-B7C1-4DD9-AAED-AE657B88E9B1}" type="datetimeFigureOut">
              <a:rPr lang="en-GB" smtClean="0"/>
              <a:pPr/>
              <a:t>29/02/2016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87D87-CFA8-49B4-9E92-B4CFD74EA44B}" type="slidenum">
              <a:rPr lang="en-GB" smtClean="0"/>
              <a:pPr/>
              <a:t>‹#›</a:t>
            </a:fld>
            <a:endParaRPr lang="en-GB" dirty="0"/>
          </a:p>
        </p:txBody>
      </p:sp>
    </p:spTree>
    <p:extLst>
      <p:ext uri="{BB962C8B-B14F-4D97-AF65-F5344CB8AC3E}">
        <p14:creationId xmlns:p14="http://schemas.microsoft.com/office/powerpoint/2010/main" xmlns="" val="2267699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fc.ac.uk/index.cf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www.futuremorph.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hyperlink" Target="http://www.stfc.ac.uk/public-engagement/explore-our-science/" TargetMode="External"/><Relationship Id="rId3" Type="http://schemas.openxmlformats.org/officeDocument/2006/relationships/hyperlink" Target="http://www.stfc.ac.uk/news/hydrogen-breakthrough-could-be-a-game-changer-for-the-future-of-car-fuels/" TargetMode="External"/><Relationship Id="rId7" Type="http://schemas.openxmlformats.org/officeDocument/2006/relationships/hyperlink" Target="http://www.schoolscience.co.uk/planetearth"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isis.stfc.ac.uk/news-and-events/news/2015/bill-david-wins-prestigious-royal-society-of-chemistry-award15413.html" TargetMode="External"/><Relationship Id="rId5" Type="http://schemas.openxmlformats.org/officeDocument/2006/relationships/hyperlink" Target="http://www.stfc.ac.uk/news/stfc-announces-4-new-projects-aimed-at-solving-energy-challenges/" TargetMode="External"/><Relationship Id="rId4" Type="http://schemas.openxmlformats.org/officeDocument/2006/relationships/hyperlink" Target="http://www.paneuropeannetworkspublications.com/GOV12/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8998" y="6349089"/>
            <a:ext cx="2541814" cy="4184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07976" y="6306597"/>
            <a:ext cx="2244139" cy="503468"/>
          </a:xfrm>
          <a:prstGeom prst="rect">
            <a:avLst/>
          </a:prstGeom>
        </p:spPr>
      </p:pic>
      <p:sp>
        <p:nvSpPr>
          <p:cNvPr id="8" name="TextBox 7"/>
          <p:cNvSpPr txBox="1"/>
          <p:nvPr/>
        </p:nvSpPr>
        <p:spPr>
          <a:xfrm>
            <a:off x="0" y="5440547"/>
            <a:ext cx="9144000" cy="861774"/>
          </a:xfrm>
          <a:prstGeom prst="rect">
            <a:avLst/>
          </a:prstGeom>
          <a:solidFill>
            <a:srgbClr val="39388B"/>
          </a:solidFill>
          <a:ln>
            <a:noFill/>
          </a:ln>
        </p:spPr>
        <p:txBody>
          <a:bodyPr wrap="square" rtlCol="0">
            <a:spAutoFit/>
          </a:bodyPr>
          <a:lstStyle/>
          <a:p>
            <a:pPr algn="ctr"/>
            <a:r>
              <a:rPr lang="en-GB" sz="1600" dirty="0" smtClean="0">
                <a:solidFill>
                  <a:schemeClr val="bg1"/>
                </a:solidFill>
              </a:rPr>
              <a:t>This resource has been developed by the Association for Science Education for their RCUK-funded series</a:t>
            </a:r>
          </a:p>
          <a:p>
            <a:pPr algn="ctr"/>
            <a:r>
              <a:rPr lang="en-GB" dirty="0" smtClean="0">
                <a:solidFill>
                  <a:schemeClr val="bg1"/>
                </a:solidFill>
              </a:rPr>
              <a:t>‘Research focused teaching resources </a:t>
            </a:r>
            <a:r>
              <a:rPr lang="en-GB" dirty="0">
                <a:solidFill>
                  <a:schemeClr val="bg1"/>
                </a:solidFill>
              </a:rPr>
              <a:t>to inspire </a:t>
            </a:r>
            <a:r>
              <a:rPr lang="en-GB" dirty="0" smtClean="0">
                <a:solidFill>
                  <a:schemeClr val="bg1"/>
                </a:solidFill>
              </a:rPr>
              <a:t>students in STEM Careers’</a:t>
            </a:r>
            <a:endParaRPr lang="en-GB" dirty="0">
              <a:solidFill>
                <a:schemeClr val="bg1"/>
              </a:solidFill>
            </a:endParaRPr>
          </a:p>
          <a:p>
            <a:pPr algn="ctr"/>
            <a:endParaRPr lang="en-GB" sz="1600" dirty="0" smtClean="0">
              <a:solidFill>
                <a:schemeClr val="bg1"/>
              </a:solidFill>
            </a:endParaRPr>
          </a:p>
        </p:txBody>
      </p:sp>
      <p:sp>
        <p:nvSpPr>
          <p:cNvPr id="9" name="Rectangle 8"/>
          <p:cNvSpPr/>
          <p:nvPr/>
        </p:nvSpPr>
        <p:spPr>
          <a:xfrm>
            <a:off x="1219200" y="363568"/>
            <a:ext cx="6743700" cy="707886"/>
          </a:xfrm>
          <a:prstGeom prst="rect">
            <a:avLst/>
          </a:prstGeom>
        </p:spPr>
        <p:txBody>
          <a:bodyPr wrap="square">
            <a:spAutoFit/>
          </a:bodyPr>
          <a:lstStyle/>
          <a:p>
            <a:pPr algn="ctr"/>
            <a:r>
              <a:rPr lang="en-GB" sz="4000" b="1" dirty="0" smtClean="0">
                <a:solidFill>
                  <a:srgbClr val="39388B"/>
                </a:solidFill>
                <a:latin typeface="Verdana" pitchFamily="34" charset="0"/>
                <a:ea typeface="Verdana" pitchFamily="34" charset="0"/>
                <a:cs typeface="Verdana" pitchFamily="34" charset="0"/>
              </a:rPr>
              <a:t>Future Fuel</a:t>
            </a:r>
            <a:endParaRPr lang="en-GB" sz="4000" b="1" dirty="0">
              <a:solidFill>
                <a:srgbClr val="39388B"/>
              </a:solidFill>
              <a:latin typeface="Verdana" pitchFamily="34" charset="0"/>
              <a:ea typeface="Verdana" pitchFamily="34" charset="0"/>
              <a:cs typeface="Verdana" pitchFamily="34" charset="0"/>
            </a:endParaRPr>
          </a:p>
        </p:txBody>
      </p:sp>
      <p:pic>
        <p:nvPicPr>
          <p:cNvPr id="10" name="Picture 2" descr="RCUK 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04763" y="6368473"/>
            <a:ext cx="1420174" cy="399100"/>
          </a:xfrm>
          <a:prstGeom prst="rect">
            <a:avLst/>
          </a:prstGeom>
          <a:noFill/>
          <a:extLst>
            <a:ext uri="{909E8E84-426E-40dd-AFC4-6F175D3DCCD1}">
              <a14:hiddenFill xmlns:a14="http://schemas.microsoft.com/office/drawing/2010/main" xmlns="">
                <a:solidFill>
                  <a:srgbClr val="FFFFFF"/>
                </a:solidFill>
              </a14:hiddenFill>
            </a:ext>
          </a:extLst>
        </p:spPr>
      </p:pic>
      <p:pic>
        <p:nvPicPr>
          <p:cNvPr id="19458" name="Picture 2" descr="File:Mazda RX8 hydrogen rotary car 1.jpg"/>
          <p:cNvPicPr>
            <a:picLocks noChangeAspect="1" noChangeArrowheads="1"/>
          </p:cNvPicPr>
          <p:nvPr/>
        </p:nvPicPr>
        <p:blipFill>
          <a:blip r:embed="rId6" cstate="print"/>
          <a:srcRect/>
          <a:stretch>
            <a:fillRect/>
          </a:stretch>
        </p:blipFill>
        <p:spPr bwMode="auto">
          <a:xfrm>
            <a:off x="2347546" y="1199966"/>
            <a:ext cx="4918075" cy="3688556"/>
          </a:xfrm>
          <a:prstGeom prst="rect">
            <a:avLst/>
          </a:prstGeom>
          <a:noFill/>
        </p:spPr>
      </p:pic>
      <p:sp>
        <p:nvSpPr>
          <p:cNvPr id="11" name="TextBox 10"/>
          <p:cNvSpPr txBox="1"/>
          <p:nvPr/>
        </p:nvSpPr>
        <p:spPr>
          <a:xfrm>
            <a:off x="0" y="5134707"/>
            <a:ext cx="3226777" cy="261610"/>
          </a:xfrm>
          <a:prstGeom prst="rect">
            <a:avLst/>
          </a:prstGeom>
          <a:noFill/>
        </p:spPr>
        <p:txBody>
          <a:bodyPr wrap="square" rtlCol="0">
            <a:spAutoFit/>
          </a:bodyPr>
          <a:lstStyle/>
          <a:p>
            <a:endParaRPr lang="en-GB" sz="1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423636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145" y="1081124"/>
            <a:ext cx="8409709" cy="5170646"/>
          </a:xfrm>
          <a:prstGeom prst="rect">
            <a:avLst/>
          </a:prstGeom>
          <a:ln>
            <a:solidFill>
              <a:srgbClr val="39388B"/>
            </a:solidFill>
          </a:ln>
        </p:spPr>
        <p:txBody>
          <a:bodyPr wrap="square">
            <a:spAutoFit/>
          </a:bodyPr>
          <a:lstStyle/>
          <a:p>
            <a:r>
              <a:rPr lang="en-GB" b="1" dirty="0" smtClean="0">
                <a:solidFill>
                  <a:srgbClr val="39388B"/>
                </a:solidFill>
                <a:latin typeface="Verdana" pitchFamily="34" charset="0"/>
                <a:ea typeface="Verdana" pitchFamily="34" charset="0"/>
                <a:cs typeface="Verdana" pitchFamily="34" charset="0"/>
              </a:rPr>
              <a:t>Research paper</a:t>
            </a:r>
          </a:p>
          <a:p>
            <a:endParaRPr lang="en-GB" baseline="30000" dirty="0" smtClean="0"/>
          </a:p>
          <a:p>
            <a:r>
              <a:rPr lang="en-GB" sz="1600" dirty="0" smtClean="0"/>
              <a:t>This resource is based on the </a:t>
            </a:r>
            <a:r>
              <a:rPr lang="en-GB" sz="1600" smtClean="0"/>
              <a:t>research paper:</a:t>
            </a:r>
            <a:endParaRPr lang="en-GB" sz="1600" dirty="0" smtClean="0"/>
          </a:p>
          <a:p>
            <a:endParaRPr lang="en-GB" sz="1600" dirty="0"/>
          </a:p>
          <a:p>
            <a:r>
              <a:rPr lang="en-GB" sz="1600" baseline="30000" dirty="0" smtClean="0"/>
              <a:t>1,2</a:t>
            </a:r>
            <a:r>
              <a:rPr lang="en-GB" sz="1600" dirty="0" smtClean="0"/>
              <a:t> David </a:t>
            </a:r>
            <a:r>
              <a:rPr lang="en-GB" sz="1600" dirty="0"/>
              <a:t>WIF, </a:t>
            </a:r>
            <a:r>
              <a:rPr lang="en-GB" sz="1600" baseline="30000" dirty="0" smtClean="0"/>
              <a:t>1,2</a:t>
            </a:r>
            <a:r>
              <a:rPr lang="en-GB" sz="1600" dirty="0" smtClean="0"/>
              <a:t> Makepeace </a:t>
            </a:r>
            <a:r>
              <a:rPr lang="en-GB" sz="1600" dirty="0"/>
              <a:t>JW, </a:t>
            </a:r>
            <a:r>
              <a:rPr lang="en-GB" sz="1600" baseline="30000" dirty="0" smtClean="0"/>
              <a:t>1</a:t>
            </a:r>
            <a:r>
              <a:rPr lang="en-GB" sz="1600" dirty="0" smtClean="0"/>
              <a:t> Callear </a:t>
            </a:r>
            <a:r>
              <a:rPr lang="en-GB" sz="1600" dirty="0"/>
              <a:t>SK, </a:t>
            </a:r>
            <a:r>
              <a:rPr lang="en-GB" sz="1600" baseline="30000" dirty="0" smtClean="0"/>
              <a:t>1</a:t>
            </a:r>
            <a:r>
              <a:rPr lang="en-GB" sz="1600" dirty="0" smtClean="0"/>
              <a:t> Hunter </a:t>
            </a:r>
            <a:r>
              <a:rPr lang="en-GB" sz="1600" dirty="0"/>
              <a:t>HMA, </a:t>
            </a:r>
            <a:r>
              <a:rPr lang="en-GB" sz="1600" baseline="30000" dirty="0" smtClean="0"/>
              <a:t>1</a:t>
            </a:r>
            <a:r>
              <a:rPr lang="en-GB" sz="1600" dirty="0" smtClean="0"/>
              <a:t> Taylor </a:t>
            </a:r>
            <a:r>
              <a:rPr lang="en-GB" sz="1600" dirty="0"/>
              <a:t>JD, </a:t>
            </a:r>
            <a:r>
              <a:rPr lang="en-GB" sz="1600" baseline="30000" dirty="0" smtClean="0"/>
              <a:t>1</a:t>
            </a:r>
            <a:r>
              <a:rPr lang="en-GB" sz="1600" dirty="0" smtClean="0"/>
              <a:t> Wood </a:t>
            </a:r>
            <a:r>
              <a:rPr lang="en-GB" sz="1600" dirty="0"/>
              <a:t>TJ, </a:t>
            </a:r>
            <a:r>
              <a:rPr lang="en-GB" sz="1600" baseline="30000" dirty="0" smtClean="0"/>
              <a:t>1</a:t>
            </a:r>
            <a:r>
              <a:rPr lang="en-GB" sz="1600" dirty="0" smtClean="0"/>
              <a:t> Jones </a:t>
            </a:r>
            <a:r>
              <a:rPr lang="en-GB" sz="1600" dirty="0"/>
              <a:t>MO. (2014) </a:t>
            </a:r>
            <a:r>
              <a:rPr lang="en-GB" sz="1600" b="1" dirty="0" smtClean="0"/>
              <a:t>Hydrogen </a:t>
            </a:r>
            <a:r>
              <a:rPr lang="en-GB" sz="1600" b="1" dirty="0"/>
              <a:t>production from ammonia using sodium amide </a:t>
            </a:r>
            <a:br>
              <a:rPr lang="en-GB" sz="1600" b="1" dirty="0"/>
            </a:br>
            <a:r>
              <a:rPr lang="en-GB" sz="1600" i="1" dirty="0"/>
              <a:t>J. Am. Chem. Soc. </a:t>
            </a:r>
            <a:r>
              <a:rPr lang="en-GB" sz="1600" b="1" dirty="0"/>
              <a:t>136</a:t>
            </a:r>
            <a:r>
              <a:rPr lang="en-GB" sz="1600" dirty="0"/>
              <a:t>: 13082 - 13085.</a:t>
            </a:r>
          </a:p>
          <a:p>
            <a:endParaRPr lang="en-GB" sz="1400" dirty="0" smtClean="0"/>
          </a:p>
          <a:p>
            <a:r>
              <a:rPr lang="en-GB" sz="1200" baseline="30000" dirty="0" smtClean="0"/>
              <a:t>1 </a:t>
            </a:r>
            <a:r>
              <a:rPr lang="en-GB" sz="1200" dirty="0" smtClean="0"/>
              <a:t>ISIS Facility, Rutherford Appleton Laboratory</a:t>
            </a:r>
          </a:p>
          <a:p>
            <a:r>
              <a:rPr lang="en-GB" sz="1200" baseline="30000" dirty="0" smtClean="0"/>
              <a:t>2</a:t>
            </a:r>
            <a:r>
              <a:rPr lang="en-GB" sz="1200" dirty="0" smtClean="0"/>
              <a:t> Inorganic Chemistry Laboratory, University of Oxford</a:t>
            </a:r>
          </a:p>
          <a:p>
            <a:endParaRPr lang="en-GB" b="1" dirty="0" smtClean="0">
              <a:solidFill>
                <a:srgbClr val="39388B"/>
              </a:solidFill>
              <a:latin typeface="Verdana" pitchFamily="34" charset="0"/>
              <a:ea typeface="Verdana" pitchFamily="34" charset="0"/>
              <a:cs typeface="Verdana" pitchFamily="34" charset="0"/>
            </a:endParaRPr>
          </a:p>
          <a:p>
            <a:r>
              <a:rPr lang="en-GB" sz="1600" dirty="0"/>
              <a:t>Thank you </a:t>
            </a:r>
            <a:r>
              <a:rPr lang="en-GB" sz="1600" dirty="0" smtClean="0"/>
              <a:t>to Bill David </a:t>
            </a:r>
            <a:r>
              <a:rPr lang="en-GB" sz="1600" dirty="0"/>
              <a:t>for permission to </a:t>
            </a:r>
            <a:r>
              <a:rPr lang="en-GB" sz="1600" dirty="0" smtClean="0"/>
              <a:t>use the diagrams, photographs and graph on slides 5, 6, 7 and 8.</a:t>
            </a:r>
            <a:endParaRPr lang="en-GB" sz="1600" dirty="0"/>
          </a:p>
          <a:p>
            <a:endParaRPr lang="en-GB" b="1" dirty="0" smtClean="0">
              <a:solidFill>
                <a:srgbClr val="39388B"/>
              </a:solidFill>
              <a:latin typeface="Verdana" pitchFamily="34" charset="0"/>
              <a:ea typeface="Verdana" pitchFamily="34" charset="0"/>
              <a:cs typeface="Verdana" pitchFamily="34" charset="0"/>
            </a:endParaRPr>
          </a:p>
          <a:p>
            <a:r>
              <a:rPr lang="en-GB" b="1" dirty="0" smtClean="0">
                <a:solidFill>
                  <a:srgbClr val="39388B"/>
                </a:solidFill>
                <a:latin typeface="Verdana" pitchFamily="34" charset="0"/>
                <a:ea typeface="Verdana" pitchFamily="34" charset="0"/>
                <a:cs typeface="Verdana" pitchFamily="34" charset="0"/>
              </a:rPr>
              <a:t>Organisations</a:t>
            </a:r>
          </a:p>
          <a:p>
            <a:r>
              <a:rPr lang="en-GB" sz="1400" dirty="0" smtClean="0"/>
              <a:t>The research was </a:t>
            </a:r>
            <a:r>
              <a:rPr lang="en-GB" sz="1400" dirty="0"/>
              <a:t>funded </a:t>
            </a:r>
            <a:r>
              <a:rPr lang="en-GB" sz="1400" dirty="0" smtClean="0"/>
              <a:t>by </a:t>
            </a:r>
            <a:r>
              <a:rPr lang="en-GB" sz="1400" dirty="0" smtClean="0">
                <a:hlinkClick r:id="rId3"/>
              </a:rPr>
              <a:t>Science and Technology Facilities Council (STFC)</a:t>
            </a:r>
            <a:endParaRPr lang="en-GB" sz="1400" dirty="0" smtClean="0"/>
          </a:p>
          <a:p>
            <a:endParaRPr lang="en-GB" sz="1400" dirty="0" smtClean="0"/>
          </a:p>
          <a:p>
            <a:r>
              <a:rPr lang="en-GB" sz="1400" dirty="0" smtClean="0"/>
              <a:t>Bill David is STFC Senior Fellow at the ISIS Facility, Rutherford Appleton Laboratory, Oxfordshire, UK, and Professor of Chemistry in the Inorganic Chemistry Laboratory, University of Oxford, and Fellow in Physics at St. Catherine’s College, Oxford. </a:t>
            </a:r>
          </a:p>
          <a:p>
            <a:endParaRPr lang="en-GB" sz="1400" dirty="0" smtClean="0"/>
          </a:p>
          <a:p>
            <a:endParaRPr lang="en-GB" sz="1400" dirty="0"/>
          </a:p>
        </p:txBody>
      </p:sp>
      <p:sp>
        <p:nvSpPr>
          <p:cNvPr id="6" name="TextBox 5"/>
          <p:cNvSpPr txBox="1"/>
          <p:nvPr/>
        </p:nvSpPr>
        <p:spPr>
          <a:xfrm>
            <a:off x="0" y="353248"/>
            <a:ext cx="9144000" cy="461665"/>
          </a:xfrm>
          <a:prstGeom prst="rect">
            <a:avLst/>
          </a:prstGeom>
          <a:solidFill>
            <a:srgbClr val="39388B"/>
          </a:solidFill>
        </p:spPr>
        <p:txBody>
          <a:bodyPr wrap="square" rtlCol="0">
            <a:spAutoFit/>
          </a:bodyPr>
          <a:lstStyle/>
          <a:p>
            <a:r>
              <a:rPr lang="en-GB" sz="2400" b="1" dirty="0" smtClean="0">
                <a:solidFill>
                  <a:schemeClr val="bg1"/>
                </a:solidFill>
                <a:latin typeface="Verdana" pitchFamily="34" charset="0"/>
                <a:ea typeface="Verdana" pitchFamily="34" charset="0"/>
                <a:cs typeface="Verdana" pitchFamily="34" charset="0"/>
              </a:rPr>
              <a:t>Acknowledgements</a:t>
            </a:r>
            <a:endParaRPr lang="en-GB" sz="2400" b="1"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164552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53248"/>
            <a:ext cx="9144000" cy="461665"/>
          </a:xfrm>
          <a:prstGeom prst="rect">
            <a:avLst/>
          </a:prstGeom>
          <a:solidFill>
            <a:srgbClr val="39388B"/>
          </a:solidFill>
        </p:spPr>
        <p:txBody>
          <a:bodyPr wrap="square" rtlCol="0">
            <a:spAutoFit/>
          </a:bodyPr>
          <a:lstStyle/>
          <a:p>
            <a:r>
              <a:rPr lang="en-GB" sz="2400" b="1" dirty="0" smtClean="0">
                <a:solidFill>
                  <a:schemeClr val="bg1"/>
                </a:solidFill>
                <a:latin typeface="Verdana" pitchFamily="34" charset="0"/>
                <a:ea typeface="Verdana" pitchFamily="34" charset="0"/>
                <a:cs typeface="Verdana" pitchFamily="34" charset="0"/>
              </a:rPr>
              <a:t>The global research context</a:t>
            </a:r>
            <a:endParaRPr lang="en-GB" sz="2400" b="1" dirty="0">
              <a:solidFill>
                <a:schemeClr val="bg1"/>
              </a:solidFill>
              <a:latin typeface="Verdana" pitchFamily="34" charset="0"/>
              <a:ea typeface="Verdana" pitchFamily="34" charset="0"/>
              <a:cs typeface="Verdana" pitchFamily="34" charset="0"/>
            </a:endParaRPr>
          </a:p>
        </p:txBody>
      </p:sp>
      <p:sp>
        <p:nvSpPr>
          <p:cNvPr id="4" name="Rectangle 3"/>
          <p:cNvSpPr/>
          <p:nvPr/>
        </p:nvSpPr>
        <p:spPr>
          <a:xfrm>
            <a:off x="385714" y="979759"/>
            <a:ext cx="4390946" cy="400110"/>
          </a:xfrm>
          <a:prstGeom prst="rect">
            <a:avLst/>
          </a:prstGeom>
        </p:spPr>
        <p:txBody>
          <a:bodyPr wrap="none">
            <a:spAutoFit/>
          </a:bodyPr>
          <a:lstStyle/>
          <a:p>
            <a:r>
              <a:rPr lang="en-GB" sz="2000" b="1" dirty="0" smtClean="0">
                <a:solidFill>
                  <a:srgbClr val="002060"/>
                </a:solidFill>
                <a:latin typeface="Verdana" pitchFamily="34" charset="0"/>
                <a:ea typeface="Verdana" pitchFamily="34" charset="0"/>
                <a:cs typeface="Verdana" pitchFamily="34" charset="0"/>
              </a:rPr>
              <a:t>Hydrogen: fuel of the future?</a:t>
            </a:r>
            <a:endParaRPr lang="en-GB" sz="2000" b="1" dirty="0">
              <a:solidFill>
                <a:srgbClr val="002060"/>
              </a:solidFill>
              <a:latin typeface="Verdana" pitchFamily="34" charset="0"/>
              <a:ea typeface="Verdana" pitchFamily="34" charset="0"/>
              <a:cs typeface="Verdana" pitchFamily="34" charset="0"/>
            </a:endParaRPr>
          </a:p>
        </p:txBody>
      </p:sp>
      <p:sp>
        <p:nvSpPr>
          <p:cNvPr id="7" name="Rectangle 6"/>
          <p:cNvSpPr/>
          <p:nvPr/>
        </p:nvSpPr>
        <p:spPr>
          <a:xfrm>
            <a:off x="222407" y="5586820"/>
            <a:ext cx="8719370" cy="646331"/>
          </a:xfrm>
          <a:prstGeom prst="rect">
            <a:avLst/>
          </a:prstGeom>
        </p:spPr>
        <p:txBody>
          <a:bodyPr wrap="square">
            <a:spAutoFit/>
          </a:bodyPr>
          <a:lstStyle/>
          <a:p>
            <a:r>
              <a:rPr lang="en-GB" b="1" dirty="0" smtClean="0"/>
              <a:t>All over the world, scientists are collaborating to find more sustainable ways of producing and using hydrogen as a fuel for cars. </a:t>
            </a:r>
            <a:endParaRPr lang="en-GB" b="1" dirty="0"/>
          </a:p>
        </p:txBody>
      </p:sp>
      <p:sp>
        <p:nvSpPr>
          <p:cNvPr id="11" name="TextBox 10"/>
          <p:cNvSpPr txBox="1"/>
          <p:nvPr/>
        </p:nvSpPr>
        <p:spPr>
          <a:xfrm>
            <a:off x="3545489" y="1419661"/>
            <a:ext cx="5223202" cy="2585323"/>
          </a:xfrm>
          <a:prstGeom prst="rect">
            <a:avLst/>
          </a:prstGeom>
          <a:noFill/>
        </p:spPr>
        <p:txBody>
          <a:bodyPr wrap="square" rtlCol="0">
            <a:spAutoFit/>
          </a:bodyPr>
          <a:lstStyle/>
          <a:p>
            <a:r>
              <a:rPr lang="en-GB" dirty="0" smtClean="0"/>
              <a:t>Petrol- and diesel-fuelled cars produce carbon dioxide, a greenhouse gas. Hydrogen is a good alternative to fossil fuels, since hydrogen-fuelled cars make one waste product only, water.</a:t>
            </a:r>
          </a:p>
          <a:p>
            <a:endParaRPr lang="en-GB" dirty="0" smtClean="0"/>
          </a:p>
          <a:p>
            <a:r>
              <a:rPr lang="en-GB" dirty="0" smtClean="0"/>
              <a:t>However, hydrogen does not exist naturally as an element on Earth, and can be expensive to produce from its compounds. Hydrogen explodes easily in air, so it is difficult to store and transport safely.</a:t>
            </a:r>
            <a:endParaRPr lang="en-GB" dirty="0"/>
          </a:p>
        </p:txBody>
      </p:sp>
      <p:pic>
        <p:nvPicPr>
          <p:cNvPr id="17412" name="Picture 4" descr="undefined"/>
          <p:cNvPicPr>
            <a:picLocks noChangeAspect="1" noChangeArrowheads="1"/>
          </p:cNvPicPr>
          <p:nvPr/>
        </p:nvPicPr>
        <p:blipFill>
          <a:blip r:embed="rId3" cstate="print"/>
          <a:srcRect/>
          <a:stretch>
            <a:fillRect/>
          </a:stretch>
        </p:blipFill>
        <p:spPr bwMode="auto">
          <a:xfrm>
            <a:off x="577604" y="1579261"/>
            <a:ext cx="2719509" cy="3282167"/>
          </a:xfrm>
          <a:prstGeom prst="rect">
            <a:avLst/>
          </a:prstGeom>
          <a:noFill/>
        </p:spPr>
      </p:pic>
      <p:sp>
        <p:nvSpPr>
          <p:cNvPr id="12" name="Rectangle 11"/>
          <p:cNvSpPr/>
          <p:nvPr/>
        </p:nvSpPr>
        <p:spPr>
          <a:xfrm>
            <a:off x="3490202" y="4144985"/>
            <a:ext cx="5519328" cy="1200329"/>
          </a:xfrm>
          <a:prstGeom prst="rect">
            <a:avLst/>
          </a:prstGeom>
        </p:spPr>
        <p:txBody>
          <a:bodyPr wrap="square">
            <a:spAutoFit/>
          </a:bodyPr>
          <a:lstStyle/>
          <a:p>
            <a:r>
              <a:rPr lang="en-GB" dirty="0" smtClean="0"/>
              <a:t>Could hydrogen be produced from ammonia? Ammonia is already made on a huge scale for the production of fertilisers. The ammonia is made by reacting nitrogen (from the air) with hydrogen (from water or natural gas). </a:t>
            </a:r>
            <a:endParaRPr lang="en-GB" dirty="0"/>
          </a:p>
        </p:txBody>
      </p:sp>
    </p:spTree>
    <p:extLst>
      <p:ext uri="{BB962C8B-B14F-4D97-AF65-F5344CB8AC3E}">
        <p14:creationId xmlns:p14="http://schemas.microsoft.com/office/powerpoint/2010/main" xmlns="" val="3086832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53248"/>
            <a:ext cx="9144000" cy="461665"/>
          </a:xfrm>
          <a:prstGeom prst="rect">
            <a:avLst/>
          </a:prstGeom>
          <a:solidFill>
            <a:srgbClr val="39388B"/>
          </a:solidFill>
        </p:spPr>
        <p:txBody>
          <a:bodyPr wrap="square" rtlCol="0">
            <a:spAutoFit/>
          </a:bodyPr>
          <a:lstStyle/>
          <a:p>
            <a:r>
              <a:rPr lang="en-GB" sz="2400" b="1" dirty="0" smtClean="0">
                <a:solidFill>
                  <a:schemeClr val="bg1"/>
                </a:solidFill>
                <a:latin typeface="Verdana" pitchFamily="34" charset="0"/>
                <a:ea typeface="Verdana" pitchFamily="34" charset="0"/>
                <a:cs typeface="Verdana" pitchFamily="34" charset="0"/>
              </a:rPr>
              <a:t>Your BIG Research Question</a:t>
            </a:r>
            <a:endParaRPr lang="en-GB" sz="2400" b="1" dirty="0">
              <a:solidFill>
                <a:schemeClr val="bg1"/>
              </a:solidFill>
              <a:latin typeface="Verdana" pitchFamily="34" charset="0"/>
              <a:ea typeface="Verdana" pitchFamily="34" charset="0"/>
              <a:cs typeface="Verdana" pitchFamily="34" charset="0"/>
            </a:endParaRPr>
          </a:p>
        </p:txBody>
      </p:sp>
      <p:sp>
        <p:nvSpPr>
          <p:cNvPr id="3" name="Rectangle 2"/>
          <p:cNvSpPr/>
          <p:nvPr/>
        </p:nvSpPr>
        <p:spPr>
          <a:xfrm>
            <a:off x="149469" y="1131293"/>
            <a:ext cx="7227277" cy="369332"/>
          </a:xfrm>
          <a:prstGeom prst="rect">
            <a:avLst/>
          </a:prstGeom>
        </p:spPr>
        <p:txBody>
          <a:bodyPr wrap="square">
            <a:spAutoFit/>
          </a:bodyPr>
          <a:lstStyle/>
          <a:p>
            <a:r>
              <a:rPr lang="en-GB" b="1" dirty="0" smtClean="0">
                <a:solidFill>
                  <a:srgbClr val="002060"/>
                </a:solidFill>
                <a:latin typeface="Verdana" pitchFamily="34" charset="0"/>
                <a:ea typeface="Verdana" pitchFamily="34" charset="0"/>
                <a:cs typeface="Verdana" pitchFamily="34" charset="0"/>
              </a:rPr>
              <a:t>How can hydrogen fuel be produced safely in cars?</a:t>
            </a:r>
            <a:endParaRPr lang="en-GB" b="1" dirty="0">
              <a:solidFill>
                <a:srgbClr val="002060"/>
              </a:solidFill>
              <a:latin typeface="Verdana" pitchFamily="34" charset="0"/>
              <a:ea typeface="Verdana" pitchFamily="34" charset="0"/>
              <a:cs typeface="Verdana" pitchFamily="34" charset="0"/>
            </a:endParaRPr>
          </a:p>
        </p:txBody>
      </p:sp>
      <p:pic>
        <p:nvPicPr>
          <p:cNvPr id="15362" name="Picture 2" descr="File:BMW 750hL Hydrogen powered car with two fuel fillers.JPG"/>
          <p:cNvPicPr>
            <a:picLocks noChangeAspect="1" noChangeArrowheads="1"/>
          </p:cNvPicPr>
          <p:nvPr/>
        </p:nvPicPr>
        <p:blipFill>
          <a:blip r:embed="rId3" cstate="print"/>
          <a:srcRect/>
          <a:stretch>
            <a:fillRect/>
          </a:stretch>
        </p:blipFill>
        <p:spPr bwMode="auto">
          <a:xfrm>
            <a:off x="735868" y="1820008"/>
            <a:ext cx="7620000" cy="4286250"/>
          </a:xfrm>
          <a:prstGeom prst="rect">
            <a:avLst/>
          </a:prstGeom>
          <a:noFill/>
        </p:spPr>
      </p:pic>
    </p:spTree>
    <p:extLst>
      <p:ext uri="{BB962C8B-B14F-4D97-AF65-F5344CB8AC3E}">
        <p14:creationId xmlns:p14="http://schemas.microsoft.com/office/powerpoint/2010/main" xmlns="" val="3941679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172" y="128152"/>
            <a:ext cx="8890735" cy="2139047"/>
          </a:xfrm>
          <a:prstGeom prst="rect">
            <a:avLst/>
          </a:prstGeom>
          <a:noFill/>
          <a:ln>
            <a:solidFill>
              <a:srgbClr val="39388B"/>
            </a:solidFill>
          </a:ln>
        </p:spPr>
        <p:txBody>
          <a:bodyPr wrap="square" rtlCol="0">
            <a:spAutoFit/>
          </a:bodyPr>
          <a:lstStyle/>
          <a:p>
            <a:pPr>
              <a:spcBef>
                <a:spcPts val="600"/>
              </a:spcBef>
              <a:spcAft>
                <a:spcPts val="600"/>
              </a:spcAft>
            </a:pPr>
            <a:r>
              <a:rPr lang="en-GB" b="1" dirty="0" smtClean="0">
                <a:solidFill>
                  <a:srgbClr val="39388B"/>
                </a:solidFill>
                <a:latin typeface="Verdana" pitchFamily="34" charset="0"/>
                <a:ea typeface="Verdana" pitchFamily="34" charset="0"/>
                <a:cs typeface="Verdana" pitchFamily="34" charset="0"/>
              </a:rPr>
              <a:t>Research summary</a:t>
            </a:r>
            <a:r>
              <a:rPr lang="en-GB" b="1" baseline="30000" dirty="0" smtClean="0">
                <a:solidFill>
                  <a:srgbClr val="39388B"/>
                </a:solidFill>
                <a:latin typeface="Verdana" pitchFamily="34" charset="0"/>
                <a:ea typeface="Verdana" pitchFamily="34" charset="0"/>
                <a:cs typeface="Verdana" pitchFamily="34" charset="0"/>
              </a:rPr>
              <a:t>1</a:t>
            </a:r>
            <a:endParaRPr lang="en-GB" b="1" dirty="0" smtClean="0">
              <a:latin typeface="Verdana" pitchFamily="34" charset="0"/>
              <a:ea typeface="Verdana" pitchFamily="34" charset="0"/>
              <a:cs typeface="Verdana" pitchFamily="34" charset="0"/>
            </a:endParaRPr>
          </a:p>
          <a:p>
            <a:r>
              <a:rPr lang="en-GB" sz="1100" dirty="0" smtClean="0"/>
              <a:t>‘Hydrogen (H</a:t>
            </a:r>
            <a:r>
              <a:rPr lang="en-GB" sz="1100" baseline="-25000" dirty="0" smtClean="0"/>
              <a:t>2</a:t>
            </a:r>
            <a:r>
              <a:rPr lang="en-GB" sz="1100" dirty="0" smtClean="0"/>
              <a:t>) </a:t>
            </a:r>
            <a:r>
              <a:rPr lang="en-GB" sz="1100" dirty="0"/>
              <a:t>is an attractive chemical fuel, with a high energy content and emissions free from carbon dioxide. Despite these advantages, its use has been hindered by the lack of an effective and efficient method for its storage. </a:t>
            </a:r>
          </a:p>
          <a:p>
            <a:r>
              <a:rPr lang="en-GB" sz="1100" dirty="0" smtClean="0"/>
              <a:t/>
            </a:r>
            <a:br>
              <a:rPr lang="en-GB" sz="1100" dirty="0" smtClean="0"/>
            </a:br>
            <a:r>
              <a:rPr lang="en-GB" sz="1100" dirty="0" smtClean="0"/>
              <a:t>Ammonia (NH</a:t>
            </a:r>
            <a:r>
              <a:rPr lang="en-GB" sz="1100" baseline="-25000" dirty="0" smtClean="0"/>
              <a:t>3</a:t>
            </a:r>
            <a:r>
              <a:rPr lang="en-GB" sz="1100" dirty="0" smtClean="0"/>
              <a:t>) has a high hydrogen density and is produced on an industrial scale. Furthermore, it has an existing extensive distribution network and is easily stored by liquefaction at moderate pressure. While safety risks due to the toxicity of ammonia have detracted from its appeal, its adoption as a source of hydrogen fuel has not yet been realised largely because of the absence of an efficient, low-cost method for converting ammonia to hydrogen and nitrogen.’</a:t>
            </a:r>
          </a:p>
          <a:p>
            <a:endParaRPr lang="en-GB" sz="1100" dirty="0" smtClean="0"/>
          </a:p>
          <a:p>
            <a:r>
              <a:rPr lang="en-GB" sz="1100" dirty="0" smtClean="0"/>
              <a:t>One day, says the scientist leading the research, ammonia may replace fossil fuels as a reliable, affordable and sustainable fuel. Of course, it would be vital for the ammonia to be produced from sustainable resources – nitrogen from the air and hydrogen from water.</a:t>
            </a:r>
            <a:endParaRPr lang="en-GB" sz="1100" dirty="0"/>
          </a:p>
        </p:txBody>
      </p:sp>
      <p:sp>
        <p:nvSpPr>
          <p:cNvPr id="4" name="TextBox 3"/>
          <p:cNvSpPr txBox="1"/>
          <p:nvPr/>
        </p:nvSpPr>
        <p:spPr>
          <a:xfrm>
            <a:off x="3341076" y="2461847"/>
            <a:ext cx="5679831" cy="3416320"/>
          </a:xfrm>
          <a:prstGeom prst="rect">
            <a:avLst/>
          </a:prstGeom>
          <a:noFill/>
          <a:ln>
            <a:solidFill>
              <a:srgbClr val="39388B"/>
            </a:solidFill>
          </a:ln>
        </p:spPr>
        <p:txBody>
          <a:bodyPr wrap="square" rtlCol="0">
            <a:spAutoFit/>
          </a:bodyPr>
          <a:lstStyle/>
          <a:p>
            <a:r>
              <a:rPr lang="en-GB" b="1" dirty="0" smtClean="0">
                <a:solidFill>
                  <a:srgbClr val="39388B"/>
                </a:solidFill>
                <a:latin typeface="Verdana" pitchFamily="34" charset="0"/>
                <a:ea typeface="Verdana" pitchFamily="34" charset="0"/>
                <a:cs typeface="Verdana" pitchFamily="34" charset="0"/>
              </a:rPr>
              <a:t>Questions…</a:t>
            </a:r>
          </a:p>
          <a:p>
            <a:pPr marL="342900" indent="-342900">
              <a:buFont typeface="+mj-lt"/>
              <a:buAutoNum type="arabicPeriod"/>
            </a:pPr>
            <a:r>
              <a:rPr lang="en-GB" sz="1100" dirty="0" smtClean="0">
                <a:solidFill>
                  <a:schemeClr val="bg2">
                    <a:lumMod val="10000"/>
                  </a:schemeClr>
                </a:solidFill>
                <a:latin typeface="Calibri" pitchFamily="34" charset="0"/>
                <a:ea typeface="Verdana" pitchFamily="34" charset="0"/>
                <a:cs typeface="Verdana" pitchFamily="34" charset="0"/>
              </a:rPr>
              <a:t>Look at the photograph showing how the hydrogen produced in reactions 1 and 2 can be used to generate electricity for a television (SS1b). Explain how hydrogen could be used to make a car move.</a:t>
            </a:r>
          </a:p>
          <a:p>
            <a:pPr marL="342900" indent="-342900">
              <a:buFont typeface="+mj-lt"/>
              <a:buAutoNum type="arabicPeriod"/>
            </a:pPr>
            <a:r>
              <a:rPr lang="en-GB" sz="1100" dirty="0" smtClean="0">
                <a:solidFill>
                  <a:schemeClr val="bg2">
                    <a:lumMod val="10000"/>
                  </a:schemeClr>
                </a:solidFill>
                <a:latin typeface="Calibri" pitchFamily="34" charset="0"/>
                <a:ea typeface="Verdana" pitchFamily="34" charset="0"/>
                <a:cs typeface="Verdana" pitchFamily="34" charset="0"/>
              </a:rPr>
              <a:t>A mixture of hydrogen and oxygen (present in air) may explode if ignited by a spark. Suggest two hazards linked to using hydrogen as a fuel for cars. How might scientists and engineers who design cars and filling stations reduce risks from these hazards?</a:t>
            </a:r>
          </a:p>
          <a:p>
            <a:pPr marL="342900" indent="-342900">
              <a:buFont typeface="+mj-lt"/>
              <a:buAutoNum type="arabicPeriod"/>
            </a:pPr>
            <a:r>
              <a:rPr lang="en-GB" sz="1100" dirty="0" smtClean="0">
                <a:solidFill>
                  <a:schemeClr val="bg2">
                    <a:lumMod val="10000"/>
                  </a:schemeClr>
                </a:solidFill>
                <a:latin typeface="Calibri" pitchFamily="34" charset="0"/>
                <a:ea typeface="Verdana" pitchFamily="34" charset="0"/>
                <a:cs typeface="Verdana" pitchFamily="34" charset="0"/>
              </a:rPr>
              <a:t>Ammonia is toxic. It can be stored and transported as a liquid. Suggest two hazards linked to using ammonia as a fuel. How might risks from these hazards be reduced?  </a:t>
            </a:r>
            <a:endParaRPr lang="en-GB" sz="1100" dirty="0" smtClean="0">
              <a:solidFill>
                <a:schemeClr val="bg2">
                  <a:lumMod val="10000"/>
                </a:schemeClr>
              </a:solidFill>
            </a:endParaRPr>
          </a:p>
          <a:p>
            <a:pPr marL="342900" indent="-342900">
              <a:buFont typeface="+mj-lt"/>
              <a:buAutoNum type="arabicPeriod"/>
            </a:pPr>
            <a:r>
              <a:rPr lang="en-GB" sz="1100" dirty="0" smtClean="0">
                <a:latin typeface="Calibri" pitchFamily="34" charset="0"/>
                <a:ea typeface="Verdana" pitchFamily="34" charset="0"/>
                <a:cs typeface="Verdana" pitchFamily="34" charset="0"/>
              </a:rPr>
              <a:t>Write balanced symbol equations for  </a:t>
            </a:r>
          </a:p>
          <a:p>
            <a:pPr marL="800100" lvl="1" indent="-342900">
              <a:buFont typeface="+mj-lt"/>
              <a:buAutoNum type="alphaLcParenR"/>
            </a:pPr>
            <a:r>
              <a:rPr lang="en-GB" sz="1100" dirty="0" smtClean="0">
                <a:latin typeface="Calibri" pitchFamily="34" charset="0"/>
                <a:ea typeface="Verdana" pitchFamily="34" charset="0"/>
                <a:cs typeface="Verdana" pitchFamily="34" charset="0"/>
              </a:rPr>
              <a:t>the decomposition reaction of sodium amide </a:t>
            </a:r>
          </a:p>
          <a:p>
            <a:pPr marL="800100" lvl="1" indent="-342900">
              <a:buFont typeface="+mj-lt"/>
              <a:buAutoNum type="alphaLcParenR"/>
            </a:pPr>
            <a:r>
              <a:rPr lang="en-GB" sz="1100" dirty="0" smtClean="0">
                <a:latin typeface="Calibri" pitchFamily="34" charset="0"/>
                <a:ea typeface="Verdana" pitchFamily="34" charset="0"/>
                <a:cs typeface="Verdana" pitchFamily="34" charset="0"/>
              </a:rPr>
              <a:t>the reaction of sodium with ammonia.</a:t>
            </a:r>
          </a:p>
          <a:p>
            <a:pPr marL="342900" indent="-342900">
              <a:buFont typeface="+mj-lt"/>
              <a:buAutoNum type="arabicPeriod"/>
            </a:pPr>
            <a:r>
              <a:rPr lang="en-GB" sz="1100" dirty="0" smtClean="0">
                <a:latin typeface="Calibri" pitchFamily="34" charset="0"/>
                <a:ea typeface="Verdana" pitchFamily="34" charset="0"/>
                <a:cs typeface="Verdana" pitchFamily="34" charset="0"/>
              </a:rPr>
              <a:t>Suggest what happens to the sodium that is made in reaction 1 when reactions 1 and 2 happen at the same time.</a:t>
            </a:r>
          </a:p>
          <a:p>
            <a:pPr marL="342900" indent="-342900">
              <a:buFont typeface="+mj-lt"/>
              <a:buAutoNum type="arabicPeriod"/>
            </a:pPr>
            <a:r>
              <a:rPr lang="en-GB" sz="1100" dirty="0" smtClean="0">
                <a:solidFill>
                  <a:schemeClr val="bg2">
                    <a:lumMod val="10000"/>
                  </a:schemeClr>
                </a:solidFill>
                <a:latin typeface="Calibri" pitchFamily="34" charset="0"/>
                <a:ea typeface="Verdana" pitchFamily="34" charset="0"/>
                <a:cs typeface="Verdana" pitchFamily="34" charset="0"/>
              </a:rPr>
              <a:t>If reactions 1 and 2 are used to produce hydrogen fuel in a car, explain why</a:t>
            </a:r>
          </a:p>
          <a:p>
            <a:pPr marL="800100" lvl="1" indent="-342900">
              <a:buFont typeface="+mj-lt"/>
              <a:buAutoNum type="alphaLcParenR"/>
            </a:pPr>
            <a:r>
              <a:rPr lang="en-GB" sz="1100" dirty="0" smtClean="0">
                <a:solidFill>
                  <a:schemeClr val="bg2">
                    <a:lumMod val="10000"/>
                  </a:schemeClr>
                </a:solidFill>
                <a:latin typeface="Calibri" pitchFamily="34" charset="0"/>
                <a:ea typeface="Verdana" pitchFamily="34" charset="0"/>
                <a:cs typeface="Verdana" pitchFamily="34" charset="0"/>
              </a:rPr>
              <a:t>ammonia must be added to the reaction vessel all the time</a:t>
            </a:r>
          </a:p>
          <a:p>
            <a:pPr marL="800100" lvl="1" indent="-342900">
              <a:buFont typeface="+mj-lt"/>
              <a:buAutoNum type="alphaLcParenR"/>
            </a:pPr>
            <a:r>
              <a:rPr lang="en-GB" sz="1100" dirty="0" smtClean="0">
                <a:solidFill>
                  <a:schemeClr val="bg2">
                    <a:lumMod val="10000"/>
                  </a:schemeClr>
                </a:solidFill>
                <a:latin typeface="Calibri" pitchFamily="34" charset="0"/>
                <a:ea typeface="Verdana" pitchFamily="34" charset="0"/>
                <a:cs typeface="Verdana" pitchFamily="34" charset="0"/>
              </a:rPr>
              <a:t>sodium amide needs to be added only at the start.</a:t>
            </a:r>
          </a:p>
          <a:p>
            <a:pPr marL="342900" indent="-342900">
              <a:buFont typeface="+mj-lt"/>
              <a:buAutoNum type="arabicPeriod"/>
            </a:pPr>
            <a:r>
              <a:rPr lang="en-GB" sz="1100" dirty="0" smtClean="0">
                <a:solidFill>
                  <a:schemeClr val="bg2">
                    <a:lumMod val="10000"/>
                  </a:schemeClr>
                </a:solidFill>
                <a:latin typeface="Calibri" pitchFamily="34" charset="0"/>
                <a:ea typeface="Verdana" pitchFamily="34" charset="0"/>
                <a:cs typeface="Verdana" pitchFamily="34" charset="0"/>
              </a:rPr>
              <a:t>Suggest where the nitrogen produced in reaction 1 might end up if the two reactions are used to produce hydrogen fuel in a car.</a:t>
            </a:r>
          </a:p>
        </p:txBody>
      </p:sp>
      <p:sp>
        <p:nvSpPr>
          <p:cNvPr id="6" name="TextBox 5"/>
          <p:cNvSpPr txBox="1"/>
          <p:nvPr/>
        </p:nvSpPr>
        <p:spPr>
          <a:xfrm>
            <a:off x="373482" y="6057829"/>
            <a:ext cx="8770518" cy="338554"/>
          </a:xfrm>
          <a:prstGeom prst="rect">
            <a:avLst/>
          </a:prstGeom>
          <a:noFill/>
        </p:spPr>
        <p:txBody>
          <a:bodyPr wrap="square" rtlCol="0">
            <a:spAutoFit/>
          </a:bodyPr>
          <a:lstStyle/>
          <a:p>
            <a:r>
              <a:rPr lang="en-GB" sz="1400" dirty="0" smtClean="0"/>
              <a:t>Now investigate your </a:t>
            </a:r>
            <a:r>
              <a:rPr lang="en-GB" sz="1600" b="1" dirty="0" smtClean="0">
                <a:solidFill>
                  <a:srgbClr val="39388B"/>
                </a:solidFill>
                <a:latin typeface="Verdana" pitchFamily="34" charset="0"/>
                <a:ea typeface="Verdana" pitchFamily="34" charset="0"/>
                <a:cs typeface="Verdana" pitchFamily="34" charset="0"/>
              </a:rPr>
              <a:t>Big Research Question...</a:t>
            </a:r>
            <a:endParaRPr lang="en-GB" sz="1600" b="1" dirty="0">
              <a:solidFill>
                <a:srgbClr val="39388B"/>
              </a:solidFill>
              <a:latin typeface="Verdana" pitchFamily="34" charset="0"/>
              <a:ea typeface="Verdana" pitchFamily="34" charset="0"/>
              <a:cs typeface="Verdana" pitchFamily="34" charset="0"/>
            </a:endParaRPr>
          </a:p>
        </p:txBody>
      </p:sp>
      <p:sp>
        <p:nvSpPr>
          <p:cNvPr id="7" name="TextBox 6"/>
          <p:cNvSpPr txBox="1"/>
          <p:nvPr/>
        </p:nvSpPr>
        <p:spPr>
          <a:xfrm>
            <a:off x="386857" y="6319526"/>
            <a:ext cx="8500056" cy="307777"/>
          </a:xfrm>
          <a:prstGeom prst="rect">
            <a:avLst/>
          </a:prstGeom>
          <a:noFill/>
        </p:spPr>
        <p:txBody>
          <a:bodyPr wrap="square" rtlCol="0">
            <a:spAutoFit/>
          </a:bodyPr>
          <a:lstStyle/>
          <a:p>
            <a:r>
              <a:rPr lang="en-GB" sz="1400" b="1" dirty="0" smtClean="0">
                <a:solidFill>
                  <a:schemeClr val="bg2">
                    <a:lumMod val="10000"/>
                  </a:schemeClr>
                </a:solidFill>
              </a:rPr>
              <a:t>How can hydrogen fuel be produced safely in cars?</a:t>
            </a:r>
            <a:endParaRPr lang="en-GB" sz="1400" b="1" dirty="0">
              <a:solidFill>
                <a:schemeClr val="bg2">
                  <a:lumMod val="10000"/>
                </a:schemeClr>
              </a:solidFill>
            </a:endParaRPr>
          </a:p>
        </p:txBody>
      </p:sp>
      <p:sp>
        <p:nvSpPr>
          <p:cNvPr id="8" name="Rectangle 7"/>
          <p:cNvSpPr/>
          <p:nvPr/>
        </p:nvSpPr>
        <p:spPr>
          <a:xfrm>
            <a:off x="202223" y="6040314"/>
            <a:ext cx="8780555" cy="580991"/>
          </a:xfrm>
          <a:prstGeom prst="rect">
            <a:avLst/>
          </a:prstGeom>
          <a:noFill/>
          <a:ln>
            <a:solidFill>
              <a:srgbClr val="393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0" y="6627168"/>
            <a:ext cx="9017746" cy="230832"/>
          </a:xfrm>
          <a:prstGeom prst="rect">
            <a:avLst/>
          </a:prstGeom>
          <a:noFill/>
        </p:spPr>
        <p:txBody>
          <a:bodyPr wrap="square" rtlCol="0">
            <a:spAutoFit/>
          </a:bodyPr>
          <a:lstStyle/>
          <a:p>
            <a:r>
              <a:rPr lang="en-GB" sz="900" baseline="30000" dirty="0" smtClean="0"/>
              <a:t>1</a:t>
            </a:r>
            <a:r>
              <a:rPr lang="en-GB" sz="900" dirty="0" smtClean="0"/>
              <a:t> David WIF, Makepeace JW, Callear, SK, Hunter HMA, Taylor JD, Wood TJ, Jones MO. </a:t>
            </a:r>
            <a:r>
              <a:rPr lang="en-GB" sz="900" dirty="0"/>
              <a:t>(</a:t>
            </a:r>
            <a:r>
              <a:rPr lang="en-GB" sz="900" dirty="0" smtClean="0"/>
              <a:t>2014) </a:t>
            </a:r>
            <a:r>
              <a:rPr lang="en-GB" sz="900" b="1" dirty="0" smtClean="0"/>
              <a:t>Hydrogen production from ammonia using sodium amide </a:t>
            </a:r>
            <a:r>
              <a:rPr lang="en-GB" sz="900" i="1" dirty="0" smtClean="0"/>
              <a:t>J. Am. Chem. Soc. </a:t>
            </a:r>
            <a:r>
              <a:rPr lang="en-GB" sz="900" b="1" dirty="0" smtClean="0"/>
              <a:t>136</a:t>
            </a:r>
            <a:r>
              <a:rPr lang="en-GB" sz="900" dirty="0" smtClean="0"/>
              <a:t>: 13082 - 13085.</a:t>
            </a:r>
            <a:endParaRPr lang="en-GB" sz="900" dirty="0"/>
          </a:p>
        </p:txBody>
      </p:sp>
      <p:sp>
        <p:nvSpPr>
          <p:cNvPr id="10" name="TextBox 9"/>
          <p:cNvSpPr txBox="1"/>
          <p:nvPr/>
        </p:nvSpPr>
        <p:spPr>
          <a:xfrm>
            <a:off x="140677" y="2804751"/>
            <a:ext cx="3050931" cy="2754600"/>
          </a:xfrm>
          <a:prstGeom prst="rect">
            <a:avLst/>
          </a:prstGeom>
          <a:noFill/>
          <a:ln>
            <a:solidFill>
              <a:srgbClr val="39388B"/>
            </a:solidFill>
          </a:ln>
        </p:spPr>
        <p:txBody>
          <a:bodyPr wrap="square" rtlCol="0">
            <a:spAutoFit/>
          </a:bodyPr>
          <a:lstStyle/>
          <a:p>
            <a:pPr>
              <a:spcBef>
                <a:spcPts val="600"/>
              </a:spcBef>
              <a:spcAft>
                <a:spcPts val="600"/>
              </a:spcAft>
            </a:pPr>
            <a:r>
              <a:rPr lang="en-GB" sz="1100" dirty="0" smtClean="0"/>
              <a:t>The scientists tried different ways of making ammonia decompose that could be used to produce hydrogen in a moving car as it is needed. </a:t>
            </a:r>
          </a:p>
          <a:p>
            <a:pPr>
              <a:spcBef>
                <a:spcPts val="600"/>
              </a:spcBef>
              <a:spcAft>
                <a:spcPts val="600"/>
              </a:spcAft>
            </a:pPr>
            <a:r>
              <a:rPr lang="en-GB" sz="1100" dirty="0" smtClean="0"/>
              <a:t>One  method involves sodium amide (</a:t>
            </a:r>
            <a:r>
              <a:rPr lang="en-GB" sz="1100" dirty="0"/>
              <a:t>NaNH</a:t>
            </a:r>
            <a:r>
              <a:rPr lang="en-GB" sz="1100" baseline="-25000" dirty="0"/>
              <a:t>2</a:t>
            </a:r>
            <a:r>
              <a:rPr lang="en-GB" sz="1100" dirty="0"/>
              <a:t>). On heating, sodium amide decomposes to its elements (reaction 1): </a:t>
            </a:r>
            <a:br>
              <a:rPr lang="en-GB" sz="1100" dirty="0"/>
            </a:br>
            <a:r>
              <a:rPr lang="en-GB" sz="1100" dirty="0" smtClean="0"/>
              <a:t>sodium amide → sodium + nitrogen + hydrogen</a:t>
            </a:r>
          </a:p>
          <a:p>
            <a:pPr>
              <a:spcBef>
                <a:spcPts val="600"/>
              </a:spcBef>
              <a:spcAft>
                <a:spcPts val="600"/>
              </a:spcAft>
            </a:pPr>
            <a:r>
              <a:rPr lang="en-GB" sz="1100" dirty="0" smtClean="0"/>
              <a:t>The sodium produced then reacts with ammonia (reaction 2):</a:t>
            </a:r>
            <a:br>
              <a:rPr lang="en-GB" sz="1100" dirty="0" smtClean="0"/>
            </a:br>
            <a:r>
              <a:rPr lang="en-GB" sz="1100" dirty="0" smtClean="0"/>
              <a:t>sodium + ammonia → sodium amide + hydrogen</a:t>
            </a:r>
          </a:p>
          <a:p>
            <a:pPr>
              <a:spcBef>
                <a:spcPts val="600"/>
              </a:spcBef>
              <a:spcAft>
                <a:spcPts val="600"/>
              </a:spcAft>
            </a:pPr>
            <a:r>
              <a:rPr lang="en-GB" sz="1100" dirty="0" smtClean="0"/>
              <a:t>Reactions 1 and 2 happen at the same time if sodium amide and ammonia are mixed and heated.  </a:t>
            </a:r>
            <a:endParaRPr lang="en-GB" sz="11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53212" y="80671"/>
            <a:ext cx="1585097" cy="487722"/>
          </a:xfrm>
          <a:prstGeom prst="rect">
            <a:avLst/>
          </a:prstGeom>
        </p:spPr>
      </p:pic>
    </p:spTree>
    <p:extLst>
      <p:ext uri="{BB962C8B-B14F-4D97-AF65-F5344CB8AC3E}">
        <p14:creationId xmlns:p14="http://schemas.microsoft.com/office/powerpoint/2010/main" xmlns="" val="2185736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0" t="5934" r="1278"/>
          <a:stretch/>
        </p:blipFill>
        <p:spPr bwMode="auto">
          <a:xfrm>
            <a:off x="710793" y="735623"/>
            <a:ext cx="7740000" cy="4643398"/>
          </a:xfrm>
          <a:prstGeom prst="rect">
            <a:avLst/>
          </a:prstGeom>
          <a:ln w="9525">
            <a:solidFill>
              <a:sysClr val="windowText" lastClr="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62312" y="149826"/>
            <a:ext cx="1585097" cy="384081"/>
          </a:xfrm>
          <a:prstGeom prst="rect">
            <a:avLst/>
          </a:prstGeom>
        </p:spPr>
      </p:pic>
      <p:sp>
        <p:nvSpPr>
          <p:cNvPr id="14" name="TextBox 13"/>
          <p:cNvSpPr txBox="1"/>
          <p:nvPr/>
        </p:nvSpPr>
        <p:spPr>
          <a:xfrm>
            <a:off x="659602" y="5531932"/>
            <a:ext cx="8181279" cy="369332"/>
          </a:xfrm>
          <a:prstGeom prst="rect">
            <a:avLst/>
          </a:prstGeom>
          <a:noFill/>
        </p:spPr>
        <p:txBody>
          <a:bodyPr wrap="none" rtlCol="0">
            <a:spAutoFit/>
          </a:bodyPr>
          <a:lstStyle/>
          <a:p>
            <a:r>
              <a:rPr lang="en-GB" dirty="0" smtClean="0">
                <a:solidFill>
                  <a:srgbClr val="002060"/>
                </a:solidFill>
                <a:latin typeface="Calibri"/>
                <a:sym typeface="Symbol"/>
              </a:rPr>
              <a:t>electricity100 W fuel cellpurification</a:t>
            </a:r>
            <a:r>
              <a:rPr lang="en-GB" dirty="0" smtClean="0">
                <a:solidFill>
                  <a:srgbClr val="002060"/>
                </a:solidFill>
                <a:latin typeface="Calibri"/>
              </a:rPr>
              <a:t>reactor</a:t>
            </a:r>
            <a:r>
              <a:rPr lang="en-GB" dirty="0" smtClean="0">
                <a:solidFill>
                  <a:srgbClr val="002060"/>
                </a:solidFill>
                <a:latin typeface="Calibri"/>
                <a:sym typeface="Symbol"/>
              </a:rPr>
              <a:t>ammonia gas in</a:t>
            </a:r>
            <a:endParaRPr lang="en-GB" dirty="0">
              <a:solidFill>
                <a:srgbClr val="002060"/>
              </a:solidFill>
              <a:latin typeface="Calibri"/>
            </a:endParaRPr>
          </a:p>
        </p:txBody>
      </p:sp>
    </p:spTree>
    <p:extLst>
      <p:ext uri="{BB962C8B-B14F-4D97-AF65-F5344CB8AC3E}">
        <p14:creationId xmlns:p14="http://schemas.microsoft.com/office/powerpoint/2010/main" xmlns="" val="2185736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55337" y="439654"/>
            <a:ext cx="8455257" cy="3780654"/>
          </a:xfrm>
          <a:prstGeom prst="rect">
            <a:avLst/>
          </a:prstGeom>
          <a:noFill/>
          <a:ln>
            <a:solidFill>
              <a:srgbClr val="393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p:nvSpPr>
        <p:spPr>
          <a:xfrm>
            <a:off x="252503" y="448448"/>
            <a:ext cx="2157963" cy="369332"/>
          </a:xfrm>
          <a:prstGeom prst="rect">
            <a:avLst/>
          </a:prstGeom>
        </p:spPr>
        <p:txBody>
          <a:bodyPr wrap="none">
            <a:spAutoFit/>
          </a:bodyPr>
          <a:lstStyle/>
          <a:p>
            <a:r>
              <a:rPr lang="en-GB" b="1" dirty="0">
                <a:solidFill>
                  <a:srgbClr val="39388B"/>
                </a:solidFill>
                <a:latin typeface="Verdana" pitchFamily="34" charset="0"/>
                <a:ea typeface="Verdana" pitchFamily="34" charset="0"/>
                <a:cs typeface="Verdana" pitchFamily="34" charset="0"/>
              </a:rPr>
              <a:t>Going </a:t>
            </a:r>
            <a:r>
              <a:rPr lang="en-GB" b="1" dirty="0" smtClean="0">
                <a:solidFill>
                  <a:srgbClr val="39388B"/>
                </a:solidFill>
                <a:latin typeface="Verdana" pitchFamily="34" charset="0"/>
                <a:ea typeface="Verdana" pitchFamily="34" charset="0"/>
                <a:cs typeface="Verdana" pitchFamily="34" charset="0"/>
              </a:rPr>
              <a:t>deeper…</a:t>
            </a:r>
            <a:endParaRPr lang="en-GB" b="1" dirty="0">
              <a:solidFill>
                <a:srgbClr val="39388B"/>
              </a:solidFill>
              <a:latin typeface="Verdana" pitchFamily="34" charset="0"/>
              <a:ea typeface="Verdana" pitchFamily="34" charset="0"/>
              <a:cs typeface="Verdana" pitchFamily="34" charset="0"/>
            </a:endParaRPr>
          </a:p>
        </p:txBody>
      </p:sp>
      <p:sp>
        <p:nvSpPr>
          <p:cNvPr id="3" name="TextBox 2"/>
          <p:cNvSpPr txBox="1"/>
          <p:nvPr/>
        </p:nvSpPr>
        <p:spPr>
          <a:xfrm>
            <a:off x="270088" y="776160"/>
            <a:ext cx="5822981" cy="1292662"/>
          </a:xfrm>
          <a:prstGeom prst="rect">
            <a:avLst/>
          </a:prstGeom>
          <a:noFill/>
        </p:spPr>
        <p:txBody>
          <a:bodyPr wrap="square" rtlCol="0">
            <a:spAutoFit/>
          </a:bodyPr>
          <a:lstStyle/>
          <a:p>
            <a:r>
              <a:rPr lang="en-GB" sz="1300" dirty="0" smtClean="0"/>
              <a:t>Once the scientists had shown that sodium amide acts as a catalyst by speeding up the decomposition of ammonia, they asked more questions:</a:t>
            </a:r>
          </a:p>
          <a:p>
            <a:pPr marL="800100" lvl="1" indent="-342900">
              <a:buFont typeface="Wingdings" pitchFamily="2" charset="2"/>
              <a:buChar char="§"/>
            </a:pPr>
            <a:r>
              <a:rPr lang="en-GB" sz="1300" dirty="0" smtClean="0"/>
              <a:t>How does the performance of sodium amide compare to other catalysts?</a:t>
            </a:r>
          </a:p>
          <a:p>
            <a:pPr marL="800100" lvl="1" indent="-342900">
              <a:buFont typeface="Wingdings" pitchFamily="2" charset="2"/>
              <a:buChar char="§"/>
            </a:pPr>
            <a:r>
              <a:rPr lang="en-GB" sz="1300" dirty="0" smtClean="0"/>
              <a:t>What is the effect of temperature on the decomposition reaction?  </a:t>
            </a:r>
          </a:p>
          <a:p>
            <a:r>
              <a:rPr lang="en-GB" sz="1300" dirty="0" smtClean="0"/>
              <a:t>The scientists designed investigations to answer their questions.</a:t>
            </a:r>
            <a:endParaRPr lang="en-GB" sz="1300" dirty="0"/>
          </a:p>
        </p:txBody>
      </p:sp>
      <p:sp>
        <p:nvSpPr>
          <p:cNvPr id="6" name="Rectangle 5"/>
          <p:cNvSpPr/>
          <p:nvPr/>
        </p:nvSpPr>
        <p:spPr>
          <a:xfrm>
            <a:off x="246544" y="4197353"/>
            <a:ext cx="8455257" cy="2386871"/>
          </a:xfrm>
          <a:prstGeom prst="rect">
            <a:avLst/>
          </a:prstGeom>
          <a:noFill/>
          <a:ln>
            <a:solidFill>
              <a:srgbClr val="393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253236" y="4210597"/>
            <a:ext cx="1721946" cy="369332"/>
          </a:xfrm>
          <a:prstGeom prst="rect">
            <a:avLst/>
          </a:prstGeom>
        </p:spPr>
        <p:txBody>
          <a:bodyPr wrap="none">
            <a:spAutoFit/>
          </a:bodyPr>
          <a:lstStyle/>
          <a:p>
            <a:r>
              <a:rPr lang="en-GB" b="1" dirty="0" smtClean="0">
                <a:solidFill>
                  <a:srgbClr val="39388B"/>
                </a:solidFill>
                <a:latin typeface="Verdana" pitchFamily="34" charset="0"/>
                <a:ea typeface="Verdana" pitchFamily="34" charset="0"/>
                <a:cs typeface="Verdana" pitchFamily="34" charset="0"/>
              </a:rPr>
              <a:t>Questions…</a:t>
            </a:r>
            <a:endParaRPr lang="en-GB" b="1" dirty="0">
              <a:solidFill>
                <a:srgbClr val="39388B"/>
              </a:solidFill>
              <a:latin typeface="Verdana" pitchFamily="34" charset="0"/>
              <a:ea typeface="Verdana" pitchFamily="34" charset="0"/>
              <a:cs typeface="Verdana" pitchFamily="34" charset="0"/>
            </a:endParaRPr>
          </a:p>
        </p:txBody>
      </p:sp>
      <p:sp>
        <p:nvSpPr>
          <p:cNvPr id="2" name="Rectangle 1"/>
          <p:cNvSpPr/>
          <p:nvPr/>
        </p:nvSpPr>
        <p:spPr>
          <a:xfrm>
            <a:off x="329534" y="4712536"/>
            <a:ext cx="3148641" cy="1692771"/>
          </a:xfrm>
          <a:prstGeom prst="rect">
            <a:avLst/>
          </a:prstGeom>
        </p:spPr>
        <p:txBody>
          <a:bodyPr wrap="square">
            <a:spAutoFit/>
          </a:bodyPr>
          <a:lstStyle/>
          <a:p>
            <a:pPr marL="342900" indent="-342900">
              <a:buFont typeface="+mj-lt"/>
              <a:buAutoNum type="arabicPeriod"/>
            </a:pPr>
            <a:r>
              <a:rPr lang="en-GB" sz="1300" dirty="0" smtClean="0">
                <a:solidFill>
                  <a:schemeClr val="bg2">
                    <a:lumMod val="10000"/>
                  </a:schemeClr>
                </a:solidFill>
              </a:rPr>
              <a:t>Explain why the sodium amide in reactions 1 and 2 of the Research Summary can be said to be acting as a catalyst.</a:t>
            </a:r>
          </a:p>
          <a:p>
            <a:pPr marL="342900" indent="-342900">
              <a:buFont typeface="+mj-lt"/>
              <a:buAutoNum type="arabicPeriod"/>
            </a:pPr>
            <a:r>
              <a:rPr lang="en-GB" sz="1300" dirty="0" smtClean="0">
                <a:solidFill>
                  <a:schemeClr val="bg2">
                    <a:lumMod val="10000"/>
                  </a:schemeClr>
                </a:solidFill>
              </a:rPr>
              <a:t>Suggest one variable the scientists kept constant in investigation 1.</a:t>
            </a:r>
          </a:p>
          <a:p>
            <a:pPr marL="342900" indent="-342900">
              <a:buFont typeface="+mj-lt"/>
              <a:buAutoNum type="arabicPeriod"/>
            </a:pPr>
            <a:r>
              <a:rPr lang="en-GB" sz="1300" dirty="0" smtClean="0">
                <a:solidFill>
                  <a:schemeClr val="bg2">
                    <a:lumMod val="10000"/>
                  </a:schemeClr>
                </a:solidFill>
              </a:rPr>
              <a:t>Suggest one variable the scientists kept constant in investigation 2. </a:t>
            </a:r>
            <a:endParaRPr lang="en-GB" sz="1300" dirty="0">
              <a:solidFill>
                <a:schemeClr val="bg2">
                  <a:lumMod val="10000"/>
                </a:schemeClr>
              </a:solidFill>
            </a:endParaRPr>
          </a:p>
        </p:txBody>
      </p:sp>
      <p:sp>
        <p:nvSpPr>
          <p:cNvPr id="10" name="Rectangle 9"/>
          <p:cNvSpPr/>
          <p:nvPr/>
        </p:nvSpPr>
        <p:spPr>
          <a:xfrm>
            <a:off x="3511943" y="4282937"/>
            <a:ext cx="5271573" cy="2292935"/>
          </a:xfrm>
          <a:prstGeom prst="rect">
            <a:avLst/>
          </a:prstGeom>
        </p:spPr>
        <p:txBody>
          <a:bodyPr wrap="square">
            <a:spAutoFit/>
          </a:bodyPr>
          <a:lstStyle/>
          <a:p>
            <a:pPr marL="342900" indent="-342900">
              <a:buFont typeface="+mj-lt"/>
              <a:buAutoNum type="arabicPeriod" startAt="4"/>
            </a:pPr>
            <a:r>
              <a:rPr lang="en-GB" sz="1300" dirty="0" smtClean="0">
                <a:solidFill>
                  <a:schemeClr val="bg2">
                    <a:lumMod val="10000"/>
                  </a:schemeClr>
                </a:solidFill>
              </a:rPr>
              <a:t>Look at the graph on Student Sheet 2b. For the sodium amide catalyst, describe the relationship between temperature and the percentage of ammonia converted.</a:t>
            </a:r>
          </a:p>
          <a:p>
            <a:pPr marL="342900" indent="-342900">
              <a:buFont typeface="+mj-lt"/>
              <a:buAutoNum type="arabicPeriod" startAt="4"/>
            </a:pPr>
            <a:r>
              <a:rPr lang="en-GB" sz="1300" dirty="0" smtClean="0">
                <a:solidFill>
                  <a:schemeClr val="bg2">
                    <a:lumMod val="10000"/>
                  </a:schemeClr>
                </a:solidFill>
              </a:rPr>
              <a:t>Which catalyst performs best at </a:t>
            </a:r>
          </a:p>
          <a:p>
            <a:pPr marL="800100" lvl="1" indent="-342900">
              <a:buFont typeface="+mj-lt"/>
              <a:buAutoNum type="alphaLcParenR"/>
            </a:pPr>
            <a:r>
              <a:rPr lang="en-GB" sz="1300" dirty="0" smtClean="0">
                <a:solidFill>
                  <a:schemeClr val="bg2">
                    <a:lumMod val="10000"/>
                  </a:schemeClr>
                </a:solidFill>
              </a:rPr>
              <a:t>350 °C?</a:t>
            </a:r>
          </a:p>
          <a:p>
            <a:pPr marL="800100" lvl="1" indent="-342900">
              <a:buFont typeface="+mj-lt"/>
              <a:buAutoNum type="alphaLcParenR"/>
            </a:pPr>
            <a:r>
              <a:rPr lang="en-GB" sz="1300" dirty="0" smtClean="0">
                <a:solidFill>
                  <a:schemeClr val="bg2">
                    <a:lumMod val="10000"/>
                  </a:schemeClr>
                </a:solidFill>
              </a:rPr>
              <a:t>500 °C?  </a:t>
            </a:r>
          </a:p>
          <a:p>
            <a:pPr marL="342900" indent="-342900">
              <a:buFont typeface="+mj-lt"/>
              <a:buAutoNum type="arabicPeriod" startAt="4"/>
            </a:pPr>
            <a:r>
              <a:rPr lang="en-GB" sz="1300" dirty="0" smtClean="0">
                <a:solidFill>
                  <a:schemeClr val="bg2">
                    <a:lumMod val="10000"/>
                  </a:schemeClr>
                </a:solidFill>
              </a:rPr>
              <a:t>Compare the performance of the sodium amide and ruthenium-based catalysts over the full temperature range shown.</a:t>
            </a:r>
          </a:p>
          <a:p>
            <a:pPr marL="342900" indent="-342900">
              <a:buFont typeface="+mj-lt"/>
              <a:buAutoNum type="arabicPeriod" startAt="4"/>
            </a:pPr>
            <a:r>
              <a:rPr lang="en-GB" sz="1300" dirty="0" smtClean="0">
                <a:solidFill>
                  <a:schemeClr val="bg2">
                    <a:lumMod val="10000"/>
                  </a:schemeClr>
                </a:solidFill>
              </a:rPr>
              <a:t>The scientists believe that sodium amide is more likely to be used in future as a catalyst for the decomposition of ammonia than the ruthenium-based catalyst. Suggest why.    </a:t>
            </a:r>
            <a:endParaRPr lang="en-GB" sz="1300" dirty="0">
              <a:solidFill>
                <a:schemeClr val="bg2">
                  <a:lumMod val="1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25031" y="90131"/>
            <a:ext cx="1511939" cy="487722"/>
          </a:xfrm>
          <a:prstGeom prst="rect">
            <a:avLst/>
          </a:prstGeom>
        </p:spPr>
      </p:pic>
      <p:sp>
        <p:nvSpPr>
          <p:cNvPr id="12" name="TextBox 11"/>
          <p:cNvSpPr txBox="1"/>
          <p:nvPr/>
        </p:nvSpPr>
        <p:spPr>
          <a:xfrm>
            <a:off x="230769" y="2070550"/>
            <a:ext cx="5765585" cy="2092881"/>
          </a:xfrm>
          <a:prstGeom prst="rect">
            <a:avLst/>
          </a:prstGeom>
          <a:noFill/>
        </p:spPr>
        <p:txBody>
          <a:bodyPr wrap="square" rtlCol="0">
            <a:spAutoFit/>
          </a:bodyPr>
          <a:lstStyle/>
          <a:p>
            <a:r>
              <a:rPr lang="en-GB" sz="1300" b="1" dirty="0" smtClean="0"/>
              <a:t>The investigations</a:t>
            </a:r>
            <a:endParaRPr lang="en-GB" sz="1300" b="1" dirty="0"/>
          </a:p>
          <a:p>
            <a:r>
              <a:rPr lang="en-GB" sz="1300" dirty="0" smtClean="0"/>
              <a:t>The scientists supplied ammonia gas continuously, and at a steady speed, to a reaction vessel (pictured) over 24 hours. They used instruments to analyse the mixture of gases coming out. Separately, they tested the effects of changing two variables.</a:t>
            </a:r>
          </a:p>
          <a:p>
            <a:pPr marL="342900"/>
            <a:r>
              <a:rPr lang="en-GB" sz="1300" b="1" dirty="0" smtClean="0"/>
              <a:t>Investigation 1 </a:t>
            </a:r>
            <a:br>
              <a:rPr lang="en-GB" sz="1300" b="1" dirty="0" smtClean="0"/>
            </a:br>
            <a:r>
              <a:rPr lang="en-GB" sz="1300" dirty="0" smtClean="0"/>
              <a:t>The catalyst. Scientists tested ruthenium- and nickel-based catalysts, which other scientists had already shown work well, as well as sodium amide. </a:t>
            </a:r>
          </a:p>
          <a:p>
            <a:pPr marL="342900" indent="-342900"/>
            <a:r>
              <a:rPr lang="en-GB" sz="1300" b="1" dirty="0" smtClean="0"/>
              <a:t>	Investigation 2 </a:t>
            </a:r>
            <a:br>
              <a:rPr lang="en-GB" sz="1300" b="1" dirty="0" smtClean="0"/>
            </a:br>
            <a:r>
              <a:rPr lang="en-GB" sz="1300" dirty="0" smtClean="0"/>
              <a:t>The temperature of the reaction mixture.</a:t>
            </a:r>
            <a:endParaRPr lang="en-GB" sz="1300" dirty="0"/>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54373" y="600522"/>
            <a:ext cx="1053013" cy="311814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13" name="TextBox 12"/>
          <p:cNvSpPr txBox="1"/>
          <p:nvPr/>
        </p:nvSpPr>
        <p:spPr>
          <a:xfrm>
            <a:off x="5962272" y="3784350"/>
            <a:ext cx="768744" cy="276999"/>
          </a:xfrm>
          <a:prstGeom prst="rect">
            <a:avLst/>
          </a:prstGeom>
          <a:solidFill>
            <a:schemeClr val="bg1"/>
          </a:solidFill>
        </p:spPr>
        <p:txBody>
          <a:bodyPr wrap="square" rtlCol="0">
            <a:spAutoFit/>
          </a:bodyPr>
          <a:lstStyle/>
          <a:p>
            <a:r>
              <a:rPr lang="en-GB" sz="1200" dirty="0" smtClean="0">
                <a:latin typeface="Arial" pitchFamily="34" charset="0"/>
                <a:cs typeface="Arial" pitchFamily="34" charset="0"/>
              </a:rPr>
              <a:t>catalyst</a:t>
            </a:r>
            <a:endParaRPr lang="en-GB" sz="1200" dirty="0">
              <a:latin typeface="Arial" pitchFamily="34" charset="0"/>
              <a:cs typeface="Arial" pitchFamily="34" charset="0"/>
            </a:endParaRPr>
          </a:p>
        </p:txBody>
      </p:sp>
      <p:cxnSp>
        <p:nvCxnSpPr>
          <p:cNvPr id="16" name="Straight Connector 15"/>
          <p:cNvCxnSpPr/>
          <p:nvPr/>
        </p:nvCxnSpPr>
        <p:spPr>
          <a:xfrm flipV="1">
            <a:off x="6145823" y="3393831"/>
            <a:ext cx="290146" cy="43082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22" name="Picture 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934" t="-708" r="36121" b="708"/>
          <a:stretch/>
        </p:blipFill>
        <p:spPr bwMode="auto">
          <a:xfrm>
            <a:off x="7356120" y="600523"/>
            <a:ext cx="1283218" cy="31176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632946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64182" y="284284"/>
            <a:ext cx="1511939" cy="487722"/>
          </a:xfrm>
          <a:prstGeom prst="rect">
            <a:avLst/>
          </a:prstGeom>
        </p:spPr>
      </p:pic>
      <p:sp>
        <p:nvSpPr>
          <p:cNvPr id="6" name="Rectangle 5"/>
          <p:cNvSpPr/>
          <p:nvPr/>
        </p:nvSpPr>
        <p:spPr>
          <a:xfrm>
            <a:off x="551793" y="719434"/>
            <a:ext cx="8150771" cy="1174102"/>
          </a:xfrm>
          <a:prstGeom prst="rect">
            <a:avLst/>
          </a:prstGeom>
          <a:noFill/>
          <a:ln>
            <a:solidFill>
              <a:srgbClr val="393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693683" y="835250"/>
            <a:ext cx="2217274" cy="369332"/>
          </a:xfrm>
          <a:prstGeom prst="rect">
            <a:avLst/>
          </a:prstGeom>
        </p:spPr>
        <p:txBody>
          <a:bodyPr wrap="none">
            <a:spAutoFit/>
          </a:bodyPr>
          <a:lstStyle/>
          <a:p>
            <a:r>
              <a:rPr lang="en-GB" b="1" dirty="0" smtClean="0">
                <a:solidFill>
                  <a:srgbClr val="39388B"/>
                </a:solidFill>
                <a:latin typeface="Verdana" pitchFamily="34" charset="0"/>
                <a:ea typeface="Verdana" pitchFamily="34" charset="0"/>
                <a:cs typeface="Verdana" pitchFamily="34" charset="0"/>
              </a:rPr>
              <a:t>Research graph</a:t>
            </a:r>
            <a:endParaRPr lang="en-GB" dirty="0"/>
          </a:p>
        </p:txBody>
      </p:sp>
      <p:sp>
        <p:nvSpPr>
          <p:cNvPr id="9" name="TextBox 8"/>
          <p:cNvSpPr txBox="1"/>
          <p:nvPr/>
        </p:nvSpPr>
        <p:spPr>
          <a:xfrm>
            <a:off x="693683" y="1267825"/>
            <a:ext cx="7819696" cy="738664"/>
          </a:xfrm>
          <a:prstGeom prst="rect">
            <a:avLst/>
          </a:prstGeom>
          <a:noFill/>
        </p:spPr>
        <p:txBody>
          <a:bodyPr wrap="square" rtlCol="0">
            <a:spAutoFit/>
          </a:bodyPr>
          <a:lstStyle/>
          <a:p>
            <a:r>
              <a:rPr lang="en-GB" sz="1400" dirty="0" smtClean="0"/>
              <a:t>The graph below shows the effect of temperature on the percentage of the ammonia supplied that decomposed into its elements as it passed through the reaction vessel. Each line is for a different catalyst. </a:t>
            </a:r>
          </a:p>
          <a:p>
            <a:endParaRPr lang="en-GB" sz="1400" dirty="0" smtClean="0"/>
          </a:p>
        </p:txBody>
      </p:sp>
      <p:pic>
        <p:nvPicPr>
          <p:cNvPr id="7" name="Picture 5"/>
          <p:cNvPicPr>
            <a:picLocks noChangeAspect="1" noChangeArrowheads="1"/>
          </p:cNvPicPr>
          <p:nvPr/>
        </p:nvPicPr>
        <p:blipFill>
          <a:blip r:embed="rId4" cstate="print"/>
          <a:srcRect/>
          <a:stretch>
            <a:fillRect/>
          </a:stretch>
        </p:blipFill>
        <p:spPr bwMode="auto">
          <a:xfrm>
            <a:off x="1472073" y="2403335"/>
            <a:ext cx="6153265" cy="4021742"/>
          </a:xfrm>
          <a:prstGeom prst="rect">
            <a:avLst/>
          </a:prstGeom>
          <a:noFill/>
          <a:ln w="9525">
            <a:noFill/>
            <a:round/>
            <a:headEnd/>
            <a:tailEnd/>
          </a:ln>
          <a:effectLst/>
        </p:spPr>
      </p:pic>
      <p:sp>
        <p:nvSpPr>
          <p:cNvPr id="10" name="TextBox 9"/>
          <p:cNvSpPr txBox="1"/>
          <p:nvPr/>
        </p:nvSpPr>
        <p:spPr>
          <a:xfrm>
            <a:off x="2427611" y="2686556"/>
            <a:ext cx="1836892" cy="646331"/>
          </a:xfrm>
          <a:prstGeom prst="rect">
            <a:avLst/>
          </a:prstGeom>
          <a:solidFill>
            <a:schemeClr val="bg1"/>
          </a:solidFill>
        </p:spPr>
        <p:txBody>
          <a:bodyPr wrap="square" rtlCol="0">
            <a:spAutoFit/>
          </a:bodyPr>
          <a:lstStyle/>
          <a:p>
            <a:r>
              <a:rPr lang="en-GB" sz="900" dirty="0" smtClean="0">
                <a:latin typeface="Arial" pitchFamily="34" charset="0"/>
                <a:cs typeface="Arial" pitchFamily="34" charset="0"/>
              </a:rPr>
              <a:t>Empty steel-lined reactor</a:t>
            </a:r>
          </a:p>
          <a:p>
            <a:r>
              <a:rPr lang="en-GB" sz="900" dirty="0" smtClean="0">
                <a:latin typeface="Arial" pitchFamily="34" charset="0"/>
                <a:cs typeface="Arial" pitchFamily="34" charset="0"/>
              </a:rPr>
              <a:t>Ruthenium-based catalyst</a:t>
            </a:r>
          </a:p>
          <a:p>
            <a:r>
              <a:rPr lang="en-GB" sz="900" dirty="0" smtClean="0">
                <a:latin typeface="Arial" pitchFamily="34" charset="0"/>
                <a:cs typeface="Arial" pitchFamily="34" charset="0"/>
              </a:rPr>
              <a:t>Sodium amide catalyst</a:t>
            </a:r>
          </a:p>
          <a:p>
            <a:r>
              <a:rPr lang="en-GB" sz="900" dirty="0" smtClean="0">
                <a:latin typeface="Arial" pitchFamily="34" charset="0"/>
                <a:cs typeface="Arial" pitchFamily="34" charset="0"/>
              </a:rPr>
              <a:t>Nickel-based catalyst</a:t>
            </a:r>
            <a:endParaRPr lang="en-GB" sz="900" dirty="0">
              <a:latin typeface="Arial" pitchFamily="34" charset="0"/>
              <a:cs typeface="Arial" pitchFamily="34" charset="0"/>
            </a:endParaRPr>
          </a:p>
        </p:txBody>
      </p:sp>
      <p:sp>
        <p:nvSpPr>
          <p:cNvPr id="11" name="TextBox 10"/>
          <p:cNvSpPr txBox="1"/>
          <p:nvPr/>
        </p:nvSpPr>
        <p:spPr>
          <a:xfrm rot="16200000">
            <a:off x="258945" y="4337331"/>
            <a:ext cx="2290046" cy="400110"/>
          </a:xfrm>
          <a:prstGeom prst="rect">
            <a:avLst/>
          </a:prstGeom>
          <a:solidFill>
            <a:schemeClr val="bg1"/>
          </a:solidFill>
        </p:spPr>
        <p:txBody>
          <a:bodyPr wrap="square" rtlCol="0">
            <a:spAutoFit/>
          </a:bodyPr>
          <a:lstStyle/>
          <a:p>
            <a:r>
              <a:rPr lang="en-GB" sz="1000" dirty="0" smtClean="0">
                <a:latin typeface="Arial" pitchFamily="34" charset="0"/>
                <a:cs typeface="Arial" pitchFamily="34" charset="0"/>
              </a:rPr>
              <a:t>Percentage of ammonia supplied that decomposed into its elements</a:t>
            </a:r>
            <a:endParaRPr lang="en-GB" sz="1000" dirty="0">
              <a:latin typeface="Arial" pitchFamily="34" charset="0"/>
              <a:cs typeface="Arial" pitchFamily="34" charset="0"/>
            </a:endParaRPr>
          </a:p>
        </p:txBody>
      </p:sp>
    </p:spTree>
    <p:extLst>
      <p:ext uri="{BB962C8B-B14F-4D97-AF65-F5344CB8AC3E}">
        <p14:creationId xmlns:p14="http://schemas.microsoft.com/office/powerpoint/2010/main" xmlns="" val="2716258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64366" y="6068932"/>
            <a:ext cx="6209999" cy="307777"/>
          </a:xfrm>
          <a:prstGeom prst="rect">
            <a:avLst/>
          </a:prstGeom>
        </p:spPr>
        <p:txBody>
          <a:bodyPr wrap="square">
            <a:spAutoFit/>
          </a:bodyPr>
          <a:lstStyle/>
          <a:p>
            <a:r>
              <a:rPr lang="en-GB" sz="1400" dirty="0" smtClean="0"/>
              <a:t>For </a:t>
            </a:r>
            <a:r>
              <a:rPr lang="en-GB" sz="1400" dirty="0"/>
              <a:t>more information on science and STEM careers </a:t>
            </a:r>
            <a:r>
              <a:rPr lang="en-GB" sz="1400" dirty="0" smtClean="0"/>
              <a:t>see </a:t>
            </a:r>
            <a:r>
              <a:rPr lang="en-GB" sz="1400" dirty="0" smtClean="0">
                <a:hlinkClick r:id="rId3"/>
              </a:rPr>
              <a:t>www.futuremorph.org</a:t>
            </a:r>
            <a:r>
              <a:rPr lang="en-GB" sz="1400" dirty="0" smtClean="0"/>
              <a:t>.</a:t>
            </a:r>
            <a:endParaRPr lang="en-GB" sz="1400" dirty="0">
              <a:solidFill>
                <a:srgbClr val="FF000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9387" y="5994803"/>
            <a:ext cx="1585097" cy="384081"/>
          </a:xfrm>
          <a:prstGeom prst="rect">
            <a:avLst/>
          </a:prstGeom>
        </p:spPr>
      </p:pic>
      <p:sp>
        <p:nvSpPr>
          <p:cNvPr id="9" name="TextBox 8"/>
          <p:cNvSpPr txBox="1"/>
          <p:nvPr/>
        </p:nvSpPr>
        <p:spPr>
          <a:xfrm>
            <a:off x="0" y="353248"/>
            <a:ext cx="9144000" cy="461665"/>
          </a:xfrm>
          <a:prstGeom prst="rect">
            <a:avLst/>
          </a:prstGeom>
          <a:solidFill>
            <a:srgbClr val="39388B"/>
          </a:solidFill>
        </p:spPr>
        <p:txBody>
          <a:bodyPr wrap="square" rtlCol="0">
            <a:spAutoFit/>
          </a:bodyPr>
          <a:lstStyle/>
          <a:p>
            <a:r>
              <a:rPr lang="en-GB" sz="2400" b="1" dirty="0" smtClean="0">
                <a:solidFill>
                  <a:schemeClr val="bg1"/>
                </a:solidFill>
                <a:latin typeface="Verdana" pitchFamily="34" charset="0"/>
                <a:ea typeface="Verdana" pitchFamily="34" charset="0"/>
                <a:cs typeface="Verdana" pitchFamily="34" charset="0"/>
              </a:rPr>
              <a:t>Where can science research take you?</a:t>
            </a:r>
            <a:endParaRPr lang="en-GB" sz="2400" b="1" dirty="0">
              <a:solidFill>
                <a:schemeClr val="bg1"/>
              </a:solidFill>
              <a:latin typeface="Verdana" pitchFamily="34" charset="0"/>
              <a:ea typeface="Verdana" pitchFamily="34" charset="0"/>
              <a:cs typeface="Verdana" pitchFamily="34" charset="0"/>
            </a:endParaRP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2703192" y="1536957"/>
            <a:ext cx="5961177" cy="377359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13" name="TextBox 12"/>
          <p:cNvSpPr txBox="1"/>
          <p:nvPr/>
        </p:nvSpPr>
        <p:spPr>
          <a:xfrm>
            <a:off x="2927838" y="940778"/>
            <a:ext cx="1099039" cy="338554"/>
          </a:xfrm>
          <a:prstGeom prst="rect">
            <a:avLst/>
          </a:prstGeom>
          <a:noFill/>
        </p:spPr>
        <p:txBody>
          <a:bodyPr wrap="square" rtlCol="0">
            <a:spAutoFit/>
          </a:bodyPr>
          <a:lstStyle/>
          <a:p>
            <a:r>
              <a:rPr lang="en-GB" sz="1600" dirty="0" smtClean="0"/>
              <a:t>Bill David</a:t>
            </a:r>
            <a:endParaRPr lang="en-GB" sz="1600" dirty="0"/>
          </a:p>
        </p:txBody>
      </p:sp>
      <p:cxnSp>
        <p:nvCxnSpPr>
          <p:cNvPr id="14" name="Straight Arrow Connector 13"/>
          <p:cNvCxnSpPr/>
          <p:nvPr/>
        </p:nvCxnSpPr>
        <p:spPr bwMode="auto">
          <a:xfrm>
            <a:off x="3798277" y="1257300"/>
            <a:ext cx="20515" cy="2173773"/>
          </a:xfrm>
          <a:prstGeom prst="straightConnector1">
            <a:avLst/>
          </a:prstGeom>
          <a:noFill/>
          <a:ln w="38100" cap="flat" cmpd="sng" algn="ctr">
            <a:solidFill>
              <a:srgbClr val="FFFF00"/>
            </a:solidFill>
            <a:prstDash val="solid"/>
            <a:round/>
            <a:headEnd type="none" w="med" len="med"/>
            <a:tailEnd type="oval"/>
          </a:ln>
          <a:effectLst/>
        </p:spPr>
      </p:cxnSp>
      <p:cxnSp>
        <p:nvCxnSpPr>
          <p:cNvPr id="16" name="Straight Arrow Connector 15"/>
          <p:cNvCxnSpPr/>
          <p:nvPr/>
        </p:nvCxnSpPr>
        <p:spPr bwMode="auto">
          <a:xfrm>
            <a:off x="5372100" y="1266092"/>
            <a:ext cx="17585" cy="694593"/>
          </a:xfrm>
          <a:prstGeom prst="straightConnector1">
            <a:avLst/>
          </a:prstGeom>
          <a:noFill/>
          <a:ln w="38100" cap="flat" cmpd="sng" algn="ctr">
            <a:solidFill>
              <a:srgbClr val="FFFF00"/>
            </a:solidFill>
            <a:prstDash val="solid"/>
            <a:round/>
            <a:headEnd type="none" w="med" len="med"/>
            <a:tailEnd type="oval"/>
          </a:ln>
          <a:effectLst/>
        </p:spPr>
      </p:cxnSp>
      <p:sp>
        <p:nvSpPr>
          <p:cNvPr id="18" name="TextBox 17"/>
          <p:cNvSpPr txBox="1"/>
          <p:nvPr/>
        </p:nvSpPr>
        <p:spPr>
          <a:xfrm>
            <a:off x="5375034" y="934918"/>
            <a:ext cx="1439008" cy="338554"/>
          </a:xfrm>
          <a:prstGeom prst="rect">
            <a:avLst/>
          </a:prstGeom>
          <a:noFill/>
        </p:spPr>
        <p:txBody>
          <a:bodyPr wrap="square" rtlCol="0">
            <a:spAutoFit/>
          </a:bodyPr>
          <a:lstStyle/>
          <a:p>
            <a:r>
              <a:rPr lang="en-GB" sz="1600" dirty="0" smtClean="0"/>
              <a:t>Hazel Hunter</a:t>
            </a:r>
            <a:endParaRPr lang="en-GB" sz="1600" dirty="0"/>
          </a:p>
        </p:txBody>
      </p:sp>
      <p:sp>
        <p:nvSpPr>
          <p:cNvPr id="20" name="TextBox 19"/>
          <p:cNvSpPr txBox="1"/>
          <p:nvPr/>
        </p:nvSpPr>
        <p:spPr>
          <a:xfrm>
            <a:off x="0" y="1056811"/>
            <a:ext cx="2558562" cy="1200329"/>
          </a:xfrm>
          <a:prstGeom prst="rect">
            <a:avLst/>
          </a:prstGeom>
          <a:noFill/>
        </p:spPr>
        <p:txBody>
          <a:bodyPr wrap="square" rtlCol="0">
            <a:spAutoFit/>
          </a:bodyPr>
          <a:lstStyle/>
          <a:p>
            <a:r>
              <a:rPr lang="en-GB" dirty="0" smtClean="0"/>
              <a:t>Scientists at the </a:t>
            </a:r>
            <a:r>
              <a:rPr lang="en-GB" b="1" dirty="0" smtClean="0">
                <a:solidFill>
                  <a:srgbClr val="002060"/>
                </a:solidFill>
              </a:rPr>
              <a:t>Science and Technology Facilities Council (STFC)</a:t>
            </a:r>
            <a:r>
              <a:rPr lang="en-GB" dirty="0" smtClean="0"/>
              <a:t> are doing this research. </a:t>
            </a:r>
          </a:p>
        </p:txBody>
      </p:sp>
      <p:sp>
        <p:nvSpPr>
          <p:cNvPr id="21" name="TextBox 20"/>
          <p:cNvSpPr txBox="1"/>
          <p:nvPr/>
        </p:nvSpPr>
        <p:spPr>
          <a:xfrm>
            <a:off x="-1" y="2484097"/>
            <a:ext cx="2532185" cy="1477328"/>
          </a:xfrm>
          <a:prstGeom prst="rect">
            <a:avLst/>
          </a:prstGeom>
          <a:noFill/>
        </p:spPr>
        <p:txBody>
          <a:bodyPr wrap="square" rtlCol="0">
            <a:spAutoFit/>
          </a:bodyPr>
          <a:lstStyle/>
          <a:p>
            <a:r>
              <a:rPr lang="en-GB" dirty="0" smtClean="0"/>
              <a:t>Bill David leads the team. He was part of the group that discovered the lithium battery, 35 years ago.</a:t>
            </a:r>
            <a:r>
              <a:rPr lang="en-GB" sz="1400" dirty="0" smtClean="0"/>
              <a:t> </a:t>
            </a:r>
          </a:p>
        </p:txBody>
      </p:sp>
      <p:sp>
        <p:nvSpPr>
          <p:cNvPr id="22" name="TextBox 21"/>
          <p:cNvSpPr txBox="1"/>
          <p:nvPr/>
        </p:nvSpPr>
        <p:spPr>
          <a:xfrm>
            <a:off x="0" y="4227904"/>
            <a:ext cx="2198986" cy="923330"/>
          </a:xfrm>
          <a:prstGeom prst="rect">
            <a:avLst/>
          </a:prstGeom>
          <a:noFill/>
        </p:spPr>
        <p:txBody>
          <a:bodyPr wrap="square" rtlCol="0">
            <a:spAutoFit/>
          </a:bodyPr>
          <a:lstStyle/>
          <a:p>
            <a:r>
              <a:rPr lang="en-GB" dirty="0" smtClean="0"/>
              <a:t>Hazel Hunter got the demonstrator reactor up and running.</a:t>
            </a:r>
            <a:r>
              <a:rPr lang="en-GB" sz="1400" dirty="0" smtClean="0"/>
              <a:t> </a:t>
            </a:r>
          </a:p>
        </p:txBody>
      </p:sp>
      <p:cxnSp>
        <p:nvCxnSpPr>
          <p:cNvPr id="23" name="Straight Arrow Connector 22"/>
          <p:cNvCxnSpPr/>
          <p:nvPr/>
        </p:nvCxnSpPr>
        <p:spPr bwMode="auto">
          <a:xfrm flipV="1">
            <a:off x="4686300" y="5036100"/>
            <a:ext cx="11723" cy="547015"/>
          </a:xfrm>
          <a:prstGeom prst="straightConnector1">
            <a:avLst/>
          </a:prstGeom>
          <a:noFill/>
          <a:ln w="38100" cap="flat" cmpd="sng" algn="ctr">
            <a:solidFill>
              <a:srgbClr val="FFFF00"/>
            </a:solidFill>
            <a:prstDash val="solid"/>
            <a:round/>
            <a:headEnd type="none" w="med" len="med"/>
            <a:tailEnd type="oval"/>
          </a:ln>
          <a:effectLst/>
        </p:spPr>
      </p:cxnSp>
      <p:cxnSp>
        <p:nvCxnSpPr>
          <p:cNvPr id="24" name="Straight Arrow Connector 23"/>
          <p:cNvCxnSpPr/>
          <p:nvPr/>
        </p:nvCxnSpPr>
        <p:spPr bwMode="auto">
          <a:xfrm flipH="1" flipV="1">
            <a:off x="7593624" y="4151008"/>
            <a:ext cx="20514" cy="1520030"/>
          </a:xfrm>
          <a:prstGeom prst="straightConnector1">
            <a:avLst/>
          </a:prstGeom>
          <a:noFill/>
          <a:ln w="38100" cap="flat" cmpd="sng" algn="ctr">
            <a:solidFill>
              <a:srgbClr val="FFFF00"/>
            </a:solidFill>
            <a:prstDash val="solid"/>
            <a:round/>
            <a:headEnd type="none" w="med" len="med"/>
            <a:tailEnd type="oval"/>
          </a:ln>
          <a:effectLst/>
        </p:spPr>
      </p:cxnSp>
      <p:cxnSp>
        <p:nvCxnSpPr>
          <p:cNvPr id="25" name="Straight Arrow Connector 24"/>
          <p:cNvCxnSpPr/>
          <p:nvPr/>
        </p:nvCxnSpPr>
        <p:spPr bwMode="auto">
          <a:xfrm flipH="1" flipV="1">
            <a:off x="3068516" y="3160408"/>
            <a:ext cx="35169" cy="2449084"/>
          </a:xfrm>
          <a:prstGeom prst="straightConnector1">
            <a:avLst/>
          </a:prstGeom>
          <a:noFill/>
          <a:ln w="38100" cap="flat" cmpd="sng" algn="ctr">
            <a:solidFill>
              <a:srgbClr val="FFFF00"/>
            </a:solidFill>
            <a:prstDash val="solid"/>
            <a:round/>
            <a:headEnd type="none" w="med" len="med"/>
            <a:tailEnd type="oval"/>
          </a:ln>
          <a:effectLst/>
        </p:spPr>
      </p:cxnSp>
      <p:cxnSp>
        <p:nvCxnSpPr>
          <p:cNvPr id="26" name="Straight Arrow Connector 25"/>
          <p:cNvCxnSpPr/>
          <p:nvPr/>
        </p:nvCxnSpPr>
        <p:spPr bwMode="auto">
          <a:xfrm>
            <a:off x="4783015" y="1257300"/>
            <a:ext cx="26377" cy="1301262"/>
          </a:xfrm>
          <a:prstGeom prst="straightConnector1">
            <a:avLst/>
          </a:prstGeom>
          <a:noFill/>
          <a:ln w="38100" cap="flat" cmpd="sng" algn="ctr">
            <a:solidFill>
              <a:srgbClr val="FFFF00"/>
            </a:solidFill>
            <a:prstDash val="solid"/>
            <a:round/>
            <a:headEnd type="none" w="med" len="med"/>
            <a:tailEnd type="oval"/>
          </a:ln>
          <a:effectLst/>
        </p:spPr>
      </p:cxnSp>
      <p:cxnSp>
        <p:nvCxnSpPr>
          <p:cNvPr id="27" name="Straight Arrow Connector 26"/>
          <p:cNvCxnSpPr/>
          <p:nvPr/>
        </p:nvCxnSpPr>
        <p:spPr bwMode="auto">
          <a:xfrm flipH="1" flipV="1">
            <a:off x="8384931" y="3649846"/>
            <a:ext cx="38100" cy="1933269"/>
          </a:xfrm>
          <a:prstGeom prst="straightConnector1">
            <a:avLst/>
          </a:prstGeom>
          <a:noFill/>
          <a:ln w="38100" cap="flat" cmpd="sng" algn="ctr">
            <a:solidFill>
              <a:srgbClr val="FFFF00"/>
            </a:solidFill>
            <a:prstDash val="solid"/>
            <a:round/>
            <a:headEnd type="none" w="med" len="med"/>
            <a:tailEnd type="oval"/>
          </a:ln>
          <a:effectLst/>
        </p:spPr>
      </p:cxnSp>
      <p:sp>
        <p:nvSpPr>
          <p:cNvPr id="36" name="TextBox 35"/>
          <p:cNvSpPr txBox="1"/>
          <p:nvPr/>
        </p:nvSpPr>
        <p:spPr>
          <a:xfrm>
            <a:off x="6392007" y="5612423"/>
            <a:ext cx="1644161" cy="338554"/>
          </a:xfrm>
          <a:prstGeom prst="rect">
            <a:avLst/>
          </a:prstGeom>
          <a:noFill/>
        </p:spPr>
        <p:txBody>
          <a:bodyPr wrap="square" rtlCol="0">
            <a:spAutoFit/>
          </a:bodyPr>
          <a:lstStyle/>
          <a:p>
            <a:r>
              <a:rPr lang="en-GB" sz="1600" dirty="0" smtClean="0"/>
              <a:t>Josh Makepeace</a:t>
            </a:r>
            <a:endParaRPr lang="en-GB" sz="1600" dirty="0"/>
          </a:p>
        </p:txBody>
      </p:sp>
      <p:sp>
        <p:nvSpPr>
          <p:cNvPr id="37" name="TextBox 36"/>
          <p:cNvSpPr txBox="1"/>
          <p:nvPr/>
        </p:nvSpPr>
        <p:spPr>
          <a:xfrm>
            <a:off x="3979984" y="920261"/>
            <a:ext cx="1198685" cy="338554"/>
          </a:xfrm>
          <a:prstGeom prst="rect">
            <a:avLst/>
          </a:prstGeom>
          <a:noFill/>
        </p:spPr>
        <p:txBody>
          <a:bodyPr wrap="square" rtlCol="0">
            <a:spAutoFit/>
          </a:bodyPr>
          <a:lstStyle/>
          <a:p>
            <a:r>
              <a:rPr lang="en-GB" sz="1600" dirty="0" smtClean="0"/>
              <a:t>Sam Callear</a:t>
            </a:r>
            <a:endParaRPr lang="en-GB" sz="1600" dirty="0"/>
          </a:p>
        </p:txBody>
      </p:sp>
      <p:sp>
        <p:nvSpPr>
          <p:cNvPr id="38" name="TextBox 37"/>
          <p:cNvSpPr txBox="1"/>
          <p:nvPr/>
        </p:nvSpPr>
        <p:spPr>
          <a:xfrm>
            <a:off x="4141177" y="5618284"/>
            <a:ext cx="1679331" cy="338554"/>
          </a:xfrm>
          <a:prstGeom prst="rect">
            <a:avLst/>
          </a:prstGeom>
          <a:noFill/>
        </p:spPr>
        <p:txBody>
          <a:bodyPr wrap="square" rtlCol="0">
            <a:spAutoFit/>
          </a:bodyPr>
          <a:lstStyle/>
          <a:p>
            <a:r>
              <a:rPr lang="en-GB" sz="1600" dirty="0" smtClean="0"/>
              <a:t>Mark Kibble</a:t>
            </a:r>
            <a:endParaRPr lang="en-GB" sz="1600" dirty="0"/>
          </a:p>
        </p:txBody>
      </p:sp>
      <p:sp>
        <p:nvSpPr>
          <p:cNvPr id="39" name="TextBox 38"/>
          <p:cNvSpPr txBox="1"/>
          <p:nvPr/>
        </p:nvSpPr>
        <p:spPr>
          <a:xfrm>
            <a:off x="8044961" y="5612424"/>
            <a:ext cx="1099039" cy="338554"/>
          </a:xfrm>
          <a:prstGeom prst="rect">
            <a:avLst/>
          </a:prstGeom>
          <a:noFill/>
        </p:spPr>
        <p:txBody>
          <a:bodyPr wrap="square" rtlCol="0">
            <a:spAutoFit/>
          </a:bodyPr>
          <a:lstStyle/>
          <a:p>
            <a:r>
              <a:rPr lang="en-GB" sz="1600" dirty="0" smtClean="0"/>
              <a:t>Tom Wood</a:t>
            </a:r>
            <a:endParaRPr lang="en-GB" sz="1600" dirty="0"/>
          </a:p>
        </p:txBody>
      </p:sp>
      <p:sp>
        <p:nvSpPr>
          <p:cNvPr id="40" name="TextBox 39"/>
          <p:cNvSpPr txBox="1"/>
          <p:nvPr/>
        </p:nvSpPr>
        <p:spPr>
          <a:xfrm>
            <a:off x="2599592" y="5632939"/>
            <a:ext cx="1348154" cy="338554"/>
          </a:xfrm>
          <a:prstGeom prst="rect">
            <a:avLst/>
          </a:prstGeom>
          <a:noFill/>
        </p:spPr>
        <p:txBody>
          <a:bodyPr wrap="square" rtlCol="0">
            <a:spAutoFit/>
          </a:bodyPr>
          <a:lstStyle/>
          <a:p>
            <a:r>
              <a:rPr lang="en-GB" sz="1600" dirty="0" smtClean="0"/>
              <a:t>Martin Jones</a:t>
            </a:r>
            <a:endParaRPr lang="en-GB" sz="1600" dirty="0"/>
          </a:p>
        </p:txBody>
      </p:sp>
    </p:spTree>
    <p:extLst>
      <p:ext uri="{BB962C8B-B14F-4D97-AF65-F5344CB8AC3E}">
        <p14:creationId xmlns:p14="http://schemas.microsoft.com/office/powerpoint/2010/main" xmlns="" val="1551714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53248"/>
            <a:ext cx="9144000" cy="461665"/>
          </a:xfrm>
          <a:prstGeom prst="rect">
            <a:avLst/>
          </a:prstGeom>
          <a:solidFill>
            <a:srgbClr val="39388B"/>
          </a:solidFill>
        </p:spPr>
        <p:txBody>
          <a:bodyPr wrap="square" rtlCol="0">
            <a:spAutoFit/>
          </a:bodyPr>
          <a:lstStyle/>
          <a:p>
            <a:r>
              <a:rPr lang="en-GB" sz="2400" b="1" dirty="0" smtClean="0">
                <a:solidFill>
                  <a:schemeClr val="bg1"/>
                </a:solidFill>
                <a:latin typeface="Verdana" pitchFamily="34" charset="0"/>
                <a:ea typeface="Verdana" pitchFamily="34" charset="0"/>
                <a:cs typeface="Verdana" pitchFamily="34" charset="0"/>
              </a:rPr>
              <a:t>Useful links</a:t>
            </a:r>
            <a:endParaRPr lang="en-GB" sz="2400" b="1" dirty="0">
              <a:solidFill>
                <a:schemeClr val="bg1"/>
              </a:solidFill>
              <a:latin typeface="Verdana" pitchFamily="34" charset="0"/>
              <a:ea typeface="Verdana" pitchFamily="34" charset="0"/>
              <a:cs typeface="Verdana" pitchFamily="34" charset="0"/>
            </a:endParaRPr>
          </a:p>
        </p:txBody>
      </p:sp>
      <p:sp>
        <p:nvSpPr>
          <p:cNvPr id="3" name="TextBox 2"/>
          <p:cNvSpPr txBox="1"/>
          <p:nvPr/>
        </p:nvSpPr>
        <p:spPr>
          <a:xfrm>
            <a:off x="367145" y="1084559"/>
            <a:ext cx="8409709" cy="5632312"/>
          </a:xfrm>
          <a:prstGeom prst="rect">
            <a:avLst/>
          </a:prstGeom>
          <a:noFill/>
          <a:ln>
            <a:solidFill>
              <a:srgbClr val="39388B"/>
            </a:solidFill>
          </a:ln>
        </p:spPr>
        <p:txBody>
          <a:bodyPr wrap="square" rtlCol="0">
            <a:spAutoFit/>
          </a:bodyPr>
          <a:lstStyle/>
          <a:p>
            <a:r>
              <a:rPr lang="en-GB" b="1" dirty="0">
                <a:solidFill>
                  <a:srgbClr val="39388B"/>
                </a:solidFill>
                <a:latin typeface="Verdana" pitchFamily="34" charset="0"/>
                <a:ea typeface="Verdana" pitchFamily="34" charset="0"/>
                <a:cs typeface="Verdana" pitchFamily="34" charset="0"/>
              </a:rPr>
              <a:t>Further i</a:t>
            </a:r>
            <a:r>
              <a:rPr lang="en-GB" b="1" dirty="0" smtClean="0">
                <a:solidFill>
                  <a:srgbClr val="39388B"/>
                </a:solidFill>
                <a:latin typeface="Verdana" pitchFamily="34" charset="0"/>
                <a:ea typeface="Verdana" pitchFamily="34" charset="0"/>
                <a:cs typeface="Verdana" pitchFamily="34" charset="0"/>
              </a:rPr>
              <a:t>nformation</a:t>
            </a:r>
          </a:p>
          <a:p>
            <a:endParaRPr lang="en-GB" b="1" dirty="0">
              <a:solidFill>
                <a:srgbClr val="39388B"/>
              </a:solidFill>
              <a:latin typeface="Verdana" pitchFamily="34" charset="0"/>
              <a:ea typeface="Verdana" pitchFamily="34" charset="0"/>
              <a:cs typeface="Verdana" pitchFamily="34" charset="0"/>
            </a:endParaRPr>
          </a:p>
          <a:p>
            <a:r>
              <a:rPr lang="en-GB" dirty="0">
                <a:hlinkClick r:id="rId3"/>
              </a:rPr>
              <a:t>Hydrogen breakthrough could be a game-changer for the future of car fuels</a:t>
            </a:r>
            <a:endParaRPr lang="en-GB" dirty="0"/>
          </a:p>
          <a:p>
            <a:r>
              <a:rPr lang="en-GB" dirty="0">
                <a:ea typeface="Verdana" pitchFamily="34" charset="0"/>
                <a:cs typeface="Verdana" pitchFamily="34" charset="0"/>
              </a:rPr>
              <a:t>T</a:t>
            </a:r>
            <a:r>
              <a:rPr lang="en-GB" dirty="0" smtClean="0">
                <a:ea typeface="Verdana" pitchFamily="34" charset="0"/>
                <a:cs typeface="Verdana" pitchFamily="34" charset="0"/>
              </a:rPr>
              <a:t>his </a:t>
            </a:r>
            <a:r>
              <a:rPr lang="en-GB" dirty="0">
                <a:ea typeface="Verdana" pitchFamily="34" charset="0"/>
                <a:cs typeface="Verdana" pitchFamily="34" charset="0"/>
              </a:rPr>
              <a:t>article outlines the research and speculates about its possible implications</a:t>
            </a:r>
            <a:r>
              <a:rPr lang="en-GB" dirty="0" smtClean="0">
                <a:ea typeface="Verdana" pitchFamily="34" charset="0"/>
                <a:cs typeface="Verdana" pitchFamily="34" charset="0"/>
              </a:rPr>
              <a:t>.</a:t>
            </a:r>
          </a:p>
          <a:p>
            <a:endParaRPr lang="en-GB" sz="1200" dirty="0" smtClean="0">
              <a:ea typeface="Verdana" pitchFamily="34" charset="0"/>
              <a:cs typeface="Verdana" pitchFamily="34" charset="0"/>
            </a:endParaRPr>
          </a:p>
          <a:p>
            <a:r>
              <a:rPr lang="en-GB" dirty="0" smtClean="0">
                <a:ea typeface="Verdana" pitchFamily="34" charset="0"/>
                <a:cs typeface="Verdana" pitchFamily="34" charset="0"/>
                <a:hlinkClick r:id="rId4"/>
              </a:rPr>
              <a:t>Ammonia – a forgotten fuel? </a:t>
            </a:r>
            <a:endParaRPr lang="en-GB" dirty="0">
              <a:ea typeface="Verdana" pitchFamily="34" charset="0"/>
              <a:cs typeface="Verdana" pitchFamily="34" charset="0"/>
            </a:endParaRPr>
          </a:p>
          <a:p>
            <a:r>
              <a:rPr lang="en-GB" dirty="0" smtClean="0">
                <a:ea typeface="Verdana" pitchFamily="34" charset="0"/>
                <a:cs typeface="Verdana" pitchFamily="34" charset="0"/>
              </a:rPr>
              <a:t>This article, pages 40 to 41, addresses the question: Can ammonia be the long term, carbon-free alternative to fossil fuels?</a:t>
            </a:r>
          </a:p>
          <a:p>
            <a:endParaRPr lang="en-GB" sz="1200" dirty="0" smtClean="0">
              <a:ea typeface="Verdana" pitchFamily="34" charset="0"/>
              <a:cs typeface="Verdana" pitchFamily="34" charset="0"/>
              <a:hlinkClick r:id="rId4"/>
            </a:endParaRPr>
          </a:p>
          <a:p>
            <a:r>
              <a:rPr lang="en-GB" dirty="0" smtClean="0">
                <a:ea typeface="Verdana" pitchFamily="34" charset="0"/>
                <a:cs typeface="Verdana" pitchFamily="34" charset="0"/>
                <a:hlinkClick r:id="rId5"/>
              </a:rPr>
              <a:t>SFTC project announcement</a:t>
            </a:r>
            <a:r>
              <a:rPr lang="en-GB" dirty="0" smtClean="0">
                <a:ea typeface="Verdana" pitchFamily="34" charset="0"/>
                <a:cs typeface="Verdana" pitchFamily="34" charset="0"/>
              </a:rPr>
              <a:t> – summaries of four projects – including that described in this activity – which aim to solve energy challenges.</a:t>
            </a:r>
          </a:p>
          <a:p>
            <a:endParaRPr lang="en-GB" sz="1200" dirty="0">
              <a:ea typeface="Verdana" pitchFamily="34" charset="0"/>
              <a:cs typeface="Verdana" pitchFamily="34" charset="0"/>
            </a:endParaRPr>
          </a:p>
          <a:p>
            <a:r>
              <a:rPr lang="en-GB" dirty="0">
                <a:ea typeface="Verdana" pitchFamily="34" charset="0"/>
                <a:cs typeface="Verdana" pitchFamily="34" charset="0"/>
                <a:hlinkClick r:id="rId6"/>
              </a:rPr>
              <a:t>Bill David </a:t>
            </a:r>
            <a:r>
              <a:rPr lang="en-GB" dirty="0">
                <a:ea typeface="Verdana" pitchFamily="34" charset="0"/>
                <a:cs typeface="Verdana" pitchFamily="34" charset="0"/>
              </a:rPr>
              <a:t>– this web page tells of a recent award to the lead scientist in the research project.</a:t>
            </a:r>
          </a:p>
          <a:p>
            <a:endParaRPr lang="en-GB" b="1" dirty="0" smtClean="0">
              <a:solidFill>
                <a:srgbClr val="39388B"/>
              </a:solidFill>
              <a:latin typeface="Verdana" pitchFamily="34" charset="0"/>
              <a:ea typeface="Verdana" pitchFamily="34" charset="0"/>
              <a:cs typeface="Verdana" pitchFamily="34" charset="0"/>
            </a:endParaRPr>
          </a:p>
          <a:p>
            <a:r>
              <a:rPr lang="en-GB" b="1" dirty="0" smtClean="0">
                <a:solidFill>
                  <a:srgbClr val="39388B"/>
                </a:solidFill>
                <a:latin typeface="Verdana" pitchFamily="34" charset="0"/>
                <a:ea typeface="Verdana" pitchFamily="34" charset="0"/>
                <a:cs typeface="Verdana" pitchFamily="34" charset="0"/>
              </a:rPr>
              <a:t>Other </a:t>
            </a:r>
            <a:r>
              <a:rPr lang="en-GB" b="1" dirty="0">
                <a:solidFill>
                  <a:srgbClr val="39388B"/>
                </a:solidFill>
                <a:latin typeface="Verdana" pitchFamily="34" charset="0"/>
                <a:ea typeface="Verdana" pitchFamily="34" charset="0"/>
                <a:cs typeface="Verdana" pitchFamily="34" charset="0"/>
              </a:rPr>
              <a:t>resources from </a:t>
            </a:r>
            <a:r>
              <a:rPr lang="en-GB" b="1" dirty="0" smtClean="0">
                <a:solidFill>
                  <a:srgbClr val="39388B"/>
                </a:solidFill>
                <a:latin typeface="Verdana" pitchFamily="34" charset="0"/>
                <a:ea typeface="Verdana" pitchFamily="34" charset="0"/>
                <a:cs typeface="Verdana" pitchFamily="34" charset="0"/>
              </a:rPr>
              <a:t>Science and Technology Facilities Council</a:t>
            </a:r>
          </a:p>
          <a:p>
            <a:endParaRPr lang="en-GB" sz="1200" b="1" dirty="0">
              <a:solidFill>
                <a:srgbClr val="39388B"/>
              </a:solidFill>
              <a:latin typeface="Verdana" pitchFamily="34" charset="0"/>
              <a:ea typeface="Verdana" pitchFamily="34" charset="0"/>
              <a:cs typeface="Verdana" pitchFamily="34" charset="0"/>
              <a:hlinkClick r:id="rId7"/>
            </a:endParaRPr>
          </a:p>
          <a:p>
            <a:r>
              <a:rPr lang="en-GB" dirty="0" smtClean="0">
                <a:hlinkClick r:id="rId8"/>
              </a:rPr>
              <a:t>STFC Explore our science </a:t>
            </a:r>
            <a:endParaRPr lang="en-GB" dirty="0"/>
          </a:p>
          <a:p>
            <a:r>
              <a:rPr lang="en-GB" dirty="0" smtClean="0"/>
              <a:t>This page is a window into STFC’s science and technology, and how large facilities – from giant telescopes, to laser facilities, supercomputers and the Large Hadron Collider – help physicists, chemists and biologists to understand our world and the Universe beyond. </a:t>
            </a:r>
            <a:endParaRPr lang="en-GB" dirty="0"/>
          </a:p>
        </p:txBody>
      </p:sp>
    </p:spTree>
    <p:extLst>
      <p:ext uri="{BB962C8B-B14F-4D97-AF65-F5344CB8AC3E}">
        <p14:creationId xmlns:p14="http://schemas.microsoft.com/office/powerpoint/2010/main" xmlns="" val="929079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3234</TotalTime>
  <Words>1313</Words>
  <Application>Microsoft Office PowerPoint</Application>
  <PresentationFormat>On-screen Show (4:3)</PresentationFormat>
  <Paragraphs>127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 Harden</dc:creator>
  <cp:lastModifiedBy>Philippa</cp:lastModifiedBy>
  <cp:revision>339</cp:revision>
  <cp:lastPrinted>2016-01-03T11:08:47Z</cp:lastPrinted>
  <dcterms:created xsi:type="dcterms:W3CDTF">2015-05-13T09:23:14Z</dcterms:created>
  <dcterms:modified xsi:type="dcterms:W3CDTF">2016-02-29T16:30:08Z</dcterms:modified>
</cp:coreProperties>
</file>