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handoutMasterIdLst>
    <p:handoutMasterId r:id="rId13"/>
  </p:handoutMasterIdLst>
  <p:sldIdLst>
    <p:sldId id="256" r:id="rId2"/>
    <p:sldId id="263" r:id="rId3"/>
    <p:sldId id="266" r:id="rId4"/>
    <p:sldId id="267" r:id="rId5"/>
    <p:sldId id="259" r:id="rId6"/>
    <p:sldId id="269" r:id="rId7"/>
    <p:sldId id="258" r:id="rId8"/>
    <p:sldId id="270" r:id="rId9"/>
    <p:sldId id="262"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1B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86323" autoAdjust="0"/>
  </p:normalViewPr>
  <p:slideViewPr>
    <p:cSldViewPr snapToGrid="0">
      <p:cViewPr>
        <p:scale>
          <a:sx n="70" d="100"/>
          <a:sy n="70" d="100"/>
        </p:scale>
        <p:origin x="-150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97BAF3-BD4B-4522-8D71-29A9CF5BD45A}" type="datetimeFigureOut">
              <a:rPr lang="en-GB" smtClean="0"/>
              <a:t>22/06/2016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52B5F0-9F48-4403-84B1-FB6A023FE8E0}" type="slidenum">
              <a:rPr lang="en-GB" smtClean="0"/>
              <a:t>‹#›</a:t>
            </a:fld>
            <a:endParaRPr lang="en-GB"/>
          </a:p>
        </p:txBody>
      </p:sp>
    </p:spTree>
    <p:extLst>
      <p:ext uri="{BB962C8B-B14F-4D97-AF65-F5344CB8AC3E}">
        <p14:creationId xmlns:p14="http://schemas.microsoft.com/office/powerpoint/2010/main" val="418538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DCC98-6E9C-41EC-BC25-41A13185ABDD}" type="datetimeFigureOut">
              <a:rPr lang="en-GB" smtClean="0"/>
              <a:t>22/06/2016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AF8A3-0A8E-4FC1-98C3-F02854B2FF22}" type="slidenum">
              <a:rPr lang="en-GB" smtClean="0"/>
              <a:t>‹#›</a:t>
            </a:fld>
            <a:endParaRPr lang="en-GB"/>
          </a:p>
        </p:txBody>
      </p:sp>
    </p:spTree>
    <p:extLst>
      <p:ext uri="{BB962C8B-B14F-4D97-AF65-F5344CB8AC3E}">
        <p14:creationId xmlns:p14="http://schemas.microsoft.com/office/powerpoint/2010/main" val="176741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1</a:t>
            </a:fld>
            <a:endParaRPr lang="en-GB"/>
          </a:p>
        </p:txBody>
      </p:sp>
    </p:spTree>
    <p:extLst>
      <p:ext uri="{BB962C8B-B14F-4D97-AF65-F5344CB8AC3E}">
        <p14:creationId xmlns:p14="http://schemas.microsoft.com/office/powerpoint/2010/main" val="270375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1FB7D8-0CA2-425C-BB8D-EA73F458979E}" type="slidenum">
              <a:rPr lang="en-GB" smtClean="0"/>
              <a:t>2</a:t>
            </a:fld>
            <a:endParaRPr lang="en-GB"/>
          </a:p>
        </p:txBody>
      </p:sp>
    </p:spTree>
    <p:extLst>
      <p:ext uri="{BB962C8B-B14F-4D97-AF65-F5344CB8AC3E}">
        <p14:creationId xmlns:p14="http://schemas.microsoft.com/office/powerpoint/2010/main" val="360356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3</a:t>
            </a:fld>
            <a:endParaRPr lang="en-GB"/>
          </a:p>
        </p:txBody>
      </p:sp>
    </p:spTree>
    <p:extLst>
      <p:ext uri="{BB962C8B-B14F-4D97-AF65-F5344CB8AC3E}">
        <p14:creationId xmlns:p14="http://schemas.microsoft.com/office/powerpoint/2010/main" val="291274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4</a:t>
            </a:fld>
            <a:endParaRPr lang="en-GB"/>
          </a:p>
        </p:txBody>
      </p:sp>
    </p:spTree>
    <p:extLst>
      <p:ext uri="{BB962C8B-B14F-4D97-AF65-F5344CB8AC3E}">
        <p14:creationId xmlns:p14="http://schemas.microsoft.com/office/powerpoint/2010/main" val="291274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5</a:t>
            </a:fld>
            <a:endParaRPr lang="en-GB"/>
          </a:p>
        </p:txBody>
      </p:sp>
    </p:spTree>
    <p:extLst>
      <p:ext uri="{BB962C8B-B14F-4D97-AF65-F5344CB8AC3E}">
        <p14:creationId xmlns:p14="http://schemas.microsoft.com/office/powerpoint/2010/main" val="345908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6</a:t>
            </a:fld>
            <a:endParaRPr lang="en-GB"/>
          </a:p>
        </p:txBody>
      </p:sp>
    </p:spTree>
    <p:extLst>
      <p:ext uri="{BB962C8B-B14F-4D97-AF65-F5344CB8AC3E}">
        <p14:creationId xmlns:p14="http://schemas.microsoft.com/office/powerpoint/2010/main" val="345908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7</a:t>
            </a:fld>
            <a:endParaRPr lang="en-GB"/>
          </a:p>
        </p:txBody>
      </p:sp>
    </p:spTree>
    <p:extLst>
      <p:ext uri="{BB962C8B-B14F-4D97-AF65-F5344CB8AC3E}">
        <p14:creationId xmlns:p14="http://schemas.microsoft.com/office/powerpoint/2010/main" val="250384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a:t>
            </a:r>
            <a:r>
              <a:rPr lang="en-GB" baseline="0" dirty="0" smtClean="0"/>
              <a:t> tips:</a:t>
            </a:r>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9</a:t>
            </a:fld>
            <a:endParaRPr lang="en-GB"/>
          </a:p>
        </p:txBody>
      </p:sp>
    </p:spTree>
    <p:extLst>
      <p:ext uri="{BB962C8B-B14F-4D97-AF65-F5344CB8AC3E}">
        <p14:creationId xmlns:p14="http://schemas.microsoft.com/office/powerpoint/2010/main" val="166648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a:t>
            </a:r>
            <a:r>
              <a:rPr lang="en-GB" baseline="0" dirty="0" smtClean="0"/>
              <a:t> tips:</a:t>
            </a:r>
            <a:endParaRPr lang="en-GB" dirty="0"/>
          </a:p>
        </p:txBody>
      </p:sp>
      <p:sp>
        <p:nvSpPr>
          <p:cNvPr id="4" name="Slide Number Placeholder 3"/>
          <p:cNvSpPr>
            <a:spLocks noGrp="1"/>
          </p:cNvSpPr>
          <p:nvPr>
            <p:ph type="sldNum" sz="quarter" idx="10"/>
          </p:nvPr>
        </p:nvSpPr>
        <p:spPr/>
        <p:txBody>
          <a:bodyPr/>
          <a:lstStyle/>
          <a:p>
            <a:fld id="{4CDAF8A3-0A8E-4FC1-98C3-F02854B2FF22}" type="slidenum">
              <a:rPr lang="en-GB" smtClean="0"/>
              <a:t>10</a:t>
            </a:fld>
            <a:endParaRPr lang="en-GB"/>
          </a:p>
        </p:txBody>
      </p:sp>
    </p:spTree>
    <p:extLst>
      <p:ext uri="{BB962C8B-B14F-4D97-AF65-F5344CB8AC3E}">
        <p14:creationId xmlns:p14="http://schemas.microsoft.com/office/powerpoint/2010/main" val="166648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B3FD9C-E77E-420B-B374-11E9C56A7AD2}" type="datetime1">
              <a:rPr lang="en-GB" smtClean="0"/>
              <a:t>22/06/2016</a:t>
            </a:fld>
            <a:endParaRPr lang="en-GB"/>
          </a:p>
        </p:txBody>
      </p:sp>
      <p:sp>
        <p:nvSpPr>
          <p:cNvPr id="5" name="Footer Placeholder 4"/>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6" name="Slide Number Placeholder 5"/>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278828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531EB7-8005-4FAF-BC6A-70EDA03EF228}" type="datetime1">
              <a:rPr lang="en-GB" smtClean="0"/>
              <a:t>22/06/2016</a:t>
            </a:fld>
            <a:endParaRPr lang="en-GB"/>
          </a:p>
        </p:txBody>
      </p:sp>
      <p:sp>
        <p:nvSpPr>
          <p:cNvPr id="5" name="Footer Placeholder 4"/>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6" name="Slide Number Placeholder 5"/>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306431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8CF40-F922-4CDE-94D9-AEBDC4189DE3}" type="datetime1">
              <a:rPr lang="en-GB" smtClean="0"/>
              <a:t>22/06/2016</a:t>
            </a:fld>
            <a:endParaRPr lang="en-GB"/>
          </a:p>
        </p:txBody>
      </p:sp>
      <p:sp>
        <p:nvSpPr>
          <p:cNvPr id="5" name="Footer Placeholder 4"/>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6" name="Slide Number Placeholder 5"/>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411279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DBFC65-535D-4AF6-990C-81E9A2C8EE54}" type="datetime1">
              <a:rPr lang="en-GB" smtClean="0"/>
              <a:t>22/06/2016</a:t>
            </a:fld>
            <a:endParaRPr lang="en-GB"/>
          </a:p>
        </p:txBody>
      </p:sp>
      <p:sp>
        <p:nvSpPr>
          <p:cNvPr id="5" name="Footer Placeholder 4"/>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6" name="Slide Number Placeholder 5"/>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17308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E60C8-63D8-4E9D-A9C0-3EB307DAC8E2}" type="datetime1">
              <a:rPr lang="en-GB" smtClean="0"/>
              <a:t>22/06/2016</a:t>
            </a:fld>
            <a:endParaRPr lang="en-GB"/>
          </a:p>
        </p:txBody>
      </p:sp>
      <p:sp>
        <p:nvSpPr>
          <p:cNvPr id="5" name="Footer Placeholder 4"/>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6" name="Slide Number Placeholder 5"/>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363169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2E5A55-284A-437E-BC07-DEE8DBAF235B}" type="datetime1">
              <a:rPr lang="en-GB" smtClean="0"/>
              <a:t>22/06/2016</a:t>
            </a:fld>
            <a:endParaRPr lang="en-GB"/>
          </a:p>
        </p:txBody>
      </p:sp>
      <p:sp>
        <p:nvSpPr>
          <p:cNvPr id="6" name="Footer Placeholder 5"/>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7" name="Slide Number Placeholder 6"/>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335910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18F1FA-93DA-4FF5-9C97-E07FE6A6DBC3}" type="datetime1">
              <a:rPr lang="en-GB" smtClean="0"/>
              <a:t>22/06/2016</a:t>
            </a:fld>
            <a:endParaRPr lang="en-GB"/>
          </a:p>
        </p:txBody>
      </p:sp>
      <p:sp>
        <p:nvSpPr>
          <p:cNvPr id="8" name="Footer Placeholder 7"/>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9" name="Slide Number Placeholder 8"/>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293221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A63C25-ABF5-4127-B906-9196C77429B4}" type="datetime1">
              <a:rPr lang="en-GB" smtClean="0"/>
              <a:t>22/06/2016</a:t>
            </a:fld>
            <a:endParaRPr lang="en-GB"/>
          </a:p>
        </p:txBody>
      </p:sp>
      <p:sp>
        <p:nvSpPr>
          <p:cNvPr id="4" name="Footer Placeholder 3"/>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5" name="Slide Number Placeholder 4"/>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191815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619E8-212B-437E-BC72-8051E0237282}" type="datetime1">
              <a:rPr lang="en-GB" smtClean="0"/>
              <a:t>22/06/2016</a:t>
            </a:fld>
            <a:endParaRPr lang="en-GB"/>
          </a:p>
        </p:txBody>
      </p:sp>
      <p:sp>
        <p:nvSpPr>
          <p:cNvPr id="3" name="Footer Placeholder 2"/>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4" name="Slide Number Placeholder 3"/>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23946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1173F-759E-4AAD-89BD-1472F2DE9D31}" type="datetime1">
              <a:rPr lang="en-GB" smtClean="0"/>
              <a:t>22/06/2016</a:t>
            </a:fld>
            <a:endParaRPr lang="en-GB"/>
          </a:p>
        </p:txBody>
      </p:sp>
      <p:sp>
        <p:nvSpPr>
          <p:cNvPr id="6" name="Footer Placeholder 5"/>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7" name="Slide Number Placeholder 6"/>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228743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32330-7D25-4659-9E2D-80DE9839ECD8}" type="datetime1">
              <a:rPr lang="en-GB" smtClean="0"/>
              <a:t>22/06/2016</a:t>
            </a:fld>
            <a:endParaRPr lang="en-GB"/>
          </a:p>
        </p:txBody>
      </p:sp>
      <p:sp>
        <p:nvSpPr>
          <p:cNvPr id="6" name="Footer Placeholder 5"/>
          <p:cNvSpPr>
            <a:spLocks noGrp="1"/>
          </p:cNvSpPr>
          <p:nvPr>
            <p:ph type="ftr" sz="quarter" idx="11"/>
          </p:nvPr>
        </p:nvSpPr>
        <p:spPr/>
        <p:txBody>
          <a:bodyPr/>
          <a:lstStyle/>
          <a:p>
            <a:r>
              <a:rPr lang="en-GB" smtClean="0"/>
              <a:t>Association for Science Education Draft Material Only - Not for circulation</a:t>
            </a:r>
            <a:endParaRPr lang="en-GB"/>
          </a:p>
        </p:txBody>
      </p:sp>
      <p:sp>
        <p:nvSpPr>
          <p:cNvPr id="7" name="Slide Number Placeholder 6"/>
          <p:cNvSpPr>
            <a:spLocks noGrp="1"/>
          </p:cNvSpPr>
          <p:nvPr>
            <p:ph type="sldNum" sz="quarter" idx="12"/>
          </p:nvPr>
        </p:nvSpPr>
        <p:spPr/>
        <p:txBody>
          <a:bodyPr/>
          <a:lstStyle/>
          <a:p>
            <a:fld id="{0E0DB0B2-8CCF-4F9C-A74F-CB3592FA8546}" type="slidenum">
              <a:rPr lang="en-GB" smtClean="0"/>
              <a:t>‹#›</a:t>
            </a:fld>
            <a:endParaRPr lang="en-GB"/>
          </a:p>
        </p:txBody>
      </p:sp>
    </p:spTree>
    <p:extLst>
      <p:ext uri="{BB962C8B-B14F-4D97-AF65-F5344CB8AC3E}">
        <p14:creationId xmlns:p14="http://schemas.microsoft.com/office/powerpoint/2010/main" val="29536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E3895-FFB2-4FF6-BAA1-B650A051CB6F}" type="datetime1">
              <a:rPr lang="en-GB" smtClean="0"/>
              <a:t>22/06/2016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Association for Science Education Draft Material Only - Not for circulation</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DB0B2-8CCF-4F9C-A74F-CB3592FA8546}" type="slidenum">
              <a:rPr lang="en-GB" smtClean="0"/>
              <a:t>‹#›</a:t>
            </a:fld>
            <a:endParaRPr lang="en-GB"/>
          </a:p>
        </p:txBody>
      </p:sp>
    </p:spTree>
    <p:extLst>
      <p:ext uri="{BB962C8B-B14F-4D97-AF65-F5344CB8AC3E}">
        <p14:creationId xmlns:p14="http://schemas.microsoft.com/office/powerpoint/2010/main" val="54266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ovg.ox.ac.uk/mmr-vaccine"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brookings.edu/blogs/health360/posts/2015/02/06-measles-vaccines-mmr-herd-immunity-antivaxxers-patel" TargetMode="External"/><Relationship Id="rId5" Type="http://schemas.openxmlformats.org/officeDocument/2006/relationships/hyperlink" Target="https://upload.wikimedia.org/wikipedia/commons/c/c0/Community_Immunity.jpg" TargetMode="External"/><Relationship Id="rId4" Type="http://schemas.openxmlformats.org/officeDocument/2006/relationships/hyperlink" Target="https://www.youtube.com/watch?v=CPcC4oGB_o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995" y="215062"/>
            <a:ext cx="6919384" cy="584775"/>
          </a:xfrm>
          <a:prstGeom prst="rect">
            <a:avLst/>
          </a:prstGeom>
          <a:solidFill>
            <a:schemeClr val="accent4">
              <a:lumMod val="60000"/>
              <a:lumOff val="40000"/>
            </a:schemeClr>
          </a:solidFill>
        </p:spPr>
        <p:txBody>
          <a:bodyPr wrap="square" rtlCol="0">
            <a:spAutoFit/>
          </a:bodyPr>
          <a:lstStyle/>
          <a:p>
            <a:r>
              <a:rPr lang="en-GB"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Pupil sheets</a:t>
            </a:r>
            <a:endParaRPr lang="en-GB"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51699" y="0"/>
            <a:ext cx="9039116" cy="6858000"/>
          </a:xfrm>
          <a:prstGeom prst="rect">
            <a:avLst/>
          </a:prstGeom>
        </p:spPr>
      </p:pic>
      <p:sp>
        <p:nvSpPr>
          <p:cNvPr id="5" name="TextBox 4"/>
          <p:cNvSpPr txBox="1"/>
          <p:nvPr/>
        </p:nvSpPr>
        <p:spPr>
          <a:xfrm>
            <a:off x="-1" y="5515036"/>
            <a:ext cx="3288323" cy="584775"/>
          </a:xfrm>
          <a:prstGeom prst="rect">
            <a:avLst/>
          </a:prstGeom>
          <a:solidFill>
            <a:schemeClr val="accent4">
              <a:lumMod val="60000"/>
              <a:lumOff val="40000"/>
            </a:schemeClr>
          </a:solidFill>
        </p:spPr>
        <p:txBody>
          <a:bodyPr wrap="square" rtlCol="0">
            <a:spAutoFit/>
          </a:bodyPr>
          <a:lstStyle/>
          <a:p>
            <a:r>
              <a:rPr lang="en-GB"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Episode Two</a:t>
            </a:r>
            <a:endParaRPr lang="en-GB"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p:cNvSpPr txBox="1"/>
          <p:nvPr/>
        </p:nvSpPr>
        <p:spPr>
          <a:xfrm>
            <a:off x="0" y="1855264"/>
            <a:ext cx="2801152" cy="1077218"/>
          </a:xfrm>
          <a:prstGeom prst="rect">
            <a:avLst/>
          </a:prstGeom>
          <a:solidFill>
            <a:schemeClr val="accent1">
              <a:lumMod val="40000"/>
              <a:lumOff val="60000"/>
            </a:schemeClr>
          </a:solidFill>
        </p:spPr>
        <p:txBody>
          <a:bodyPr wrap="square" rtlCol="0">
            <a:spAutoFit/>
          </a:bodyPr>
          <a:lstStyle/>
          <a:p>
            <a:pPr algn="just"/>
            <a:r>
              <a:rPr lang="en-GB"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Look out for the </a:t>
            </a:r>
            <a:r>
              <a:rPr lang="en-GB" sz="16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Teacher Tips</a:t>
            </a:r>
            <a:r>
              <a:rPr lang="en-GB"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to the left of the PowerPoint when in normal view.</a:t>
            </a:r>
          </a:p>
        </p:txBody>
      </p:sp>
      <p:sp>
        <p:nvSpPr>
          <p:cNvPr id="9" name="Right Arrow 8"/>
          <p:cNvSpPr/>
          <p:nvPr/>
        </p:nvSpPr>
        <p:spPr>
          <a:xfrm flipH="1">
            <a:off x="-1" y="1307274"/>
            <a:ext cx="2801152" cy="429827"/>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2939576" y="215062"/>
            <a:ext cx="2677268" cy="2171214"/>
            <a:chOff x="-2939576" y="215062"/>
            <a:chExt cx="2677268" cy="2171214"/>
          </a:xfrm>
        </p:grpSpPr>
        <p:sp>
          <p:nvSpPr>
            <p:cNvPr id="10" name="TextBox 9"/>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endParaRPr lang="en-GB" sz="4400" dirty="0">
                <a:solidFill>
                  <a:schemeClr val="bg1"/>
                </a:solidFill>
              </a:endParaRPr>
            </a:p>
          </p:txBody>
        </p:sp>
        <p:sp>
          <p:nvSpPr>
            <p:cNvPr id="11" name="TextBox 10"/>
            <p:cNvSpPr txBox="1"/>
            <p:nvPr/>
          </p:nvSpPr>
          <p:spPr>
            <a:xfrm>
              <a:off x="-2729551" y="1185947"/>
              <a:ext cx="2455672" cy="1200329"/>
            </a:xfrm>
            <a:prstGeom prst="rect">
              <a:avLst/>
            </a:prstGeom>
            <a:noFill/>
          </p:spPr>
          <p:txBody>
            <a:bodyPr wrap="square" rtlCol="0">
              <a:spAutoFit/>
            </a:bodyPr>
            <a:lstStyle/>
            <a:p>
              <a:r>
                <a:rPr lang="en-GB" b="1" dirty="0" smtClean="0"/>
                <a:t>Teacher </a:t>
              </a:r>
              <a:r>
                <a:rPr lang="en-GB" b="1" dirty="0"/>
                <a:t>tips:</a:t>
              </a:r>
            </a:p>
            <a:p>
              <a:endParaRPr lang="en-GB" dirty="0"/>
            </a:p>
            <a:p>
              <a:endParaRPr lang="en-GB" dirty="0"/>
            </a:p>
            <a:p>
              <a:endParaRPr lang="en-GB" dirty="0"/>
            </a:p>
          </p:txBody>
        </p:sp>
      </p:grpSp>
    </p:spTree>
    <p:extLst>
      <p:ext uri="{BB962C8B-B14F-4D97-AF65-F5344CB8AC3E}">
        <p14:creationId xmlns:p14="http://schemas.microsoft.com/office/powerpoint/2010/main" val="829615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9686419"/>
              </p:ext>
            </p:extLst>
          </p:nvPr>
        </p:nvGraphicFramePr>
        <p:xfrm>
          <a:off x="1832396" y="1122883"/>
          <a:ext cx="6770664" cy="5272665"/>
        </p:xfrm>
        <a:graphic>
          <a:graphicData uri="http://schemas.openxmlformats.org/drawingml/2006/table">
            <a:tbl>
              <a:tblPr firstRow="1" bandRow="1">
                <a:tableStyleId>{5C22544A-7EE6-4342-B048-85BDC9FD1C3A}</a:tableStyleId>
              </a:tblPr>
              <a:tblGrid>
                <a:gridCol w="4438281"/>
                <a:gridCol w="2332383"/>
              </a:tblGrid>
              <a:tr h="380361">
                <a:tc>
                  <a:txBody>
                    <a:bodyPr/>
                    <a:lstStyle/>
                    <a:p>
                      <a:r>
                        <a:rPr lang="en-GB" dirty="0" smtClean="0"/>
                        <a:t>Question</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dirty="0" smtClean="0"/>
                        <a:t>Who will respond</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093600">
                <a:tc>
                  <a:txBody>
                    <a:bodyPr/>
                    <a:lstStyle/>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211032">
                <a:tc>
                  <a:txBody>
                    <a:bodyPr/>
                    <a:lstStyle/>
                    <a:p>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293836">
                <a:tc>
                  <a:txBody>
                    <a:bodyPr/>
                    <a:lstStyle/>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293836">
                <a:tc>
                  <a:txBody>
                    <a:bodyPr/>
                    <a:lstStyle/>
                    <a:p>
                      <a:endParaRPr lang="en-GB" sz="13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GB" sz="13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sp>
        <p:nvSpPr>
          <p:cNvPr id="8" name="TextBox 7"/>
          <p:cNvSpPr txBox="1"/>
          <p:nvPr/>
        </p:nvSpPr>
        <p:spPr>
          <a:xfrm>
            <a:off x="287995" y="215062"/>
            <a:ext cx="6862613" cy="584775"/>
          </a:xfrm>
          <a:prstGeom prst="rect">
            <a:avLst/>
          </a:prstGeom>
          <a:solidFill>
            <a:schemeClr val="accent4">
              <a:lumMod val="60000"/>
              <a:lumOff val="40000"/>
            </a:schemeClr>
          </a:solidFill>
        </p:spPr>
        <p:txBody>
          <a:bodyPr wrap="square" rtlCol="0">
            <a:spAutoFit/>
          </a:bodyPr>
          <a:lstStyle/>
          <a:p>
            <a:r>
              <a:rPr lang="en-GB"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Questions for press conference</a:t>
            </a:r>
            <a:endParaRPr lang="en-GB"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2" name="Group 11"/>
          <p:cNvGrpSpPr/>
          <p:nvPr/>
        </p:nvGrpSpPr>
        <p:grpSpPr>
          <a:xfrm>
            <a:off x="-2939576" y="215062"/>
            <a:ext cx="2677268" cy="3279209"/>
            <a:chOff x="-2939576" y="215062"/>
            <a:chExt cx="2677268" cy="3279209"/>
          </a:xfrm>
        </p:grpSpPr>
        <p:sp>
          <p:nvSpPr>
            <p:cNvPr id="13" name="TextBox 12"/>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PS4b</a:t>
              </a:r>
              <a:endParaRPr lang="en-GB" sz="4400" dirty="0">
                <a:solidFill>
                  <a:schemeClr val="bg1"/>
                </a:solidFill>
              </a:endParaRPr>
            </a:p>
          </p:txBody>
        </p:sp>
        <p:sp>
          <p:nvSpPr>
            <p:cNvPr id="14" name="TextBox 13"/>
            <p:cNvSpPr txBox="1"/>
            <p:nvPr/>
          </p:nvSpPr>
          <p:spPr>
            <a:xfrm>
              <a:off x="-2729551" y="1185947"/>
              <a:ext cx="2455672" cy="2308324"/>
            </a:xfrm>
            <a:prstGeom prst="rect">
              <a:avLst/>
            </a:prstGeom>
            <a:noFill/>
          </p:spPr>
          <p:txBody>
            <a:bodyPr wrap="square" rtlCol="0">
              <a:spAutoFit/>
            </a:bodyPr>
            <a:lstStyle/>
            <a:p>
              <a:r>
                <a:rPr lang="en-GB" b="1" dirty="0"/>
                <a:t>Teacher tips:</a:t>
              </a:r>
            </a:p>
            <a:p>
              <a:r>
                <a:rPr lang="en-GB" dirty="0" smtClean="0"/>
                <a:t>Space for further questions if needed.</a:t>
              </a:r>
            </a:p>
            <a:p>
              <a:endParaRPr lang="en-GB" b="1" dirty="0"/>
            </a:p>
            <a:p>
              <a:endParaRPr lang="en-GB" b="1" dirty="0" smtClean="0"/>
            </a:p>
            <a:p>
              <a:endParaRPr lang="en-GB" b="1" dirty="0"/>
            </a:p>
            <a:p>
              <a:endParaRPr lang="en-GB" b="1" dirty="0"/>
            </a:p>
            <a:p>
              <a:endParaRPr lang="en-GB" dirty="0"/>
            </a:p>
          </p:txBody>
        </p:sp>
      </p:grpSp>
      <p:pic>
        <p:nvPicPr>
          <p:cNvPr id="1028" name="Picture 4"/>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31533" y="1520332"/>
            <a:ext cx="2286783" cy="529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106924" y="230450"/>
            <a:ext cx="717957"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PS4b</a:t>
            </a:r>
            <a:endParaRPr lang="en-GB" dirty="0">
              <a:solidFill>
                <a:schemeClr val="bg1"/>
              </a:solidFill>
            </a:endParaRPr>
          </a:p>
        </p:txBody>
      </p:sp>
    </p:spTree>
    <p:extLst>
      <p:ext uri="{BB962C8B-B14F-4D97-AF65-F5344CB8AC3E}">
        <p14:creationId xmlns:p14="http://schemas.microsoft.com/office/powerpoint/2010/main" val="4034052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8607" y="5918776"/>
            <a:ext cx="3096344" cy="720080"/>
            <a:chOff x="539552" y="2556325"/>
            <a:chExt cx="3096344" cy="720080"/>
          </a:xfrm>
        </p:grpSpPr>
        <p:pic>
          <p:nvPicPr>
            <p:cNvPr id="7" name="Picture 6" descr="ASEBlueLAlogo.jpg"/>
            <p:cNvPicPr>
              <a:picLocks noChangeAspect="1"/>
            </p:cNvPicPr>
            <p:nvPr/>
          </p:nvPicPr>
          <p:blipFill>
            <a:blip r:embed="rId3" cstate="print"/>
            <a:stretch>
              <a:fillRect/>
            </a:stretch>
          </p:blipFill>
          <p:spPr>
            <a:xfrm>
              <a:off x="591671" y="2556325"/>
              <a:ext cx="2924735" cy="564911"/>
            </a:xfrm>
            <a:prstGeom prst="rect">
              <a:avLst/>
            </a:prstGeom>
          </p:spPr>
        </p:pic>
        <p:sp>
          <p:nvSpPr>
            <p:cNvPr id="8" name="TextBox 7"/>
            <p:cNvSpPr txBox="1"/>
            <p:nvPr/>
          </p:nvSpPr>
          <p:spPr>
            <a:xfrm>
              <a:off x="539552" y="3045573"/>
              <a:ext cx="3096344" cy="230832"/>
            </a:xfrm>
            <a:prstGeom prst="rect">
              <a:avLst/>
            </a:prstGeom>
            <a:noFill/>
          </p:spPr>
          <p:txBody>
            <a:bodyPr wrap="square" rtlCol="0">
              <a:spAutoFit/>
            </a:bodyPr>
            <a:lstStyle/>
            <a:p>
              <a:r>
                <a:rPr lang="en-GB" sz="900" i="1" dirty="0" smtClean="0"/>
                <a:t>Promoting Excellence in Science Teaching and Learning</a:t>
              </a:r>
              <a:endParaRPr lang="en-GB" sz="900" i="1" dirty="0"/>
            </a:p>
          </p:txBody>
        </p:sp>
      </p:grpSp>
      <p:sp>
        <p:nvSpPr>
          <p:cNvPr id="9" name="TextBox 3"/>
          <p:cNvSpPr txBox="1">
            <a:spLocks noChangeArrowheads="1"/>
          </p:cNvSpPr>
          <p:nvPr/>
        </p:nvSpPr>
        <p:spPr bwMode="auto">
          <a:xfrm>
            <a:off x="1877488" y="4241720"/>
            <a:ext cx="5389024" cy="1661993"/>
          </a:xfrm>
          <a:prstGeom prst="rect">
            <a:avLst/>
          </a:prstGeom>
          <a:noFill/>
          <a:ln w="9525">
            <a:noFill/>
            <a:miter lim="800000"/>
            <a:headEnd/>
            <a:tailEnd/>
          </a:ln>
        </p:spPr>
        <p:txBody>
          <a:bodyPr wrap="square">
            <a:spAutoFit/>
          </a:bodyPr>
          <a:lstStyle/>
          <a:p>
            <a:pPr algn="ctr"/>
            <a:r>
              <a:rPr lang="en-GB" sz="2200" dirty="0">
                <a:latin typeface="Arial Unicode MS" panose="020B0604020202020204" pitchFamily="34" charset="-128"/>
                <a:ea typeface="Arial Unicode MS" panose="020B0604020202020204" pitchFamily="34" charset="-128"/>
                <a:cs typeface="Arial Unicode MS" panose="020B0604020202020204" pitchFamily="34" charset="-128"/>
              </a:rPr>
              <a:t>This activity was produced by the </a:t>
            </a:r>
            <a: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Association </a:t>
            </a:r>
            <a:r>
              <a:rPr lang="en-GB" sz="2200" b="1" dirty="0">
                <a:latin typeface="Arial Unicode MS" panose="020B0604020202020204" pitchFamily="34" charset="-128"/>
                <a:ea typeface="Arial Unicode MS" panose="020B0604020202020204" pitchFamily="34" charset="-128"/>
                <a:cs typeface="Arial Unicode MS" panose="020B0604020202020204" pitchFamily="34" charset="-128"/>
              </a:rPr>
              <a:t>for Science Education</a:t>
            </a:r>
            <a:r>
              <a:rPr lang="en-GB" sz="22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t>in </a:t>
            </a:r>
            <a:r>
              <a:rPr lang="en-GB" sz="2200" dirty="0">
                <a:latin typeface="Arial Unicode MS" panose="020B0604020202020204" pitchFamily="34" charset="-128"/>
                <a:ea typeface="Arial Unicode MS" panose="020B0604020202020204" pitchFamily="34" charset="-128"/>
                <a:cs typeface="Arial Unicode MS" panose="020B0604020202020204" pitchFamily="34" charset="-128"/>
              </a:rPr>
              <a:t>partnership with </a:t>
            </a:r>
            <a: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22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t>James Films</a:t>
            </a:r>
            <a:br>
              <a:rPr lang="en-GB" sz="2200"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 2016</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6"/>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1806607" y="-477079"/>
            <a:ext cx="5716314" cy="581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wellcome.ac.uk/stellent/groups/corporatesite/@policy_communications/documents/web_document/wtvm0504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788" y="5879020"/>
            <a:ext cx="2647641" cy="7030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endParaRPr lang="en-GB" sz="4400" dirty="0">
              <a:solidFill>
                <a:schemeClr val="bg1"/>
              </a:solidFill>
            </a:endParaRPr>
          </a:p>
        </p:txBody>
      </p:sp>
    </p:spTree>
    <p:extLst>
      <p:ext uri="{BB962C8B-B14F-4D97-AF65-F5344CB8AC3E}">
        <p14:creationId xmlns:p14="http://schemas.microsoft.com/office/powerpoint/2010/main" val="4646108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3992" y="174118"/>
            <a:ext cx="7232180" cy="584775"/>
          </a:xfrm>
          <a:prstGeom prst="rect">
            <a:avLst/>
          </a:prstGeom>
          <a:solidFill>
            <a:schemeClr val="accent4">
              <a:lumMod val="60000"/>
              <a:lumOff val="40000"/>
            </a:schemeClr>
          </a:solidFill>
        </p:spPr>
        <p:txBody>
          <a:bodyPr wrap="square" rtlCol="0">
            <a:spAutoFit/>
          </a:bodyPr>
          <a:lstStyle/>
          <a:p>
            <a:r>
              <a:rPr lang="en-GB"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Healthcare workers</a:t>
            </a:r>
            <a:endParaRPr lang="en-GB"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0381" y="65853"/>
            <a:ext cx="1752342" cy="155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320617" y="174118"/>
            <a:ext cx="729591"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PS1a</a:t>
            </a:r>
            <a:endParaRPr lang="en-GB" dirty="0">
              <a:solidFill>
                <a:schemeClr val="bg1"/>
              </a:solidFill>
            </a:endParaRPr>
          </a:p>
        </p:txBody>
      </p:sp>
      <p:pic>
        <p:nvPicPr>
          <p:cNvPr id="4098" name="Picture 2" descr="File:Roald Dahl (19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998" y="1638063"/>
            <a:ext cx="3793427" cy="500480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93991" y="745511"/>
            <a:ext cx="4059085" cy="892552"/>
          </a:xfrm>
          <a:prstGeom prst="rect">
            <a:avLst/>
          </a:prstGeom>
        </p:spPr>
        <p:txBody>
          <a:bodyPr wrap="square">
            <a:spAutoFit/>
          </a:bodyPr>
          <a:lstStyle/>
          <a:p>
            <a:pPr algn="just"/>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0" name="Group 19"/>
          <p:cNvGrpSpPr/>
          <p:nvPr/>
        </p:nvGrpSpPr>
        <p:grpSpPr>
          <a:xfrm>
            <a:off x="-2939576" y="215062"/>
            <a:ext cx="2677268" cy="9373185"/>
            <a:chOff x="-2939576" y="215062"/>
            <a:chExt cx="2677268" cy="9373185"/>
          </a:xfrm>
        </p:grpSpPr>
        <p:sp>
          <p:nvSpPr>
            <p:cNvPr id="22" name="TextBox 21"/>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PS1a</a:t>
              </a:r>
              <a:endParaRPr lang="en-GB" sz="4400" dirty="0">
                <a:solidFill>
                  <a:schemeClr val="bg1"/>
                </a:solidFill>
              </a:endParaRPr>
            </a:p>
          </p:txBody>
        </p:sp>
        <p:sp>
          <p:nvSpPr>
            <p:cNvPr id="23" name="TextBox 22"/>
            <p:cNvSpPr txBox="1"/>
            <p:nvPr/>
          </p:nvSpPr>
          <p:spPr>
            <a:xfrm>
              <a:off x="-2729551" y="1185947"/>
              <a:ext cx="2455672" cy="8402300"/>
            </a:xfrm>
            <a:prstGeom prst="rect">
              <a:avLst/>
            </a:prstGeom>
            <a:noFill/>
          </p:spPr>
          <p:txBody>
            <a:bodyPr wrap="square" rtlCol="0">
              <a:spAutoFit/>
            </a:bodyPr>
            <a:lstStyle/>
            <a:p>
              <a:r>
                <a:rPr lang="en-GB" b="1" dirty="0" smtClean="0"/>
                <a:t>Teacher tips:</a:t>
              </a:r>
            </a:p>
            <a:p>
              <a:endParaRPr lang="en-GB" dirty="0" smtClean="0"/>
            </a:p>
            <a:p>
              <a:r>
                <a:rPr lang="en-GB" dirty="0" smtClean="0"/>
                <a:t>Measles </a:t>
              </a:r>
              <a:r>
                <a:rPr lang="en-GB" dirty="0"/>
                <a:t>can cause very serious complications which can cause lifelong disability or even </a:t>
              </a:r>
              <a:r>
                <a:rPr lang="en-GB" dirty="0" smtClean="0"/>
                <a:t>death; however </a:t>
              </a:r>
              <a:r>
                <a:rPr lang="en-GB" dirty="0"/>
                <a:t>children may be reassured that with good care the vast majority of patients make full recoveries</a:t>
              </a:r>
              <a:r>
                <a:rPr lang="en-GB" dirty="0" smtClean="0"/>
                <a:t>.</a:t>
              </a:r>
            </a:p>
            <a:p>
              <a:endParaRPr lang="en-GB" dirty="0"/>
            </a:p>
            <a:p>
              <a:r>
                <a:rPr lang="en-GB" dirty="0" smtClean="0"/>
                <a:t>This task analyses Dahl’s persuasive writing. You can edit the list to things you’ve covered.</a:t>
              </a:r>
            </a:p>
            <a:p>
              <a:r>
                <a:rPr lang="en-GB" dirty="0" smtClean="0"/>
                <a:t> </a:t>
              </a:r>
              <a:endParaRPr lang="en-GB" dirty="0"/>
            </a:p>
            <a:p>
              <a:endParaRPr lang="en-GB" dirty="0"/>
            </a:p>
            <a:p>
              <a:endParaRPr lang="en-GB" dirty="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a:p>
          </p:txBody>
        </p:sp>
      </p:grpSp>
      <p:sp>
        <p:nvSpPr>
          <p:cNvPr id="24" name="Rectangle 23"/>
          <p:cNvSpPr/>
          <p:nvPr/>
        </p:nvSpPr>
        <p:spPr>
          <a:xfrm>
            <a:off x="238844" y="1138053"/>
            <a:ext cx="4551519" cy="1492716"/>
          </a:xfrm>
          <a:prstGeom prst="rect">
            <a:avLst/>
          </a:prstGeom>
        </p:spPr>
        <p:txBody>
          <a:bodyPr wrap="square">
            <a:spAutoFit/>
          </a:bodyPr>
          <a:lstStyle/>
          <a:p>
            <a:pPr algn="just"/>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Most people recover fully from measles in a few weeks. However, in rare cases measles can lead to </a:t>
            </a:r>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complications</a:t>
            </a:r>
            <a:r>
              <a:rPr lang="en-GB" sz="13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Roald Dahl’s daughter Olivia died of measles in 1962, before vaccination was available. You can read the account he wrote after her death (link at the bottom).</a:t>
            </a:r>
          </a:p>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ectangle 8"/>
          <p:cNvSpPr/>
          <p:nvPr/>
        </p:nvSpPr>
        <p:spPr>
          <a:xfrm>
            <a:off x="293991" y="6179323"/>
            <a:ext cx="4572000" cy="338554"/>
          </a:xfrm>
          <a:prstGeom prst="rect">
            <a:avLst/>
          </a:prstGeom>
          <a:solidFill>
            <a:schemeClr val="accent4">
              <a:lumMod val="40000"/>
              <a:lumOff val="60000"/>
            </a:schemeClr>
          </a:solidFill>
        </p:spPr>
        <p:txBody>
          <a:bodyPr>
            <a:spAutoFit/>
          </a:bodyPr>
          <a:lstStyle/>
          <a:p>
            <a:pPr algn="just"/>
            <a:r>
              <a:rPr lang="en-GB" sz="1600" b="1" dirty="0" smtClean="0">
                <a:ea typeface="Arial Unicode MS" panose="020B0604020202020204" pitchFamily="34" charset="-128"/>
                <a:cs typeface="Arial Unicode MS" panose="020B0604020202020204" pitchFamily="34" charset="-128"/>
              </a:rPr>
              <a:t>ovg.ox.ac.uk/blogs/</a:t>
            </a:r>
            <a:r>
              <a:rPr lang="en-GB" sz="1600" b="1" dirty="0" err="1" smtClean="0">
                <a:ea typeface="Arial Unicode MS" panose="020B0604020202020204" pitchFamily="34" charset="-128"/>
                <a:cs typeface="Arial Unicode MS" panose="020B0604020202020204" pitchFamily="34" charset="-128"/>
              </a:rPr>
              <a:t>ojohn</a:t>
            </a:r>
            <a:r>
              <a:rPr lang="en-GB" sz="1600" b="1" dirty="0" smtClean="0">
                <a:ea typeface="Arial Unicode MS" panose="020B0604020202020204" pitchFamily="34" charset="-128"/>
                <a:cs typeface="Arial Unicode MS" panose="020B0604020202020204" pitchFamily="34" charset="-128"/>
              </a:rPr>
              <a:t>/how-dangerous-measles</a:t>
            </a:r>
            <a:endParaRPr lang="en-GB" sz="1600" b="1" dirty="0">
              <a:ea typeface="Arial Unicode MS" panose="020B0604020202020204" pitchFamily="34" charset="-128"/>
              <a:cs typeface="Arial Unicode MS" panose="020B0604020202020204" pitchFamily="34" charset="-128"/>
            </a:endParaRPr>
          </a:p>
        </p:txBody>
      </p:sp>
      <p:sp>
        <p:nvSpPr>
          <p:cNvPr id="13" name="Rectangle 12"/>
          <p:cNvSpPr/>
          <p:nvPr/>
        </p:nvSpPr>
        <p:spPr>
          <a:xfrm>
            <a:off x="261464" y="2493960"/>
            <a:ext cx="4551519" cy="3477875"/>
          </a:xfrm>
          <a:prstGeom prst="rect">
            <a:avLst/>
          </a:prstGeom>
        </p:spPr>
        <p:txBody>
          <a:bodyPr wrap="square">
            <a:spAutoFit/>
          </a:bodyPr>
          <a:lstStyle/>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Then read </a:t>
            </a:r>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“Measles: a dangerous illness”</a:t>
            </a:r>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 He wrote this  after a vaccine had been invented, in order to try and </a:t>
            </a:r>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persuade</a:t>
            </a:r>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 parents to get their children vaccinated.</a:t>
            </a:r>
          </a:p>
          <a:p>
            <a:pPr algn="just"/>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How </a:t>
            </a:r>
            <a:r>
              <a:rPr lang="en-GB" sz="1600" b="1" dirty="0">
                <a:latin typeface="Arial Unicode MS" panose="020B0604020202020204" pitchFamily="34" charset="-128"/>
                <a:ea typeface="Arial Unicode MS" panose="020B0604020202020204" pitchFamily="34" charset="-128"/>
                <a:cs typeface="Arial Unicode MS" panose="020B0604020202020204" pitchFamily="34" charset="-128"/>
              </a:rPr>
              <a:t>many  of these </a:t>
            </a:r>
            <a:r>
              <a:rPr lang="en-GB"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can you </a:t>
            </a:r>
            <a:r>
              <a:rPr lang="en-GB" sz="1600" b="1" dirty="0">
                <a:latin typeface="Arial Unicode MS" panose="020B0604020202020204" pitchFamily="34" charset="-128"/>
                <a:ea typeface="Arial Unicode MS" panose="020B0604020202020204" pitchFamily="34" charset="-128"/>
                <a:cs typeface="Arial Unicode MS" panose="020B0604020202020204" pitchFamily="34" charset="-128"/>
              </a:rPr>
              <a:t>spot?</a:t>
            </a:r>
          </a:p>
          <a:p>
            <a:pPr marL="285750" indent="-285750" algn="just">
              <a:buFont typeface="Arial" charset="0"/>
              <a:buChar char="•"/>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 </a:t>
            </a: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fact</a:t>
            </a:r>
          </a:p>
          <a:p>
            <a:pPr marL="285750" indent="-285750" algn="just">
              <a:buFont typeface="Arial" charset="0"/>
              <a:buChar char="•"/>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an opinion</a:t>
            </a:r>
            <a:endParaRPr lang="en-GB" sz="1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gn="just">
              <a:buFont typeface="Arial" charset="0"/>
              <a:buChar char="•"/>
            </a:pP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a short sentence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for effect</a:t>
            </a:r>
          </a:p>
          <a:p>
            <a:pPr marL="285750" indent="-285750" algn="just">
              <a:buFont typeface="Arial" charset="0"/>
              <a:buChar char="•"/>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statistics </a:t>
            </a: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(data used as evidence)</a:t>
            </a:r>
          </a:p>
          <a:p>
            <a:pPr marL="285750" indent="-285750" algn="just">
              <a:buFont typeface="Arial" charset="0"/>
              <a:buChar char="•"/>
            </a:pP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a rhetorical question</a:t>
            </a:r>
          </a:p>
          <a:p>
            <a:pPr marL="285750" indent="-285750" algn="just">
              <a:buFont typeface="Arial" charset="0"/>
              <a:buChar char="•"/>
            </a:pP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a question with a factual answer</a:t>
            </a:r>
          </a:p>
          <a:p>
            <a:pPr marL="285750" indent="-285750" algn="just">
              <a:buFont typeface="Arial" charset="0"/>
              <a:buChar char="•"/>
            </a:pP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a modal verb</a:t>
            </a:r>
          </a:p>
          <a:p>
            <a:pPr marL="285750" indent="-285750" algn="just">
              <a:buFont typeface="Arial" charset="0"/>
              <a:buChar char="•"/>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emotive language</a:t>
            </a:r>
          </a:p>
          <a:p>
            <a:pPr marL="285750" indent="-285750" algn="just">
              <a:buFont typeface="Arial" charset="0"/>
              <a:buChar char="•"/>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 sentence addressing the reader directly</a:t>
            </a:r>
            <a:endParaRPr lang="en-GB"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4670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49341" y="215062"/>
            <a:ext cx="751277"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PS1b</a:t>
            </a:r>
            <a:endParaRPr lang="en-GB" dirty="0">
              <a:solidFill>
                <a:schemeClr val="bg1"/>
              </a:solidFill>
            </a:endParaRPr>
          </a:p>
        </p:txBody>
      </p:sp>
      <p:grpSp>
        <p:nvGrpSpPr>
          <p:cNvPr id="2" name="Group 1"/>
          <p:cNvGrpSpPr/>
          <p:nvPr/>
        </p:nvGrpSpPr>
        <p:grpSpPr>
          <a:xfrm>
            <a:off x="4753422" y="2835056"/>
            <a:ext cx="4083589" cy="1214392"/>
            <a:chOff x="4720322" y="2139743"/>
            <a:chExt cx="4083589" cy="1214392"/>
          </a:xfrm>
        </p:grpSpPr>
        <p:sp>
          <p:nvSpPr>
            <p:cNvPr id="26" name="TextBox 25"/>
            <p:cNvSpPr txBox="1"/>
            <p:nvPr/>
          </p:nvSpPr>
          <p:spPr>
            <a:xfrm>
              <a:off x="4720322" y="2139743"/>
              <a:ext cx="3936011" cy="738664"/>
            </a:xfrm>
            <a:prstGeom prst="rect">
              <a:avLst/>
            </a:prstGeom>
            <a:solidFill>
              <a:schemeClr val="accent3">
                <a:lumMod val="20000"/>
                <a:lumOff val="80000"/>
              </a:schemeClr>
            </a:solidFill>
          </p:spPr>
          <p:txBody>
            <a:bodyPr wrap="square" rtlCol="0">
              <a:spAutoFit/>
            </a:bodyPr>
            <a:lstStyle/>
            <a:p>
              <a:pPr algn="just"/>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Ask a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data analyst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what happened to the number of measles cases in the UK after the measles vaccine was introduced in 1968. </a:t>
              </a:r>
            </a:p>
          </p:txBody>
        </p:sp>
        <p:pic>
          <p:nvPicPr>
            <p:cNvPr id="18"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9911" y="2676025"/>
              <a:ext cx="684000" cy="67811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20" name="Group 19"/>
          <p:cNvGrpSpPr/>
          <p:nvPr/>
        </p:nvGrpSpPr>
        <p:grpSpPr>
          <a:xfrm>
            <a:off x="-2939576" y="215062"/>
            <a:ext cx="2677268" cy="18241794"/>
            <a:chOff x="-2939576" y="215062"/>
            <a:chExt cx="2677268" cy="18241794"/>
          </a:xfrm>
        </p:grpSpPr>
        <p:sp>
          <p:nvSpPr>
            <p:cNvPr id="22" name="TextBox 21"/>
            <p:cNvSpPr txBox="1"/>
            <p:nvPr/>
          </p:nvSpPr>
          <p:spPr>
            <a:xfrm>
              <a:off x="-2939576" y="215062"/>
              <a:ext cx="2677268" cy="1200329"/>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PS1b</a:t>
              </a:r>
              <a:br>
                <a:rPr lang="en-GB" sz="4400" dirty="0" smtClean="0">
                  <a:solidFill>
                    <a:schemeClr val="bg1"/>
                  </a:solidFill>
                </a:rPr>
              </a:br>
              <a:r>
                <a:rPr lang="en-GB" sz="2800" b="1" dirty="0" smtClean="0">
                  <a:solidFill>
                    <a:schemeClr val="bg1"/>
                  </a:solidFill>
                </a:rPr>
                <a:t>(optional maths)</a:t>
              </a:r>
              <a:endParaRPr lang="en-GB" sz="2800" b="1" dirty="0">
                <a:solidFill>
                  <a:schemeClr val="bg1"/>
                </a:solidFill>
              </a:endParaRPr>
            </a:p>
          </p:txBody>
        </p:sp>
        <mc:AlternateContent xmlns:mc="http://schemas.openxmlformats.org/markup-compatibility/2006" xmlns:a14="http://schemas.microsoft.com/office/drawing/2010/main">
          <mc:Choice Requires="a14">
            <p:sp>
              <p:nvSpPr>
                <p:cNvPr id="23" name="TextBox 22"/>
                <p:cNvSpPr txBox="1"/>
                <p:nvPr/>
              </p:nvSpPr>
              <p:spPr>
                <a:xfrm>
                  <a:off x="-2729551" y="1901555"/>
                  <a:ext cx="2455672" cy="16555301"/>
                </a:xfrm>
                <a:prstGeom prst="rect">
                  <a:avLst/>
                </a:prstGeom>
                <a:noFill/>
              </p:spPr>
              <p:txBody>
                <a:bodyPr wrap="square" rtlCol="0">
                  <a:spAutoFit/>
                </a:bodyPr>
                <a:lstStyle/>
                <a:p>
                  <a:r>
                    <a:rPr lang="en-GB" b="1" dirty="0" smtClean="0"/>
                    <a:t>Teacher tips:</a:t>
                  </a:r>
                </a:p>
                <a:p>
                  <a:endParaRPr lang="en-GB" dirty="0"/>
                </a:p>
                <a:p>
                  <a:r>
                    <a:rPr lang="en-GB" dirty="0" smtClean="0"/>
                    <a:t>This sheet contains </a:t>
                  </a:r>
                  <a:r>
                    <a:rPr lang="en-GB" b="1" dirty="0" smtClean="0"/>
                    <a:t>optional</a:t>
                  </a:r>
                  <a:r>
                    <a:rPr lang="en-GB" dirty="0" smtClean="0"/>
                    <a:t> maths questions. There is space on the slide to add extra support for some children.</a:t>
                  </a:r>
                </a:p>
                <a:p>
                  <a:endParaRPr lang="en-GB" dirty="0" smtClean="0"/>
                </a:p>
                <a:p>
                  <a:pPr algn="just"/>
                  <a:r>
                    <a:rPr lang="en-GB" dirty="0" smtClean="0"/>
                    <a:t>1. </a:t>
                  </a: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     </a:t>
                  </a:r>
                  <a14:m>
                    <m:oMath xmlns:m="http://schemas.openxmlformats.org/officeDocument/2006/math">
                      <m:f>
                        <m:fPr>
                          <m:ctrlPr>
                            <a:rPr lang="en-GB" sz="2000" i="1">
                              <a:latin typeface="Cambria Math"/>
                              <a:ea typeface="Arial Unicode MS" panose="020B0604020202020204" pitchFamily="34" charset="-128"/>
                              <a:cs typeface="Arial Unicode MS" panose="020B0604020202020204" pitchFamily="34" charset="-128"/>
                            </a:rPr>
                          </m:ctrlPr>
                        </m:fPr>
                        <m:num>
                          <m:r>
                            <a:rPr lang="en-GB" sz="2000" b="0" i="1">
                              <a:latin typeface="Cambria Math"/>
                              <a:ea typeface="Arial Unicode MS" panose="020B0604020202020204" pitchFamily="34" charset="-128"/>
                              <a:cs typeface="Arial Unicode MS" panose="020B0604020202020204" pitchFamily="34" charset="-128"/>
                            </a:rPr>
                            <m:t>20</m:t>
                          </m:r>
                        </m:num>
                        <m:den>
                          <m:r>
                            <a:rPr lang="en-GB" sz="2000" b="0" i="1">
                              <a:latin typeface="Cambria Math"/>
                              <a:ea typeface="Arial Unicode MS" panose="020B0604020202020204" pitchFamily="34" charset="-128"/>
                              <a:cs typeface="Arial Unicode MS" panose="020B0604020202020204" pitchFamily="34" charset="-128"/>
                            </a:rPr>
                            <m:t>100</m:t>
                          </m:r>
                          <m:r>
                            <a:rPr lang="en-GB" sz="2000" b="0">
                              <a:latin typeface="Cambria Math"/>
                              <a:ea typeface="Arial Unicode MS" panose="020B0604020202020204" pitchFamily="34" charset="-128"/>
                              <a:cs typeface="Arial Unicode MS" panose="020B0604020202020204" pitchFamily="34" charset="-128"/>
                            </a:rPr>
                            <m:t>,</m:t>
                          </m:r>
                          <m:r>
                            <a:rPr lang="en-GB" sz="2000" b="0" i="1">
                              <a:latin typeface="Cambria Math"/>
                              <a:ea typeface="Arial Unicode MS" panose="020B0604020202020204" pitchFamily="34" charset="-128"/>
                              <a:cs typeface="Arial Unicode MS" panose="020B0604020202020204" pitchFamily="34" charset="-128"/>
                            </a:rPr>
                            <m:t>000</m:t>
                          </m:r>
                        </m:den>
                      </m:f>
                      <m:r>
                        <a:rPr lang="en-GB" sz="2000" b="0">
                          <a:latin typeface="Cambria Math"/>
                          <a:ea typeface="Arial Unicode MS" panose="020B0604020202020204" pitchFamily="34" charset="-128"/>
                          <a:cs typeface="Arial Unicode MS" panose="020B0604020202020204" pitchFamily="34" charset="-128"/>
                        </a:rPr>
                        <m:t>=</m:t>
                      </m:r>
                      <m:f>
                        <m:fPr>
                          <m:ctrlPr>
                            <a:rPr lang="en-GB" sz="2000" i="1">
                              <a:latin typeface="Cambria Math"/>
                              <a:ea typeface="Arial Unicode MS" panose="020B0604020202020204" pitchFamily="34" charset="-128"/>
                              <a:cs typeface="Arial Unicode MS" panose="020B0604020202020204" pitchFamily="34" charset="-128"/>
                            </a:rPr>
                          </m:ctrlPr>
                        </m:fPr>
                        <m:num>
                          <m:r>
                            <a:rPr lang="en-GB" sz="2000" b="0" i="1">
                              <a:latin typeface="Cambria Math"/>
                              <a:ea typeface="Arial Unicode MS" panose="020B0604020202020204" pitchFamily="34" charset="-128"/>
                              <a:cs typeface="Arial Unicode MS" panose="020B0604020202020204" pitchFamily="34" charset="-128"/>
                            </a:rPr>
                            <m:t>2</m:t>
                          </m:r>
                        </m:num>
                        <m:den>
                          <m:r>
                            <a:rPr lang="en-GB" sz="2000" b="0">
                              <a:latin typeface="Cambria Math"/>
                              <a:ea typeface="Arial Unicode MS" panose="020B0604020202020204" pitchFamily="34" charset="-128"/>
                              <a:cs typeface="Arial Unicode MS" panose="020B0604020202020204" pitchFamily="34" charset="-128"/>
                            </a:rPr>
                            <m:t> </m:t>
                          </m:r>
                          <m:r>
                            <a:rPr lang="en-GB" sz="2000" b="0" i="0" smtClean="0">
                              <a:latin typeface="Cambria Math"/>
                              <a:ea typeface="Arial Unicode MS" panose="020B0604020202020204" pitchFamily="34" charset="-128"/>
                              <a:cs typeface="Arial Unicode MS" panose="020B0604020202020204" pitchFamily="34" charset="-128"/>
                            </a:rPr>
                            <m:t>10,000</m:t>
                          </m:r>
                          <m:r>
                            <a:rPr lang="en-GB" sz="2000" b="0" i="1" smtClean="0">
                              <a:latin typeface="Cambria Math"/>
                              <a:ea typeface="Arial Unicode MS" panose="020B0604020202020204" pitchFamily="34" charset="-128"/>
                              <a:cs typeface="Arial Unicode MS" panose="020B0604020202020204" pitchFamily="34" charset="-128"/>
                            </a:rPr>
                            <m:t> </m:t>
                          </m:r>
                        </m:den>
                      </m:f>
                    </m:oMath>
                  </a14:m>
                  <a:r>
                    <a:rPr lang="en-GB" sz="2000" i="1" dirty="0" smtClean="0">
                      <a:latin typeface="Cambria Math"/>
                      <a:ea typeface="Arial Unicode MS" panose="020B0604020202020204" pitchFamily="34" charset="-128"/>
                      <a:cs typeface="Arial Unicode MS" panose="020B0604020202020204" pitchFamily="34" charset="-128"/>
                    </a:rPr>
                    <a:t/>
                  </a:r>
                  <a:br>
                    <a:rPr lang="en-GB" sz="2000" i="1" dirty="0" smtClean="0">
                      <a:latin typeface="Cambria Math"/>
                      <a:ea typeface="Arial Unicode MS" panose="020B0604020202020204" pitchFamily="34" charset="-128"/>
                      <a:cs typeface="Arial Unicode MS" panose="020B0604020202020204" pitchFamily="34" charset="-128"/>
                    </a:rPr>
                  </a:br>
                  <a:r>
                    <a:rPr lang="en-GB" sz="2000" i="1" dirty="0" smtClean="0">
                      <a:latin typeface="Cambria Math"/>
                      <a:ea typeface="Arial Unicode MS" panose="020B0604020202020204" pitchFamily="34" charset="-128"/>
                      <a:cs typeface="Arial Unicode MS" panose="020B0604020202020204" pitchFamily="34" charset="-128"/>
                    </a:rPr>
                    <a:t>	</a:t>
                  </a:r>
                  <a14:m>
                    <m:oMath xmlns:m="http://schemas.openxmlformats.org/officeDocument/2006/math">
                      <m:r>
                        <a:rPr lang="en-GB" sz="2000" b="0" i="1" smtClean="0">
                          <a:latin typeface="Cambria Math"/>
                          <a:ea typeface="Arial Unicode MS" panose="020B0604020202020204" pitchFamily="34" charset="-128"/>
                          <a:cs typeface="Arial Unicode MS" panose="020B0604020202020204" pitchFamily="34" charset="-128"/>
                        </a:rPr>
                        <m:t>  </m:t>
                      </m:r>
                    </m:oMath>
                  </a14:m>
                  <a:r>
                    <a:rPr lang="en-GB" sz="2000" i="1" dirty="0" smtClean="0">
                      <a:latin typeface="Cambria Math"/>
                      <a:ea typeface="Arial Unicode MS" panose="020B0604020202020204" pitchFamily="34" charset="-128"/>
                      <a:cs typeface="Arial Unicode MS" panose="020B0604020202020204" pitchFamily="34" charset="-128"/>
                    </a:rPr>
                    <a:t/>
                  </a:r>
                  <a:br>
                    <a:rPr lang="en-GB" sz="2000" i="1" dirty="0" smtClean="0">
                      <a:latin typeface="Cambria Math"/>
                      <a:ea typeface="Arial Unicode MS" panose="020B0604020202020204" pitchFamily="34" charset="-128"/>
                      <a:cs typeface="Arial Unicode MS" panose="020B0604020202020204" pitchFamily="34" charset="-128"/>
                    </a:rPr>
                  </a:br>
                  <a:r>
                    <a:rPr lang="en-GB" sz="2000" i="1" dirty="0" smtClean="0">
                      <a:latin typeface="Cambria Math"/>
                      <a:ea typeface="Arial Unicode MS" panose="020B0604020202020204" pitchFamily="34" charset="-128"/>
                      <a:cs typeface="Arial Unicode MS" panose="020B0604020202020204" pitchFamily="34" charset="-128"/>
                    </a:rPr>
                    <a:t>                    </a:t>
                  </a:r>
                  <a14:m>
                    <m:oMath xmlns:m="http://schemas.openxmlformats.org/officeDocument/2006/math">
                      <m:r>
                        <a:rPr lang="en-GB" sz="2000" b="0" i="1" smtClean="0">
                          <a:latin typeface="Cambria Math"/>
                          <a:ea typeface="Arial Unicode MS" panose="020B0604020202020204" pitchFamily="34" charset="-128"/>
                          <a:cs typeface="Arial Unicode MS" panose="020B0604020202020204" pitchFamily="34" charset="-128"/>
                        </a:rPr>
                        <m:t>   </m:t>
                      </m:r>
                      <m:r>
                        <a:rPr lang="en-GB" sz="2000" b="0">
                          <a:latin typeface="Cambria Math"/>
                          <a:ea typeface="Arial Unicode MS" panose="020B0604020202020204" pitchFamily="34" charset="-128"/>
                          <a:cs typeface="Arial Unicode MS" panose="020B0604020202020204" pitchFamily="34" charset="-128"/>
                        </a:rPr>
                        <m:t>=</m:t>
                      </m:r>
                      <m:f>
                        <m:fPr>
                          <m:ctrlPr>
                            <a:rPr lang="en-GB" sz="2000" i="1">
                              <a:latin typeface="Cambria Math"/>
                              <a:ea typeface="Arial Unicode MS" panose="020B0604020202020204" pitchFamily="34" charset="-128"/>
                              <a:cs typeface="Arial Unicode MS" panose="020B0604020202020204" pitchFamily="34" charset="-128"/>
                            </a:rPr>
                          </m:ctrlPr>
                        </m:fPr>
                        <m:num>
                          <m:r>
                            <a:rPr lang="en-GB" sz="2000" b="0" i="1">
                              <a:latin typeface="Cambria Math"/>
                              <a:ea typeface="Arial Unicode MS" panose="020B0604020202020204" pitchFamily="34" charset="-128"/>
                              <a:cs typeface="Arial Unicode MS" panose="020B0604020202020204" pitchFamily="34" charset="-128"/>
                            </a:rPr>
                            <m:t>1</m:t>
                          </m:r>
                        </m:num>
                        <m:den>
                          <m:r>
                            <a:rPr lang="en-GB" sz="2000" b="0">
                              <a:latin typeface="Cambria Math"/>
                              <a:ea typeface="Arial Unicode MS" panose="020B0604020202020204" pitchFamily="34" charset="-128"/>
                              <a:cs typeface="Arial Unicode MS" panose="020B0604020202020204" pitchFamily="34" charset="-128"/>
                            </a:rPr>
                            <m:t>  </m:t>
                          </m:r>
                          <m:r>
                            <a:rPr lang="en-GB" sz="2000" b="0" i="0" smtClean="0">
                              <a:latin typeface="Cambria Math"/>
                              <a:ea typeface="Arial Unicode MS" panose="020B0604020202020204" pitchFamily="34" charset="-128"/>
                              <a:cs typeface="Arial Unicode MS" panose="020B0604020202020204" pitchFamily="34" charset="-128"/>
                            </a:rPr>
                            <m:t> 5,000   </m:t>
                          </m:r>
                        </m:den>
                      </m:f>
                    </m:oMath>
                  </a14:m>
                  <a:endParaRPr lang="en-GB" dirty="0" smtClean="0"/>
                </a:p>
                <a:p>
                  <a:endParaRPr lang="en-GB" dirty="0" smtClean="0"/>
                </a:p>
                <a:p>
                  <a:r>
                    <a:rPr lang="en-GB" dirty="0" smtClean="0"/>
                    <a:t>2.        25,000 </a:t>
                  </a:r>
                  <a14:m>
                    <m:oMath xmlns:m="http://schemas.openxmlformats.org/officeDocument/2006/math">
                      <m:r>
                        <a:rPr lang="en-GB" i="1">
                          <a:latin typeface="Cambria Math"/>
                          <a:ea typeface="Cambria Math"/>
                        </a:rPr>
                        <m:t>÷5,000</m:t>
                      </m:r>
                    </m:oMath>
                  </a14:m>
                  <a:endParaRPr lang="en-GB" dirty="0">
                    <a:ea typeface="Cambria Math"/>
                  </a:endParaRPr>
                </a:p>
                <a:p>
                  <a:r>
                    <a:rPr lang="en-GB" dirty="0" smtClean="0"/>
                    <a:t>       </a:t>
                  </a:r>
                  <a:r>
                    <a:rPr lang="en-GB" dirty="0"/>
                    <a:t>=  </a:t>
                  </a:r>
                  <a:r>
                    <a:rPr lang="en-GB" dirty="0" smtClean="0"/>
                    <a:t>25         </a:t>
                  </a:r>
                  <a14:m>
                    <m:oMath xmlns:m="http://schemas.openxmlformats.org/officeDocument/2006/math">
                      <m:r>
                        <a:rPr lang="en-GB" i="1">
                          <a:latin typeface="Cambria Math"/>
                          <a:ea typeface="Cambria Math"/>
                        </a:rPr>
                        <m:t>÷</m:t>
                      </m:r>
                    </m:oMath>
                  </a14:m>
                  <a:r>
                    <a:rPr lang="en-GB" dirty="0"/>
                    <a:t> 5</a:t>
                  </a:r>
                  <a:br>
                    <a:rPr lang="en-GB" dirty="0"/>
                  </a:br>
                  <a:r>
                    <a:rPr lang="en-GB" dirty="0"/>
                    <a:t>  </a:t>
                  </a:r>
                  <a:r>
                    <a:rPr lang="en-GB" dirty="0" smtClean="0"/>
                    <a:t>     =  5</a:t>
                  </a:r>
                </a:p>
                <a:p>
                  <a:endParaRPr lang="en-GB" dirty="0"/>
                </a:p>
                <a:p>
                  <a:r>
                    <a:rPr lang="en-GB" dirty="0" smtClean="0"/>
                    <a:t>Or</a:t>
                  </a:r>
                </a:p>
                <a:p>
                  <a:r>
                    <a:rPr lang="en-GB" dirty="0"/>
                    <a:t> </a:t>
                  </a:r>
                  <a:r>
                    <a:rPr lang="en-GB" dirty="0" smtClean="0"/>
                    <a:t>          20 out of 100,000 </a:t>
                  </a:r>
                  <a:br>
                    <a:rPr lang="en-GB" dirty="0" smtClean="0"/>
                  </a:br>
                  <a:r>
                    <a:rPr lang="en-GB" dirty="0" smtClean="0"/>
                    <a:t>        = 10 out of 50,000       </a:t>
                  </a:r>
                </a:p>
                <a:p>
                  <a:r>
                    <a:rPr lang="en-GB" dirty="0" smtClean="0"/>
                    <a:t>        =  5 out of 25,000</a:t>
                  </a:r>
                  <a:br>
                    <a:rPr lang="en-GB" dirty="0" smtClean="0"/>
                  </a:br>
                  <a:endParaRPr lang="en-GB" dirty="0" smtClean="0"/>
                </a:p>
                <a:p>
                  <a:r>
                    <a:rPr lang="en-GB" dirty="0" smtClean="0"/>
                    <a:t>So you’d </a:t>
                  </a:r>
                  <a:r>
                    <a:rPr lang="en-GB" b="1" dirty="0" smtClean="0"/>
                    <a:t>predict</a:t>
                  </a:r>
                  <a:r>
                    <a:rPr lang="en-GB" dirty="0" smtClean="0"/>
                    <a:t> </a:t>
                  </a:r>
                  <a:br>
                    <a:rPr lang="en-GB" dirty="0" smtClean="0"/>
                  </a:br>
                  <a:r>
                    <a:rPr lang="en-GB" dirty="0" smtClean="0"/>
                    <a:t>5 deaths. In actual fact there were 9 deaths from those measles cases.</a:t>
                  </a:r>
                  <a:endParaRPr lang="en-GB" dirty="0"/>
                </a:p>
                <a:p>
                  <a:endParaRPr lang="en-GB" dirty="0" smtClean="0"/>
                </a:p>
                <a:p>
                  <a:r>
                    <a:rPr lang="en-GB" dirty="0"/>
                    <a:t>3</a:t>
                  </a:r>
                  <a:r>
                    <a:rPr lang="en-GB" dirty="0" smtClean="0"/>
                    <a:t>.  The </a:t>
                  </a:r>
                  <a:r>
                    <a:rPr lang="en-GB" b="1" dirty="0"/>
                    <a:t>MMR vaccine </a:t>
                  </a:r>
                  <a:r>
                    <a:rPr lang="en-GB" dirty="0"/>
                    <a:t>was rigorously tested over many years before it was introduced. Also, because the MMR vaccine has since been used on so many people over so many years we have lots of data about it and we can be confident it is effective and safe. </a:t>
                  </a:r>
                  <a:endParaRPr lang="en-GB" dirty="0" smtClean="0"/>
                </a:p>
                <a:p>
                  <a:r>
                    <a:rPr lang="en-GB" dirty="0" smtClean="0"/>
                    <a:t>You </a:t>
                  </a:r>
                  <a:r>
                    <a:rPr lang="en-GB" dirty="0"/>
                    <a:t>can explore these ideas further with children in the </a:t>
                  </a:r>
                  <a:r>
                    <a:rPr lang="en-GB" b="1" dirty="0"/>
                    <a:t>Dr Edwina Jenner – Immunologist </a:t>
                  </a:r>
                  <a:r>
                    <a:rPr lang="en-GB" dirty="0"/>
                    <a:t>activity.</a:t>
                  </a:r>
                </a:p>
                <a:p>
                  <a:endParaRPr lang="en-GB" dirty="0"/>
                </a:p>
                <a:p>
                  <a:endParaRPr lang="en-GB" dirty="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729551" y="1901555"/>
                  <a:ext cx="2455672" cy="16555301"/>
                </a:xfrm>
                <a:prstGeom prst="rect">
                  <a:avLst/>
                </a:prstGeom>
                <a:blipFill rotWithShape="1">
                  <a:blip r:embed="rId4"/>
                  <a:stretch>
                    <a:fillRect l="-1985" t="-184" r="-10918"/>
                  </a:stretch>
                </a:blipFill>
              </p:spPr>
              <p:txBody>
                <a:bodyPr/>
                <a:lstStyle/>
                <a:p>
                  <a:r>
                    <a:rPr lang="en-GB">
                      <a:noFill/>
                    </a:rPr>
                    <a:t> </a:t>
                  </a:r>
                </a:p>
              </p:txBody>
            </p:sp>
          </mc:Fallback>
        </mc:AlternateContent>
      </p:grpSp>
      <p:cxnSp>
        <p:nvCxnSpPr>
          <p:cNvPr id="32" name="Straight Connector 31"/>
          <p:cNvCxnSpPr/>
          <p:nvPr/>
        </p:nvCxnSpPr>
        <p:spPr>
          <a:xfrm>
            <a:off x="4512230" y="215062"/>
            <a:ext cx="0" cy="6234437"/>
          </a:xfrm>
          <a:prstGeom prst="line">
            <a:avLst/>
          </a:prstGeom>
        </p:spPr>
        <p:style>
          <a:lnRef idx="1">
            <a:schemeClr val="accent4"/>
          </a:lnRef>
          <a:fillRef idx="0">
            <a:schemeClr val="accent4"/>
          </a:fillRef>
          <a:effectRef idx="0">
            <a:schemeClr val="accent4"/>
          </a:effectRef>
          <a:fontRef idx="minor">
            <a:schemeClr val="tx1"/>
          </a:fontRef>
        </p:style>
      </p:cxnSp>
      <p:grpSp>
        <p:nvGrpSpPr>
          <p:cNvPr id="9" name="Group 8"/>
          <p:cNvGrpSpPr/>
          <p:nvPr/>
        </p:nvGrpSpPr>
        <p:grpSpPr>
          <a:xfrm>
            <a:off x="184810" y="215062"/>
            <a:ext cx="4114230" cy="6500754"/>
            <a:chOff x="184810" y="992215"/>
            <a:chExt cx="4114230" cy="6178858"/>
          </a:xfrm>
        </p:grpSpPr>
        <mc:AlternateContent xmlns:mc="http://schemas.openxmlformats.org/markup-compatibility/2006" xmlns:a14="http://schemas.microsoft.com/office/drawing/2010/main">
          <mc:Choice Requires="a14">
            <p:sp>
              <p:nvSpPr>
                <p:cNvPr id="27" name="Rectangle 26"/>
                <p:cNvSpPr/>
                <p:nvPr/>
              </p:nvSpPr>
              <p:spPr>
                <a:xfrm>
                  <a:off x="184810" y="992215"/>
                  <a:ext cx="4114230" cy="6178858"/>
                </a:xfrm>
                <a:prstGeom prst="rect">
                  <a:avLst/>
                </a:prstGeom>
                <a:noFill/>
              </p:spPr>
              <p:txBody>
                <a:bodyPr wrap="square">
                  <a:spAutoFit/>
                </a:bodyPr>
                <a:lstStyle/>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According to Roald Dahl, 20 out of every 100,000 people who catch measles will sadly die. </a:t>
                  </a:r>
                </a:p>
                <a:p>
                  <a:pPr algn="just"/>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1.  Copy and simply the fractions:</a:t>
                  </a:r>
                </a:p>
                <a:p>
                  <a:pPr algn="just"/>
                  <a:endPar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14:m>
                    <m:oMath xmlns:m="http://schemas.openxmlformats.org/officeDocument/2006/math">
                      <m:f>
                        <m:fPr>
                          <m:ctrlPr>
                            <a:rPr lang="en-GB" sz="2000" b="1" i="1" smtClean="0">
                              <a:latin typeface="Cambria Math"/>
                              <a:ea typeface="Arial Unicode MS" panose="020B0604020202020204" pitchFamily="34" charset="-128"/>
                              <a:cs typeface="Arial Unicode MS" panose="020B0604020202020204" pitchFamily="34" charset="-128"/>
                            </a:rPr>
                          </m:ctrlPr>
                        </m:fPr>
                        <m:num>
                          <m:r>
                            <a:rPr lang="en-GB" sz="2000" b="1" i="0" smtClean="0">
                              <a:latin typeface="Cambria Math"/>
                              <a:ea typeface="Arial Unicode MS" panose="020B0604020202020204" pitchFamily="34" charset="-128"/>
                              <a:cs typeface="Arial Unicode MS" panose="020B0604020202020204" pitchFamily="34" charset="-128"/>
                            </a:rPr>
                            <m:t>𝟐𝟎</m:t>
                          </m:r>
                        </m:num>
                        <m:den>
                          <m:r>
                            <a:rPr lang="en-GB" sz="2000" b="1" i="0" smtClean="0">
                              <a:latin typeface="Cambria Math"/>
                              <a:ea typeface="Arial Unicode MS" panose="020B0604020202020204" pitchFamily="34" charset="-128"/>
                              <a:cs typeface="Arial Unicode MS" panose="020B0604020202020204" pitchFamily="34" charset="-128"/>
                            </a:rPr>
                            <m:t>𝟏𝟎𝟎</m:t>
                          </m:r>
                          <m:r>
                            <a:rPr lang="en-GB" sz="2000" b="1" i="0" smtClean="0">
                              <a:latin typeface="Cambria Math"/>
                              <a:ea typeface="Arial Unicode MS" panose="020B0604020202020204" pitchFamily="34" charset="-128"/>
                              <a:cs typeface="Arial Unicode MS" panose="020B0604020202020204" pitchFamily="34" charset="-128"/>
                            </a:rPr>
                            <m:t>,</m:t>
                          </m:r>
                          <m:r>
                            <a:rPr lang="en-GB" sz="2000" b="1" i="0" smtClean="0">
                              <a:latin typeface="Cambria Math"/>
                              <a:ea typeface="Arial Unicode MS" panose="020B0604020202020204" pitchFamily="34" charset="-128"/>
                              <a:cs typeface="Arial Unicode MS" panose="020B0604020202020204" pitchFamily="34" charset="-128"/>
                            </a:rPr>
                            <m:t>𝟎𝟎𝟎</m:t>
                          </m:r>
                        </m:den>
                      </m:f>
                      <m:r>
                        <a:rPr lang="en-GB" sz="2000" b="1" i="0" smtClean="0">
                          <a:latin typeface="Cambria Math"/>
                          <a:ea typeface="Arial Unicode MS" panose="020B0604020202020204" pitchFamily="34" charset="-128"/>
                          <a:cs typeface="Arial Unicode MS" panose="020B0604020202020204" pitchFamily="34" charset="-128"/>
                        </a:rPr>
                        <m:t>=</m:t>
                      </m:r>
                      <m:f>
                        <m:fPr>
                          <m:ctrlPr>
                            <a:rPr lang="en-GB" sz="2000" b="1" i="1" smtClean="0">
                              <a:latin typeface="Cambria Math"/>
                              <a:ea typeface="Arial Unicode MS" panose="020B0604020202020204" pitchFamily="34" charset="-128"/>
                              <a:cs typeface="Arial Unicode MS" panose="020B0604020202020204" pitchFamily="34" charset="-128"/>
                            </a:rPr>
                          </m:ctrlPr>
                        </m:fPr>
                        <m:num>
                          <m:r>
                            <a:rPr lang="en-GB" sz="2000" b="1" i="0" smtClean="0">
                              <a:latin typeface="Cambria Math"/>
                              <a:ea typeface="Arial Unicode MS" panose="020B0604020202020204" pitchFamily="34" charset="-128"/>
                              <a:cs typeface="Arial Unicode MS" panose="020B0604020202020204" pitchFamily="34" charset="-128"/>
                            </a:rPr>
                            <m:t>𝟐</m:t>
                          </m:r>
                        </m:num>
                        <m:den>
                          <m:r>
                            <a:rPr lang="en-GB" sz="2000" b="1" i="0" smtClean="0">
                              <a:latin typeface="Cambria Math"/>
                              <a:ea typeface="Arial Unicode MS" panose="020B0604020202020204" pitchFamily="34" charset="-128"/>
                              <a:cs typeface="Arial Unicode MS" panose="020B0604020202020204" pitchFamily="34" charset="-128"/>
                            </a:rPr>
                            <m:t> </m:t>
                          </m:r>
                          <m:r>
                            <a:rPr lang="en-GB" sz="2000" b="1" i="0" smtClean="0">
                              <a:latin typeface="Cambria Math"/>
                              <a:ea typeface="Arial Unicode MS" panose="020B0604020202020204" pitchFamily="34" charset="-128"/>
                              <a:cs typeface="Arial Unicode MS" panose="020B0604020202020204" pitchFamily="34" charset="-128"/>
                            </a:rPr>
                            <m:t>𝟏𝟎</m:t>
                          </m:r>
                          <m:r>
                            <a:rPr lang="en-GB" sz="2000" b="1" i="0" smtClean="0">
                              <a:latin typeface="Cambria Math"/>
                              <a:ea typeface="Arial Unicode MS" panose="020B0604020202020204" pitchFamily="34" charset="-128"/>
                              <a:cs typeface="Arial Unicode MS" panose="020B0604020202020204" pitchFamily="34" charset="-128"/>
                            </a:rPr>
                            <m:t>,</m:t>
                          </m:r>
                          <m:r>
                            <a:rPr lang="en-GB" sz="2000" b="1" i="0" smtClean="0">
                              <a:latin typeface="Cambria Math"/>
                              <a:ea typeface="Arial Unicode MS" panose="020B0604020202020204" pitchFamily="34" charset="-128"/>
                              <a:cs typeface="Arial Unicode MS" panose="020B0604020202020204" pitchFamily="34" charset="-128"/>
                            </a:rPr>
                            <m:t>𝟎𝟎𝟎</m:t>
                          </m:r>
                          <m:r>
                            <a:rPr lang="en-GB" sz="2000" b="1" i="0" smtClean="0">
                              <a:latin typeface="Cambria Math"/>
                              <a:ea typeface="Arial Unicode MS" panose="020B0604020202020204" pitchFamily="34" charset="-128"/>
                              <a:cs typeface="Arial Unicode MS" panose="020B0604020202020204" pitchFamily="34" charset="-128"/>
                            </a:rPr>
                            <m:t> </m:t>
                          </m:r>
                        </m:den>
                      </m:f>
                      <m:r>
                        <a:rPr lang="en-GB" sz="2000" b="1" i="0" smtClean="0">
                          <a:latin typeface="Cambria Math"/>
                          <a:ea typeface="Arial Unicode MS" panose="020B0604020202020204" pitchFamily="34" charset="-128"/>
                          <a:cs typeface="Arial Unicode MS" panose="020B0604020202020204" pitchFamily="34" charset="-128"/>
                        </a:rPr>
                        <m:t>=</m:t>
                      </m:r>
                      <m:f>
                        <m:fPr>
                          <m:ctrlPr>
                            <a:rPr lang="en-GB" sz="2000" b="1" i="1" smtClean="0">
                              <a:latin typeface="Cambria Math"/>
                              <a:ea typeface="Arial Unicode MS" panose="020B0604020202020204" pitchFamily="34" charset="-128"/>
                              <a:cs typeface="Arial Unicode MS" panose="020B0604020202020204" pitchFamily="34" charset="-128"/>
                            </a:rPr>
                          </m:ctrlPr>
                        </m:fPr>
                        <m:num>
                          <m:r>
                            <a:rPr lang="en-GB" sz="2000" b="1" i="0" smtClean="0">
                              <a:latin typeface="Cambria Math"/>
                              <a:ea typeface="Arial Unicode MS" panose="020B0604020202020204" pitchFamily="34" charset="-128"/>
                              <a:cs typeface="Arial Unicode MS" panose="020B0604020202020204" pitchFamily="34" charset="-128"/>
                            </a:rPr>
                            <m:t>𝟏</m:t>
                          </m:r>
                        </m:num>
                        <m:den>
                          <m:r>
                            <a:rPr lang="en-GB" sz="2000" b="1" i="0" smtClean="0">
                              <a:latin typeface="Cambria Math"/>
                              <a:ea typeface="Arial Unicode MS" panose="020B0604020202020204" pitchFamily="34" charset="-128"/>
                              <a:cs typeface="Arial Unicode MS" panose="020B0604020202020204" pitchFamily="34" charset="-128"/>
                            </a:rPr>
                            <m:t>                   </m:t>
                          </m:r>
                        </m:den>
                      </m:f>
                    </m:oMath>
                  </a14:m>
                  <a:endPar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b="1" dirty="0" smtClean="0"/>
                </a:p>
                <a:p>
                  <a:r>
                    <a:rPr lang="en-GB" sz="1300" b="1" dirty="0" smtClean="0"/>
                    <a:t>      </a:t>
                  </a:r>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This means that 1 out of every __________ people  </a:t>
                  </a:r>
                  <a:b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     who catch  measles will die.</a:t>
                  </a:r>
                </a:p>
                <a:p>
                  <a:endPar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2000" b="1" dirty="0" smtClean="0"/>
                </a:p>
                <a:p>
                  <a:endParaRPr lang="en-GB" sz="2000" b="1" dirty="0"/>
                </a:p>
                <a:p>
                  <a:endParaRPr lang="en-GB" sz="2000" b="1" dirty="0" smtClean="0"/>
                </a:p>
                <a:p>
                  <a:endParaRPr lang="en-GB" sz="2000" b="1" dirty="0"/>
                </a:p>
                <a:p>
                  <a:endParaRPr lang="en-GB" sz="2000" b="1" dirty="0"/>
                </a:p>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In 2011 there were about 25,000 cases of measles in Europe altogether. </a:t>
                  </a:r>
                </a:p>
                <a:p>
                  <a:pPr algn="just"/>
                  <a:endPar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2. Using your answer to Question 1, how many </a:t>
                  </a:r>
                  <a:b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     deaths would you predict from </a:t>
                  </a:r>
                  <a:r>
                    <a:rPr lang="en-GB" sz="13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25,000 cases?</a:t>
                  </a:r>
                  <a:endParaRPr lang="en-GB" sz="13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mc:Choice>
          <mc:Fallback xmlns="">
            <p:sp>
              <p:nvSpPr>
                <p:cNvPr id="27" name="Rectangle 26"/>
                <p:cNvSpPr>
                  <a:spLocks noRot="1" noChangeAspect="1" noMove="1" noResize="1" noEditPoints="1" noAdjustHandles="1" noChangeArrowheads="1" noChangeShapeType="1" noTextEdit="1"/>
                </p:cNvSpPr>
                <p:nvPr/>
              </p:nvSpPr>
              <p:spPr>
                <a:xfrm>
                  <a:off x="184810" y="992215"/>
                  <a:ext cx="4114230" cy="6178858"/>
                </a:xfrm>
                <a:prstGeom prst="rect">
                  <a:avLst/>
                </a:prstGeom>
                <a:blipFill rotWithShape="1">
                  <a:blip r:embed="rId6"/>
                  <a:stretch>
                    <a:fillRect l="-148" r="-1333"/>
                  </a:stretch>
                </a:blipFill>
              </p:spPr>
              <p:txBody>
                <a:bodyPr/>
                <a:lstStyle/>
                <a:p>
                  <a:r>
                    <a:rPr lang="en-GB">
                      <a:noFill/>
                    </a:rPr>
                    <a:t> </a:t>
                  </a:r>
                </a:p>
              </p:txBody>
            </p:sp>
          </mc:Fallback>
        </mc:AlternateContent>
        <p:pic>
          <p:nvPicPr>
            <p:cNvPr id="1026" name="Picture 2" descr="http://www.vaccinestoday.eu/wp-content/uploads/2012/01/Measles_map.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76796" y="3694500"/>
              <a:ext cx="3930258" cy="1965145"/>
            </a:xfrm>
            <a:prstGeom prst="rect">
              <a:avLst/>
            </a:prstGeom>
            <a:noFill/>
            <a:ln w="1905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8107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3829" y="215062"/>
            <a:ext cx="6465828" cy="584775"/>
          </a:xfrm>
          <a:prstGeom prst="rect">
            <a:avLst/>
          </a:prstGeom>
          <a:solidFill>
            <a:schemeClr val="accent4">
              <a:lumMod val="60000"/>
              <a:lumOff val="40000"/>
            </a:schemeClr>
          </a:solidFill>
        </p:spPr>
        <p:txBody>
          <a:bodyPr wrap="square" rtlCol="0">
            <a:spAutoFit/>
          </a:bodyPr>
          <a:lstStyle/>
          <a:p>
            <a:r>
              <a:rPr lang="en-GB"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Science advisors</a:t>
            </a:r>
            <a:endParaRPr lang="en-GB"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270" y="93892"/>
            <a:ext cx="1624639" cy="150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318960" y="243527"/>
            <a:ext cx="568200"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PS2</a:t>
            </a:r>
            <a:endParaRPr lang="en-GB" dirty="0">
              <a:solidFill>
                <a:schemeClr val="bg1"/>
              </a:solidFill>
            </a:endParaRPr>
          </a:p>
        </p:txBody>
      </p:sp>
      <p:sp>
        <p:nvSpPr>
          <p:cNvPr id="26" name="TextBox 25"/>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PS2</a:t>
            </a:r>
            <a:endParaRPr lang="en-GB" sz="4400" dirty="0">
              <a:solidFill>
                <a:schemeClr val="bg1"/>
              </a:solidFill>
            </a:endParaRPr>
          </a:p>
        </p:txBody>
      </p:sp>
      <p:grpSp>
        <p:nvGrpSpPr>
          <p:cNvPr id="21" name="Group 20"/>
          <p:cNvGrpSpPr/>
          <p:nvPr/>
        </p:nvGrpSpPr>
        <p:grpSpPr>
          <a:xfrm>
            <a:off x="428559" y="1486473"/>
            <a:ext cx="4099195" cy="4881378"/>
            <a:chOff x="4869994" y="3467945"/>
            <a:chExt cx="3853856" cy="4488786"/>
          </a:xfrm>
        </p:grpSpPr>
        <p:sp>
          <p:nvSpPr>
            <p:cNvPr id="28" name="TextBox 27"/>
            <p:cNvSpPr txBox="1"/>
            <p:nvPr/>
          </p:nvSpPr>
          <p:spPr>
            <a:xfrm>
              <a:off x="4959812" y="3467945"/>
              <a:ext cx="2060798" cy="369332"/>
            </a:xfrm>
            <a:prstGeom prst="rect">
              <a:avLst/>
            </a:prstGeom>
            <a:solidFill>
              <a:schemeClr val="accent4">
                <a:lumMod val="60000"/>
                <a:lumOff val="40000"/>
              </a:schemeClr>
            </a:solidFill>
          </p:spPr>
          <p:txBody>
            <a:bodyPr wrap="square" rtlCol="0">
              <a:spAutoFit/>
            </a:bodyPr>
            <a:lstStyle/>
            <a:p>
              <a:r>
                <a:rPr lang="en-GB"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MMR vaccine</a:t>
              </a:r>
              <a:endPar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TextBox 28"/>
            <p:cNvSpPr txBox="1"/>
            <p:nvPr/>
          </p:nvSpPr>
          <p:spPr>
            <a:xfrm>
              <a:off x="4869994" y="3951954"/>
              <a:ext cx="3853856" cy="4004777"/>
            </a:xfrm>
            <a:prstGeom prst="rect">
              <a:avLst/>
            </a:prstGeom>
            <a:noFill/>
          </p:spPr>
          <p:txBody>
            <a:bodyPr wrap="square" rtlCol="0">
              <a:spAutoFit/>
            </a:bodyPr>
            <a:lstStyle/>
            <a:p>
              <a:pPr algn="just"/>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The MMR vaccine was introduced in the UK in 1988. </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Over the last thirty years, millions</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of people across the world have had the MMR vaccine so we know it is safe.</a:t>
              </a:r>
            </a:p>
            <a:p>
              <a:pPr algn="just"/>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In some cases it can make you feel a little bit unwell for a few days – but much less seriously than if you had full-blown measles.</a:t>
              </a:r>
            </a:p>
            <a:p>
              <a:pPr algn="just"/>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Which </a:t>
              </a:r>
              <a:r>
                <a:rPr lang="en-GB" sz="14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three</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 diseases does the MMR vaccine protect you from?</a:t>
              </a:r>
            </a:p>
            <a:p>
              <a:pPr marL="342900" indent="-342900" algn="just">
                <a:buAutoNum type="arabicPeriod"/>
              </a:pPr>
              <a:endPar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Why are doctors so confident </a:t>
              </a: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that the MMR </a:t>
              </a:r>
              <a:b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vaccine  </a:t>
              </a: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works and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that it is </a:t>
              </a: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safe</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3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31" name="Picture 30"/>
          <p:cNvPicPr>
            <a:picLocks noChangeAspect="1"/>
          </p:cNvPicPr>
          <p:nvPr/>
        </p:nvPicPr>
        <p:blipFill rotWithShape="1">
          <a:blip r:embed="rId4"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348959" y="1603513"/>
            <a:ext cx="6795041" cy="5254487"/>
          </a:xfrm>
          <a:prstGeom prst="rect">
            <a:avLst/>
          </a:prstGeom>
        </p:spPr>
      </p:pic>
      <p:sp>
        <p:nvSpPr>
          <p:cNvPr id="32" name="TextBox 31"/>
          <p:cNvSpPr txBox="1"/>
          <p:nvPr/>
        </p:nvSpPr>
        <p:spPr>
          <a:xfrm>
            <a:off x="-2729551" y="1185947"/>
            <a:ext cx="2455672" cy="4247317"/>
          </a:xfrm>
          <a:prstGeom prst="rect">
            <a:avLst/>
          </a:prstGeom>
          <a:noFill/>
        </p:spPr>
        <p:txBody>
          <a:bodyPr wrap="square" rtlCol="0">
            <a:spAutoFit/>
          </a:bodyPr>
          <a:lstStyle/>
          <a:p>
            <a:r>
              <a:rPr lang="en-GB" b="1" dirty="0" smtClean="0"/>
              <a:t>Teacher tips</a:t>
            </a:r>
            <a:br>
              <a:rPr lang="en-GB" b="1" dirty="0" smtClean="0"/>
            </a:br>
            <a:r>
              <a:rPr lang="en-GB" dirty="0" smtClean="0"/>
              <a:t/>
            </a:r>
            <a:br>
              <a:rPr lang="en-GB" dirty="0" smtClean="0"/>
            </a:br>
            <a:r>
              <a:rPr lang="en-GB" dirty="0" smtClean="0"/>
              <a:t>More about MMR safety, side effects, and the discredited autism scare:</a:t>
            </a:r>
          </a:p>
          <a:p>
            <a:endParaRPr lang="en-GB" dirty="0"/>
          </a:p>
          <a:p>
            <a:r>
              <a:rPr lang="en-GB" b="1" dirty="0" smtClean="0">
                <a:hlinkClick r:id="rId5"/>
              </a:rPr>
              <a:t>www.ovg.ox.ac.uk/mmr-vaccine</a:t>
            </a:r>
            <a:endParaRPr lang="en-GB" b="1" dirty="0" smtClean="0"/>
          </a:p>
          <a:p>
            <a:endParaRPr lang="en-GB" b="1" dirty="0"/>
          </a:p>
          <a:p>
            <a:r>
              <a:rPr lang="en-GB" dirty="0" smtClean="0"/>
              <a:t>Children can learn more about the safety and testing of vaccines in the </a:t>
            </a:r>
            <a:r>
              <a:rPr lang="en-GB" b="1" dirty="0" smtClean="0"/>
              <a:t>Dr Edwina Jenner: Immunologist </a:t>
            </a:r>
            <a:r>
              <a:rPr lang="en-GB" dirty="0" smtClean="0"/>
              <a:t>resource.</a:t>
            </a:r>
            <a:endParaRPr lang="en-GB" dirty="0"/>
          </a:p>
        </p:txBody>
      </p:sp>
    </p:spTree>
    <p:extLst>
      <p:ext uri="{BB962C8B-B14F-4D97-AF65-F5344CB8AC3E}">
        <p14:creationId xmlns:p14="http://schemas.microsoft.com/office/powerpoint/2010/main" val="3818516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901" y="900735"/>
            <a:ext cx="7678194" cy="2000548"/>
          </a:xfrm>
          <a:prstGeom prst="rect">
            <a:avLst/>
          </a:prstGeom>
          <a:noFill/>
        </p:spPr>
        <p:txBody>
          <a:bodyPr wrap="square" rtlCol="0">
            <a:spAutoFit/>
          </a:bodyPr>
          <a:lstStyle/>
          <a:p>
            <a:pPr algn="just"/>
            <a: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br>
            <a:endParaRPr lang="en-GB" sz="13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If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95%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or more of a community are vaccinated (meaning less than 5% are unvaccinated) then measles is unlikely to spread, even among unvaccinated people. This is called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herd immunity</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Some children recently did </a:t>
            </a:r>
            <a: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t>not have the MMR vaccine due to</a:t>
            </a:r>
            <a:r>
              <a:rPr lang="en-GB" sz="1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t>a </a:t>
            </a:r>
            <a:r>
              <a:rPr lang="en-GB" sz="1400" b="1" dirty="0">
                <a:latin typeface="Arial Unicode MS" panose="020B0604020202020204" pitchFamily="34" charset="-128"/>
                <a:ea typeface="Arial Unicode MS" panose="020B0604020202020204" pitchFamily="34" charset="-128"/>
                <a:cs typeface="Arial Unicode MS" panose="020B0604020202020204" pitchFamily="34" charset="-128"/>
              </a:rPr>
              <a:t>false</a:t>
            </a:r>
            <a: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t>  scare about its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safety. Look at the data below from a town in Scotland. Does this community have herd immunity or are they at risk of experiencing a measles outbreak among  the unvaccinated people?</a:t>
            </a:r>
          </a:p>
          <a:p>
            <a:endParaRPr lang="en-GB" sz="1400" dirty="0"/>
          </a:p>
        </p:txBody>
      </p:sp>
      <p:graphicFrame>
        <p:nvGraphicFramePr>
          <p:cNvPr id="3" name="Table 2"/>
          <p:cNvGraphicFramePr>
            <a:graphicFrameLocks noGrp="1"/>
          </p:cNvGraphicFramePr>
          <p:nvPr>
            <p:extLst>
              <p:ext uri="{D42A27DB-BD31-4B8C-83A1-F6EECF244321}">
                <p14:modId xmlns:p14="http://schemas.microsoft.com/office/powerpoint/2010/main" val="2882930415"/>
              </p:ext>
            </p:extLst>
          </p:nvPr>
        </p:nvGraphicFramePr>
        <p:xfrm>
          <a:off x="524901" y="3224859"/>
          <a:ext cx="3888072" cy="1686970"/>
        </p:xfrm>
        <a:graphic>
          <a:graphicData uri="http://schemas.openxmlformats.org/drawingml/2006/table">
            <a:tbl>
              <a:tblPr firstCol="1" bandRow="1">
                <a:tableStyleId>{0E3FDE45-AF77-4B5C-9715-49D594BDF05E}</a:tableStyleId>
              </a:tblPr>
              <a:tblGrid>
                <a:gridCol w="3033225"/>
                <a:gridCol w="854847"/>
              </a:tblGrid>
              <a:tr h="426540">
                <a:tc>
                  <a:txBody>
                    <a:bodyPr/>
                    <a:lstStyle/>
                    <a:p>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Fully vaccinated (both jabs)</a:t>
                      </a:r>
                      <a:endParaRPr lang="en-GB"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87%</a:t>
                      </a:r>
                      <a:endParaRPr lang="en-GB" sz="1400" dirty="0"/>
                    </a:p>
                  </a:txBody>
                  <a:tcPr/>
                </a:tc>
              </a:tr>
              <a:tr h="386636">
                <a:tc>
                  <a:txBody>
                    <a:bodyPr/>
                    <a:lstStyle/>
                    <a:p>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No</a:t>
                      </a:r>
                      <a:r>
                        <a:rPr lang="en-GB"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vaccination</a:t>
                      </a:r>
                      <a:endParaRPr lang="en-GB"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10%</a:t>
                      </a:r>
                      <a:endParaRPr lang="en-GB" sz="1400" dirty="0"/>
                    </a:p>
                  </a:txBody>
                  <a:tcPr/>
                </a:tc>
              </a:tr>
              <a:tr h="438644">
                <a:tc>
                  <a:txBody>
                    <a:bodyPr/>
                    <a:lstStyle/>
                    <a:p>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First</a:t>
                      </a:r>
                      <a:r>
                        <a:rPr lang="en-GB" sz="14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jab only  and immune</a:t>
                      </a:r>
                      <a:endParaRPr lang="en-GB"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2%</a:t>
                      </a:r>
                      <a:endParaRPr lang="en-GB" sz="1400" dirty="0"/>
                    </a:p>
                  </a:txBody>
                  <a:tcPr/>
                </a:tc>
              </a:tr>
              <a:tr h="435150">
                <a:tc>
                  <a:txBody>
                    <a:bodyPr/>
                    <a:lstStyle/>
                    <a:p>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First jab only and not immune</a:t>
                      </a:r>
                      <a:endParaRPr lang="en-GB"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1%</a:t>
                      </a:r>
                      <a:endParaRPr lang="en-GB" sz="1400" dirty="0"/>
                    </a:p>
                  </a:txBody>
                  <a:tcPr/>
                </a:tc>
              </a:tr>
            </a:tbl>
          </a:graphicData>
        </a:graphic>
      </p:graphicFrame>
      <p:sp>
        <p:nvSpPr>
          <p:cNvPr id="4" name="TextBox 3"/>
          <p:cNvSpPr txBox="1"/>
          <p:nvPr/>
        </p:nvSpPr>
        <p:spPr>
          <a:xfrm>
            <a:off x="3436291" y="5756596"/>
            <a:ext cx="4257011" cy="738664"/>
          </a:xfrm>
          <a:prstGeom prst="rect">
            <a:avLst/>
          </a:prstGeom>
          <a:solidFill>
            <a:schemeClr val="tx2">
              <a:lumMod val="20000"/>
              <a:lumOff val="80000"/>
            </a:schemeClr>
          </a:solidFill>
        </p:spPr>
        <p:txBody>
          <a:bodyPr wrap="square" rtlCol="0">
            <a:spAutoFit/>
          </a:bodyPr>
          <a:lstStyle/>
          <a:p>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Now talk to the data analysts to find out if </a:t>
            </a:r>
            <a:r>
              <a:rPr lang="en-GB" b="1" dirty="0" smtClean="0">
                <a:latin typeface="Arial Unicode MS" panose="020B0604020202020204" pitchFamily="34" charset="-128"/>
                <a:ea typeface="Arial Unicode MS" panose="020B0604020202020204" pitchFamily="34" charset="-128"/>
                <a:cs typeface="Arial Unicode MS" panose="020B0604020202020204" pitchFamily="34" charset="-128"/>
              </a:rPr>
              <a:t>your</a:t>
            </a: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 area has </a:t>
            </a:r>
            <a:r>
              <a:rPr lang="en-GB"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herd immunity</a:t>
            </a:r>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TextBox 17"/>
          <p:cNvSpPr txBox="1"/>
          <p:nvPr/>
        </p:nvSpPr>
        <p:spPr>
          <a:xfrm>
            <a:off x="8203094" y="243527"/>
            <a:ext cx="684066"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PS2b</a:t>
            </a:r>
            <a:endParaRPr lang="en-GB" dirty="0">
              <a:solidFill>
                <a:schemeClr val="bg1"/>
              </a:solidFill>
            </a:endParaRPr>
          </a:p>
        </p:txBody>
      </p:sp>
      <p:grpSp>
        <p:nvGrpSpPr>
          <p:cNvPr id="5" name="Group 4"/>
          <p:cNvGrpSpPr/>
          <p:nvPr/>
        </p:nvGrpSpPr>
        <p:grpSpPr>
          <a:xfrm>
            <a:off x="5499156" y="3294391"/>
            <a:ext cx="3012600" cy="1893906"/>
            <a:chOff x="5457940" y="4057259"/>
            <a:chExt cx="3012600" cy="1893906"/>
          </a:xfrm>
        </p:grpSpPr>
        <p:sp>
          <p:nvSpPr>
            <p:cNvPr id="12" name="TextBox 11"/>
            <p:cNvSpPr txBox="1"/>
            <p:nvPr/>
          </p:nvSpPr>
          <p:spPr>
            <a:xfrm>
              <a:off x="5457940" y="4566170"/>
              <a:ext cx="2979622" cy="1384995"/>
            </a:xfrm>
            <a:prstGeom prst="rect">
              <a:avLst/>
            </a:prstGeom>
            <a:noFill/>
          </p:spPr>
          <p:txBody>
            <a:bodyPr wrap="square" rtlCol="0">
              <a:spAutoFit/>
            </a:bodyPr>
            <a:lstStyle/>
            <a:p>
              <a:pPr marL="342900" indent="-342900">
                <a:buAutoNum type="arabicPeriod"/>
              </a:pP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What is the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tota</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l percentage of people who are immune?</a:t>
              </a:r>
              <a:b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br>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AutoNum type="arabicPeriod"/>
              </a:pP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What is the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total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percentage of people who are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not</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 immune?</a:t>
              </a:r>
            </a:p>
            <a:p>
              <a:endParaRPr lang="en-GB" sz="1400" dirty="0" smtClean="0"/>
            </a:p>
          </p:txBody>
        </p:sp>
        <p:sp>
          <p:nvSpPr>
            <p:cNvPr id="22" name="TextBox 21"/>
            <p:cNvSpPr txBox="1"/>
            <p:nvPr/>
          </p:nvSpPr>
          <p:spPr>
            <a:xfrm>
              <a:off x="5507092" y="4057259"/>
              <a:ext cx="2963448" cy="400110"/>
            </a:xfrm>
            <a:prstGeom prst="rect">
              <a:avLst/>
            </a:prstGeom>
            <a:solidFill>
              <a:schemeClr val="accent4">
                <a:lumMod val="60000"/>
                <a:lumOff val="40000"/>
              </a:schemeClr>
            </a:solidFill>
          </p:spPr>
          <p:txBody>
            <a:bodyPr wrap="square" rtlCol="0">
              <a:spAutoFit/>
            </a:bodyPr>
            <a:lstStyle/>
            <a:p>
              <a:r>
                <a:rPr lang="en-GB" sz="2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Questions</a:t>
              </a:r>
              <a:endParaRPr lang="en-GB"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23" name="Picture 2"/>
          <p:cNvPicPr>
            <a:picLocks noChangeAspect="1" noChangeArrowheads="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7632000" y="5517234"/>
            <a:ext cx="1152000" cy="112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65876" y="664842"/>
            <a:ext cx="2060798" cy="400110"/>
          </a:xfrm>
          <a:prstGeom prst="rect">
            <a:avLst/>
          </a:prstGeom>
          <a:solidFill>
            <a:schemeClr val="accent4">
              <a:lumMod val="60000"/>
              <a:lumOff val="40000"/>
            </a:schemeClr>
          </a:solidFill>
        </p:spPr>
        <p:txBody>
          <a:bodyPr wrap="square" rtlCol="0">
            <a:spAutoFit/>
          </a:bodyPr>
          <a:lstStyle/>
          <a:p>
            <a:r>
              <a:rPr lang="en-GB" sz="2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Herd Immunity</a:t>
            </a:r>
            <a:endParaRPr lang="en-GB"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5" name="Group 24"/>
          <p:cNvGrpSpPr/>
          <p:nvPr/>
        </p:nvGrpSpPr>
        <p:grpSpPr>
          <a:xfrm>
            <a:off x="-2939576" y="215062"/>
            <a:ext cx="2677268" cy="24331126"/>
            <a:chOff x="-2939576" y="215062"/>
            <a:chExt cx="2677268" cy="24331126"/>
          </a:xfrm>
        </p:grpSpPr>
        <p:sp>
          <p:nvSpPr>
            <p:cNvPr id="26" name="TextBox 25"/>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PS2b</a:t>
              </a:r>
              <a:endParaRPr lang="en-GB" sz="4400" dirty="0">
                <a:solidFill>
                  <a:schemeClr val="bg1"/>
                </a:solidFill>
              </a:endParaRPr>
            </a:p>
          </p:txBody>
        </p:sp>
        <p:sp>
          <p:nvSpPr>
            <p:cNvPr id="27" name="TextBox 26"/>
            <p:cNvSpPr txBox="1"/>
            <p:nvPr/>
          </p:nvSpPr>
          <p:spPr>
            <a:xfrm>
              <a:off x="-2729551" y="1185947"/>
              <a:ext cx="2455672" cy="23360241"/>
            </a:xfrm>
            <a:prstGeom prst="rect">
              <a:avLst/>
            </a:prstGeom>
            <a:noFill/>
          </p:spPr>
          <p:txBody>
            <a:bodyPr wrap="square" rtlCol="0">
              <a:spAutoFit/>
            </a:bodyPr>
            <a:lstStyle/>
            <a:p>
              <a:r>
                <a:rPr lang="en-GB" b="1" dirty="0" smtClean="0"/>
                <a:t>Teacher </a:t>
              </a:r>
              <a:r>
                <a:rPr lang="en-GB" b="1" dirty="0"/>
                <a:t>tips</a:t>
              </a:r>
              <a:r>
                <a:rPr lang="en-GB" b="1" dirty="0" smtClean="0"/>
                <a:t>:</a:t>
              </a:r>
              <a:br>
                <a:rPr lang="en-GB" b="1" dirty="0" smtClean="0"/>
              </a:br>
              <a:r>
                <a:rPr lang="en-GB" dirty="0" smtClean="0"/>
                <a:t>Children </a:t>
              </a:r>
              <a:r>
                <a:rPr lang="en-GB" dirty="0"/>
                <a:t>should make the link with their learning from the </a:t>
              </a:r>
              <a:r>
                <a:rPr lang="en-GB" b="1" dirty="0"/>
                <a:t>Speckled Monster </a:t>
              </a:r>
              <a:r>
                <a:rPr lang="en-GB" dirty="0"/>
                <a:t>activity and how vaccination can stop a disease spreading. Vaccination is not just about protecting yourself, but to help protect your entire community – especially vulnerable people who cannot be vaccinated for medical reasons.</a:t>
              </a:r>
            </a:p>
            <a:p>
              <a:pPr>
                <a:defRPr/>
              </a:pPr>
              <a:r>
                <a:rPr lang="en-GB" dirty="0"/>
                <a:t>Children could watch this clip which explains herd immunity using gummi bears</a:t>
              </a:r>
              <a:br>
                <a:rPr lang="en-GB" dirty="0"/>
              </a:br>
              <a:r>
                <a:rPr lang="en-GB" dirty="0">
                  <a:hlinkClick r:id="rId4"/>
                </a:rPr>
                <a:t>https://www.youtube.com/watch?v=CPcC4oGB_o8</a:t>
              </a:r>
              <a:endParaRPr lang="en-GB" dirty="0"/>
            </a:p>
            <a:p>
              <a:pPr>
                <a:defRPr/>
              </a:pPr>
              <a:r>
                <a:rPr lang="en-GB" dirty="0"/>
                <a:t>or look at this diagram from Wikipedia</a:t>
              </a:r>
            </a:p>
            <a:p>
              <a:pPr>
                <a:defRPr/>
              </a:pPr>
              <a:r>
                <a:rPr lang="en-GB" dirty="0">
                  <a:hlinkClick r:id="rId5"/>
                </a:rPr>
                <a:t>https://</a:t>
              </a:r>
              <a:r>
                <a:rPr lang="en-GB" dirty="0" smtClean="0">
                  <a:hlinkClick r:id="rId5"/>
                </a:rPr>
                <a:t>upload.wikimedia.org/wikipedia/commons/c/c0/Community_Immunity.jpg</a:t>
              </a:r>
              <a:endParaRPr lang="en-GB" dirty="0" smtClean="0"/>
            </a:p>
            <a:p>
              <a:pPr>
                <a:defRPr/>
              </a:pPr>
              <a:r>
                <a:rPr lang="en-GB" dirty="0" smtClean="0"/>
                <a:t/>
              </a:r>
              <a:br>
                <a:rPr lang="en-GB" dirty="0" smtClean="0"/>
              </a:br>
              <a:r>
                <a:rPr lang="en-GB" dirty="0" smtClean="0"/>
                <a:t>or the picture opposite from</a:t>
              </a:r>
              <a:endParaRPr lang="en-GB" dirty="0"/>
            </a:p>
            <a:p>
              <a:pPr>
                <a:defRPr/>
              </a:pPr>
              <a:endParaRPr lang="en-GB" dirty="0" smtClean="0">
                <a:hlinkClick r:id="rId6"/>
              </a:endParaRPr>
            </a:p>
            <a:p>
              <a:pPr>
                <a:defRPr/>
              </a:pPr>
              <a:r>
                <a:rPr lang="en-GB" dirty="0" smtClean="0">
                  <a:hlinkClick r:id="rId6"/>
                </a:rPr>
                <a:t>http</a:t>
              </a:r>
              <a:r>
                <a:rPr lang="en-GB" dirty="0">
                  <a:hlinkClick r:id="rId6"/>
                </a:rPr>
                <a:t>://</a:t>
              </a:r>
              <a:r>
                <a:rPr lang="en-GB" dirty="0" smtClean="0">
                  <a:hlinkClick r:id="rId6"/>
                </a:rPr>
                <a:t>www.brookings.edu/blogs/health360/posts/2015/02/06-measles-vaccines-mmr-herd-immunity-antivaxxers-patel</a:t>
              </a:r>
              <a:endParaRPr lang="en-GB" dirty="0" smtClean="0"/>
            </a:p>
            <a:p>
              <a:pPr>
                <a:defRPr/>
              </a:pPr>
              <a:endParaRPr lang="en-GB" dirty="0"/>
            </a:p>
            <a:p>
              <a:pPr>
                <a:defRPr/>
              </a:pPr>
              <a:r>
                <a:rPr lang="en-GB" dirty="0"/>
                <a:t>Or you could recreate the simulation using coloured counters </a:t>
              </a:r>
              <a:r>
                <a:rPr lang="en-GB" dirty="0" err="1"/>
                <a:t>etc</a:t>
              </a:r>
              <a:r>
                <a:rPr lang="en-GB" dirty="0"/>
                <a:t>…</a:t>
              </a:r>
            </a:p>
            <a:p>
              <a:pPr>
                <a:defRPr/>
              </a:pPr>
              <a:r>
                <a:rPr lang="en-GB" dirty="0"/>
                <a:t/>
              </a:r>
              <a:br>
                <a:rPr lang="en-GB" dirty="0"/>
              </a:br>
              <a:r>
                <a:rPr lang="en-GB" b="1" dirty="0" smtClean="0"/>
                <a:t>1. </a:t>
              </a:r>
              <a:r>
                <a:rPr lang="en-GB" dirty="0" smtClean="0"/>
                <a:t>In </a:t>
              </a:r>
              <a:r>
                <a:rPr lang="en-GB" dirty="0"/>
                <a:t>this example 87 + </a:t>
              </a:r>
              <a:r>
                <a:rPr lang="en-GB" dirty="0" smtClean="0"/>
                <a:t>2 </a:t>
              </a:r>
              <a:r>
                <a:rPr lang="en-GB" dirty="0"/>
                <a:t>= </a:t>
              </a:r>
              <a:r>
                <a:rPr lang="en-GB" dirty="0" smtClean="0"/>
                <a:t>89% </a:t>
              </a:r>
              <a:r>
                <a:rPr lang="en-GB" dirty="0"/>
                <a:t>of people are immune whilst </a:t>
              </a:r>
              <a:r>
                <a:rPr lang="en-GB" dirty="0" smtClean="0"/>
                <a:t>10+1 </a:t>
              </a:r>
              <a:r>
                <a:rPr lang="en-GB" dirty="0"/>
                <a:t>= </a:t>
              </a:r>
              <a:r>
                <a:rPr lang="en-GB" dirty="0" smtClean="0"/>
                <a:t>11% </a:t>
              </a:r>
              <a:r>
                <a:rPr lang="en-GB" dirty="0"/>
                <a:t>are not immune. The percentage who are immune is NOT high enough for herd immunity. Therefore the disease can spread and non-vaccinated individuals are at risk.  </a:t>
              </a:r>
              <a:r>
                <a:rPr lang="en-GB" dirty="0" smtClean="0"/>
                <a:t>(Fully </a:t>
              </a:r>
              <a:r>
                <a:rPr lang="en-GB" dirty="0"/>
                <a:t>vaccinated people are </a:t>
              </a:r>
              <a:r>
                <a:rPr lang="en-GB" dirty="0" smtClean="0"/>
                <a:t>still safe </a:t>
              </a:r>
              <a:r>
                <a:rPr lang="en-GB" dirty="0"/>
                <a:t>from </a:t>
              </a:r>
              <a:r>
                <a:rPr lang="en-GB" dirty="0" smtClean="0"/>
                <a:t>measles).</a:t>
              </a:r>
              <a:endParaRPr lang="en-GB" dirty="0"/>
            </a:p>
            <a:p>
              <a:r>
                <a:rPr lang="en-GB" dirty="0"/>
                <a:t>This information </a:t>
              </a:r>
              <a:r>
                <a:rPr lang="en-GB" dirty="0" smtClean="0"/>
                <a:t>should be </a:t>
              </a:r>
              <a:r>
                <a:rPr lang="en-GB" dirty="0"/>
                <a:t>discussed with the </a:t>
              </a:r>
              <a:r>
                <a:rPr lang="en-GB" b="1" dirty="0"/>
                <a:t>data analysts </a:t>
              </a:r>
              <a:r>
                <a:rPr lang="en-GB" dirty="0"/>
                <a:t>who should have worked out that the local population does not have herd immunity and therefore </a:t>
              </a:r>
              <a:r>
                <a:rPr lang="en-GB" dirty="0" smtClean="0"/>
                <a:t>that measles </a:t>
              </a:r>
              <a:r>
                <a:rPr lang="en-GB" dirty="0"/>
                <a:t>will </a:t>
              </a:r>
              <a:r>
                <a:rPr lang="en-GB" dirty="0" smtClean="0"/>
                <a:t>easily.</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b="1" dirty="0"/>
            </a:p>
            <a:p>
              <a:endParaRPr lang="en-GB" dirty="0"/>
            </a:p>
            <a:p>
              <a:endParaRPr lang="en-GB" dirty="0"/>
            </a:p>
            <a:p>
              <a:endParaRPr lang="en-GB" dirty="0"/>
            </a:p>
          </p:txBody>
        </p:sp>
      </p:grpSp>
      <p:pic>
        <p:nvPicPr>
          <p:cNvPr id="1026" name="Picture 2" descr="http://www.brookings.edu/%7E/media/Blogs/health360/vaccine-blog-patel/Herd-Immunity-Take-2.PNG?la=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29" y="7848031"/>
            <a:ext cx="9144000" cy="512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84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370917" y="187767"/>
            <a:ext cx="2907707" cy="308430"/>
          </a:xfrm>
          <a:prstGeom prst="rect">
            <a:avLst/>
          </a:prstGeom>
          <a:solidFill>
            <a:schemeClr val="accent4">
              <a:lumMod val="60000"/>
              <a:lumOff val="40000"/>
            </a:schemeClr>
          </a:solidFill>
        </p:spPr>
        <p:txBody>
          <a:bodyPr wrap="square" rtlCol="0">
            <a:spAutoFit/>
          </a:bodyPr>
          <a:lstStyle/>
          <a:p>
            <a:r>
              <a:rPr lang="en-GB" sz="1400" dirty="0" smtClean="0">
                <a:solidFill>
                  <a:schemeClr val="bg1"/>
                </a:solidFill>
              </a:rPr>
              <a:t>         </a:t>
            </a:r>
            <a:endParaRPr lang="en-GB" sz="1400" dirty="0">
              <a:solidFill>
                <a:schemeClr val="bg1"/>
              </a:solidFill>
            </a:endParaRPr>
          </a:p>
        </p:txBody>
      </p:sp>
      <p:sp>
        <p:nvSpPr>
          <p:cNvPr id="18" name="TextBox 17"/>
          <p:cNvSpPr txBox="1"/>
          <p:nvPr/>
        </p:nvSpPr>
        <p:spPr>
          <a:xfrm>
            <a:off x="287995" y="187766"/>
            <a:ext cx="6510369" cy="584775"/>
          </a:xfrm>
          <a:prstGeom prst="rect">
            <a:avLst/>
          </a:prstGeom>
          <a:solidFill>
            <a:schemeClr val="accent4">
              <a:lumMod val="60000"/>
              <a:lumOff val="40000"/>
            </a:schemeClr>
          </a:solidFill>
        </p:spPr>
        <p:txBody>
          <a:bodyPr wrap="square" rtlCol="0">
            <a:spAutoFit/>
          </a:bodyPr>
          <a:lstStyle/>
          <a:p>
            <a:r>
              <a:rPr lang="en-GB"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a:t>
            </a:r>
            <a:r>
              <a:rPr lang="en-GB"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ata analysts</a:t>
            </a:r>
            <a:endParaRPr lang="en-GB"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9" name="Picture 2"/>
          <p:cNvPicPr>
            <a:picLocks noChangeAspect="1" noChangeArrowheads="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5012" y="58896"/>
            <a:ext cx="1335235" cy="132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8161361" y="230450"/>
            <a:ext cx="693246"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PS3a</a:t>
            </a:r>
            <a:endParaRPr lang="en-GB" dirty="0">
              <a:solidFill>
                <a:schemeClr val="bg1"/>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764587547"/>
              </p:ext>
            </p:extLst>
          </p:nvPr>
        </p:nvGraphicFramePr>
        <p:xfrm>
          <a:off x="1199625" y="1051334"/>
          <a:ext cx="3632775" cy="5652151"/>
        </p:xfrm>
        <a:graphic>
          <a:graphicData uri="http://schemas.openxmlformats.org/drawingml/2006/table">
            <a:tbl>
              <a:tblPr firstRow="1" bandRow="1">
                <a:tableStyleId>{5C22544A-7EE6-4342-B048-85BDC9FD1C3A}</a:tableStyleId>
              </a:tblPr>
              <a:tblGrid>
                <a:gridCol w="1210925"/>
                <a:gridCol w="1210925"/>
                <a:gridCol w="1210925"/>
              </a:tblGrid>
              <a:tr h="380630">
                <a:tc>
                  <a:txBody>
                    <a:bodyPr/>
                    <a:lstStyle/>
                    <a:p>
                      <a:r>
                        <a:rPr lang="en-GB" sz="1600" dirty="0" smtClean="0"/>
                        <a:t>Age group</a:t>
                      </a:r>
                      <a:endParaRPr lang="en-GB" sz="1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nchor="ctr"/>
                </a:tc>
                <a:tc>
                  <a:txBody>
                    <a:bodyPr/>
                    <a:lstStyle/>
                    <a:p>
                      <a:r>
                        <a:rPr lang="en-GB" sz="1400" baseline="0" dirty="0" smtClean="0"/>
                        <a:t>% </a:t>
                      </a:r>
                      <a:br>
                        <a:rPr lang="en-GB" sz="1400" baseline="0" dirty="0" smtClean="0"/>
                      </a:br>
                      <a:r>
                        <a:rPr lang="en-GB" sz="1400" baseline="0" dirty="0" smtClean="0"/>
                        <a:t>vaccinated</a:t>
                      </a:r>
                      <a:endParaRPr lang="en-GB"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 not</a:t>
                      </a:r>
                      <a:br>
                        <a:rPr lang="en-GB" sz="1400" dirty="0" smtClean="0"/>
                      </a:br>
                      <a:r>
                        <a:rPr lang="en-GB" sz="1400" dirty="0" smtClean="0"/>
                        <a:t>vaccinated</a:t>
                      </a:r>
                      <a:endParaRPr lang="en-GB"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285863">
                <a:tc>
                  <a:txBody>
                    <a:bodyPr/>
                    <a:lstStyle/>
                    <a:p>
                      <a:r>
                        <a:rPr lang="en-GB" sz="1200" dirty="0" smtClean="0"/>
                        <a:t>1</a:t>
                      </a:r>
                      <a:endParaRPr lang="en-GB" sz="1200" dirty="0"/>
                    </a:p>
                  </a:txBody>
                  <a:tcPr/>
                </a:tc>
                <a:tc>
                  <a:txBody>
                    <a:bodyPr/>
                    <a:lstStyle/>
                    <a:p>
                      <a:r>
                        <a:rPr lang="en-GB" sz="1200" dirty="0" smtClean="0"/>
                        <a:t>  95.1</a:t>
                      </a:r>
                      <a:endParaRPr lang="en-GB" sz="1200" dirty="0"/>
                    </a:p>
                  </a:txBody>
                  <a:tcPr marL="9525" marR="9525" marT="9525" marB="0" anchor="ctr"/>
                </a:tc>
                <a:tc>
                  <a:txBody>
                    <a:bodyPr/>
                    <a:lstStyle/>
                    <a:p>
                      <a:pPr algn="l" fontAlgn="b"/>
                      <a:r>
                        <a:rPr lang="en-GB" sz="1200" u="none" strike="noStrike" dirty="0" smtClean="0">
                          <a:effectLst/>
                        </a:rPr>
                        <a:t>  4.9</a:t>
                      </a:r>
                      <a:endParaRPr lang="en-GB" sz="1200" b="0" i="0" u="none" strike="noStrike" dirty="0">
                        <a:solidFill>
                          <a:srgbClr val="000000"/>
                        </a:solidFill>
                        <a:effectLst/>
                        <a:latin typeface="+mn-lt"/>
                      </a:endParaRPr>
                    </a:p>
                  </a:txBody>
                  <a:tcPr marL="9525" marR="9525" marT="9525" marB="0" anchor="ctr"/>
                </a:tc>
              </a:tr>
              <a:tr h="285863">
                <a:tc>
                  <a:txBody>
                    <a:bodyPr/>
                    <a:lstStyle/>
                    <a:p>
                      <a:r>
                        <a:rPr lang="en-GB" sz="1200" dirty="0" smtClean="0"/>
                        <a:t>2</a:t>
                      </a:r>
                      <a:endParaRPr lang="en-GB" sz="1200" dirty="0"/>
                    </a:p>
                  </a:txBody>
                  <a:tcPr/>
                </a:tc>
                <a:tc>
                  <a:txBody>
                    <a:bodyPr/>
                    <a:lstStyle/>
                    <a:p>
                      <a:pPr algn="l" rtl="0" fontAlgn="ctr"/>
                      <a:r>
                        <a:rPr lang="en-GB" sz="1200" u="none" strike="noStrike" dirty="0" smtClean="0">
                          <a:effectLst/>
                        </a:rPr>
                        <a:t>  94.2</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170685">
                <a:tc>
                  <a:txBody>
                    <a:bodyPr/>
                    <a:lstStyle/>
                    <a:p>
                      <a:r>
                        <a:rPr lang="en-GB" sz="1200" dirty="0" smtClean="0"/>
                        <a:t>3</a:t>
                      </a:r>
                      <a:endParaRPr lang="en-GB" sz="1200" dirty="0"/>
                    </a:p>
                  </a:txBody>
                  <a:tcPr/>
                </a:tc>
                <a:tc>
                  <a:txBody>
                    <a:bodyPr/>
                    <a:lstStyle/>
                    <a:p>
                      <a:pPr algn="l" rtl="0" fontAlgn="ctr"/>
                      <a:r>
                        <a:rPr lang="en-GB" sz="1200" u="none" strike="noStrike" dirty="0" smtClean="0">
                          <a:effectLst/>
                        </a:rPr>
                        <a:t>  95.2</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4</a:t>
                      </a:r>
                      <a:endParaRPr lang="en-GB" sz="1200" dirty="0"/>
                    </a:p>
                  </a:txBody>
                  <a:tcPr/>
                </a:tc>
                <a:tc>
                  <a:txBody>
                    <a:bodyPr/>
                    <a:lstStyle/>
                    <a:p>
                      <a:pPr algn="l" rtl="0" fontAlgn="ctr"/>
                      <a:r>
                        <a:rPr lang="en-GB" sz="1200" u="none" strike="noStrike" dirty="0" smtClean="0">
                          <a:effectLst/>
                        </a:rPr>
                        <a:t>  95.7</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5</a:t>
                      </a:r>
                      <a:endParaRPr lang="en-GB" sz="1200" dirty="0"/>
                    </a:p>
                  </a:txBody>
                  <a:tcPr/>
                </a:tc>
                <a:tc>
                  <a:txBody>
                    <a:bodyPr/>
                    <a:lstStyle/>
                    <a:p>
                      <a:pPr algn="l" rtl="0" fontAlgn="ctr"/>
                      <a:r>
                        <a:rPr lang="en-GB" sz="1200" u="none" strike="noStrike" dirty="0" smtClean="0">
                          <a:effectLst/>
                        </a:rPr>
                        <a:t>  95.3</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6</a:t>
                      </a:r>
                      <a:endParaRPr lang="en-GB" sz="1200" dirty="0"/>
                    </a:p>
                  </a:txBody>
                  <a:tcPr/>
                </a:tc>
                <a:tc>
                  <a:txBody>
                    <a:bodyPr/>
                    <a:lstStyle/>
                    <a:p>
                      <a:pPr algn="l" rtl="0" fontAlgn="ctr"/>
                      <a:r>
                        <a:rPr lang="en-GB" sz="1200" u="none" strike="noStrike" dirty="0" smtClean="0">
                          <a:effectLst/>
                        </a:rPr>
                        <a:t>  94.8</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7</a:t>
                      </a:r>
                      <a:endParaRPr lang="en-GB" sz="1200" dirty="0"/>
                    </a:p>
                  </a:txBody>
                  <a:tcPr/>
                </a:tc>
                <a:tc>
                  <a:txBody>
                    <a:bodyPr/>
                    <a:lstStyle/>
                    <a:p>
                      <a:pPr algn="l" rtl="0" fontAlgn="ctr"/>
                      <a:r>
                        <a:rPr lang="en-GB" sz="1200" u="none" strike="noStrike" dirty="0" smtClean="0">
                          <a:effectLst/>
                        </a:rPr>
                        <a:t>  93.6</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8</a:t>
                      </a:r>
                      <a:endParaRPr lang="en-GB" sz="1200" dirty="0"/>
                    </a:p>
                  </a:txBody>
                  <a:tcPr/>
                </a:tc>
                <a:tc>
                  <a:txBody>
                    <a:bodyPr/>
                    <a:lstStyle/>
                    <a:p>
                      <a:pPr algn="l" rtl="0" fontAlgn="ctr"/>
                      <a:r>
                        <a:rPr lang="en-GB" sz="1200" u="none" strike="noStrike" dirty="0" smtClean="0">
                          <a:effectLst/>
                        </a:rPr>
                        <a:t>  92.1</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9</a:t>
                      </a:r>
                      <a:endParaRPr lang="en-GB" sz="1200" dirty="0"/>
                    </a:p>
                  </a:txBody>
                  <a:tcPr/>
                </a:tc>
                <a:tc>
                  <a:txBody>
                    <a:bodyPr/>
                    <a:lstStyle/>
                    <a:p>
                      <a:pPr algn="l" rtl="0" fontAlgn="ctr"/>
                      <a:r>
                        <a:rPr lang="en-GB" sz="1200" u="none" strike="noStrike" dirty="0" smtClean="0">
                          <a:effectLst/>
                        </a:rPr>
                        <a:t>  89.7</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10</a:t>
                      </a:r>
                      <a:endParaRPr lang="en-GB" sz="1200" dirty="0"/>
                    </a:p>
                  </a:txBody>
                  <a:tcPr/>
                </a:tc>
                <a:tc>
                  <a:txBody>
                    <a:bodyPr/>
                    <a:lstStyle/>
                    <a:p>
                      <a:pPr algn="l" rtl="0" fontAlgn="ctr"/>
                      <a:r>
                        <a:rPr lang="en-GB" sz="1200" u="none" strike="noStrike" dirty="0" smtClean="0">
                          <a:effectLst/>
                        </a:rPr>
                        <a:t>  87.6</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11</a:t>
                      </a:r>
                      <a:endParaRPr lang="en-GB" sz="1200" dirty="0"/>
                    </a:p>
                  </a:txBody>
                  <a:tcPr/>
                </a:tc>
                <a:tc>
                  <a:txBody>
                    <a:bodyPr/>
                    <a:lstStyle/>
                    <a:p>
                      <a:pPr algn="l" rtl="0" fontAlgn="ctr"/>
                      <a:r>
                        <a:rPr lang="en-GB" sz="1200" u="none" strike="noStrike" dirty="0" smtClean="0">
                          <a:effectLst/>
                        </a:rPr>
                        <a:t>  84.1</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12</a:t>
                      </a:r>
                      <a:endParaRPr lang="en-GB" sz="1200" dirty="0"/>
                    </a:p>
                  </a:txBody>
                  <a:tcPr/>
                </a:tc>
                <a:tc>
                  <a:txBody>
                    <a:bodyPr/>
                    <a:lstStyle/>
                    <a:p>
                      <a:pPr algn="l" rtl="0" fontAlgn="ctr"/>
                      <a:r>
                        <a:rPr lang="en-GB" sz="1200" u="none" strike="noStrike" dirty="0" smtClean="0">
                          <a:effectLst/>
                        </a:rPr>
                        <a:t>  85.5</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13</a:t>
                      </a:r>
                      <a:endParaRPr lang="en-GB" sz="1200" dirty="0"/>
                    </a:p>
                  </a:txBody>
                  <a:tcPr/>
                </a:tc>
                <a:tc>
                  <a:txBody>
                    <a:bodyPr/>
                    <a:lstStyle/>
                    <a:p>
                      <a:pPr algn="l" rtl="0" fontAlgn="ctr"/>
                      <a:r>
                        <a:rPr lang="en-GB" sz="1200" u="none" strike="noStrike" dirty="0" smtClean="0">
                          <a:effectLst/>
                        </a:rPr>
                        <a:t>  86.9</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14</a:t>
                      </a:r>
                      <a:endParaRPr lang="en-GB" sz="1200" dirty="0"/>
                    </a:p>
                  </a:txBody>
                  <a:tcPr/>
                </a:tc>
                <a:tc>
                  <a:txBody>
                    <a:bodyPr/>
                    <a:lstStyle/>
                    <a:p>
                      <a:pPr algn="l" rtl="0" fontAlgn="ctr"/>
                      <a:r>
                        <a:rPr lang="en-GB" sz="1200" u="none" strike="noStrike" dirty="0" smtClean="0">
                          <a:effectLst/>
                        </a:rPr>
                        <a:t>  86.2</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15</a:t>
                      </a:r>
                      <a:endParaRPr lang="en-GB" sz="1200" dirty="0"/>
                    </a:p>
                  </a:txBody>
                  <a:tcPr/>
                </a:tc>
                <a:tc>
                  <a:txBody>
                    <a:bodyPr/>
                    <a:lstStyle/>
                    <a:p>
                      <a:pPr algn="l" rtl="0" fontAlgn="ctr"/>
                      <a:r>
                        <a:rPr lang="en-GB" sz="1200" u="none" strike="noStrike" dirty="0" smtClean="0">
                          <a:effectLst/>
                        </a:rPr>
                        <a:t>  88.2</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16</a:t>
                      </a:r>
                      <a:endParaRPr lang="en-GB" sz="1200" dirty="0"/>
                    </a:p>
                  </a:txBody>
                  <a:tcPr/>
                </a:tc>
                <a:tc>
                  <a:txBody>
                    <a:bodyPr/>
                    <a:lstStyle/>
                    <a:p>
                      <a:pPr algn="l" rtl="0" fontAlgn="ctr"/>
                      <a:r>
                        <a:rPr lang="en-GB" sz="1200" u="none" strike="noStrike" dirty="0" smtClean="0">
                          <a:effectLst/>
                        </a:rPr>
                        <a:t>  89.9</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17</a:t>
                      </a:r>
                      <a:endParaRPr lang="en-GB" sz="1200" dirty="0"/>
                    </a:p>
                  </a:txBody>
                  <a:tcPr/>
                </a:tc>
                <a:tc>
                  <a:txBody>
                    <a:bodyPr/>
                    <a:lstStyle/>
                    <a:p>
                      <a:pPr algn="l" rtl="0" fontAlgn="ctr"/>
                      <a:r>
                        <a:rPr lang="en-GB" sz="1200" u="none" strike="noStrike" dirty="0" smtClean="0">
                          <a:effectLst/>
                        </a:rPr>
                        <a:t>  92.1</a:t>
                      </a:r>
                      <a:endParaRPr lang="en-GB" sz="1200" b="0" i="0" u="none" strike="noStrike" dirty="0">
                        <a:solidFill>
                          <a:srgbClr val="000000"/>
                        </a:solidFill>
                        <a:effectLst/>
                        <a:latin typeface="Calibri"/>
                      </a:endParaRPr>
                    </a:p>
                  </a:txBody>
                  <a:tcPr marL="9525" marR="9525" marT="9525" marB="0" anchor="ctr"/>
                </a:tc>
                <a:tc>
                  <a:txBody>
                    <a:bodyPr/>
                    <a:lstStyle/>
                    <a:p>
                      <a:pPr algn="l" fontAlgn="b"/>
                      <a:endParaRPr lang="en-GB" sz="1200" b="0" i="0" u="none" strike="noStrike" dirty="0">
                        <a:solidFill>
                          <a:srgbClr val="000000"/>
                        </a:solidFill>
                        <a:effectLst/>
                        <a:latin typeface="+mn-lt"/>
                      </a:endParaRPr>
                    </a:p>
                  </a:txBody>
                  <a:tcPr marL="9525" marR="9525" marT="9525" marB="0"/>
                </a:tc>
              </a:tr>
              <a:tr h="285863">
                <a:tc>
                  <a:txBody>
                    <a:bodyPr/>
                    <a:lstStyle/>
                    <a:p>
                      <a:r>
                        <a:rPr lang="en-GB" sz="1200" dirty="0" smtClean="0"/>
                        <a:t>18</a:t>
                      </a:r>
                      <a:endParaRPr lang="en-GB" sz="1200" dirty="0"/>
                    </a:p>
                  </a:txBody>
                  <a:tcPr/>
                </a:tc>
                <a:tc>
                  <a:txBody>
                    <a:bodyPr/>
                    <a:lstStyle/>
                    <a:p>
                      <a:pPr algn="l"/>
                      <a:r>
                        <a:rPr lang="en-GB" sz="1200" dirty="0" smtClean="0"/>
                        <a:t>93.2</a:t>
                      </a:r>
                      <a:endParaRPr lang="en-GB" sz="1200" dirty="0"/>
                    </a:p>
                  </a:txBody>
                  <a:tcPr/>
                </a:tc>
                <a:tc>
                  <a:txBody>
                    <a:bodyPr/>
                    <a:lstStyle/>
                    <a:p>
                      <a:pPr algn="l" fontAlgn="b"/>
                      <a:endParaRPr lang="en-GB" sz="1200" b="0" i="0" u="none" strike="noStrike" dirty="0">
                        <a:solidFill>
                          <a:srgbClr val="000000"/>
                        </a:solidFill>
                        <a:effectLst/>
                        <a:latin typeface="+mn-lt"/>
                      </a:endParaRPr>
                    </a:p>
                  </a:txBody>
                  <a:tcPr marL="9525" marR="9525" marT="9525" marB="0"/>
                </a:tc>
              </a:tr>
            </a:tbl>
          </a:graphicData>
        </a:graphic>
      </p:graphicFrame>
      <p:grpSp>
        <p:nvGrpSpPr>
          <p:cNvPr id="15" name="Group 14"/>
          <p:cNvGrpSpPr/>
          <p:nvPr/>
        </p:nvGrpSpPr>
        <p:grpSpPr>
          <a:xfrm>
            <a:off x="-2939576" y="215062"/>
            <a:ext cx="2677268" cy="8819187"/>
            <a:chOff x="-2939576" y="215062"/>
            <a:chExt cx="2677268" cy="8819187"/>
          </a:xfrm>
        </p:grpSpPr>
        <p:sp>
          <p:nvSpPr>
            <p:cNvPr id="16" name="TextBox 15"/>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PS3a</a:t>
              </a:r>
              <a:endParaRPr lang="en-GB" sz="4400" dirty="0">
                <a:solidFill>
                  <a:schemeClr val="bg1"/>
                </a:solidFill>
              </a:endParaRPr>
            </a:p>
          </p:txBody>
        </p:sp>
        <p:sp>
          <p:nvSpPr>
            <p:cNvPr id="23" name="TextBox 22"/>
            <p:cNvSpPr txBox="1"/>
            <p:nvPr/>
          </p:nvSpPr>
          <p:spPr>
            <a:xfrm>
              <a:off x="-2729551" y="1185947"/>
              <a:ext cx="2455672" cy="7848302"/>
            </a:xfrm>
            <a:prstGeom prst="rect">
              <a:avLst/>
            </a:prstGeom>
            <a:noFill/>
          </p:spPr>
          <p:txBody>
            <a:bodyPr wrap="square" rtlCol="0">
              <a:spAutoFit/>
            </a:bodyPr>
            <a:lstStyle/>
            <a:p>
              <a:r>
                <a:rPr lang="en-GB" b="1" dirty="0" smtClean="0"/>
                <a:t>Teacher tips:</a:t>
              </a:r>
            </a:p>
            <a:p>
              <a:endParaRPr lang="en-GB" dirty="0" smtClean="0"/>
            </a:p>
            <a:p>
              <a:r>
                <a:rPr lang="en-GB" dirty="0" smtClean="0"/>
                <a:t>This </a:t>
              </a:r>
              <a:r>
                <a:rPr lang="en-GB" dirty="0"/>
                <a:t>activity provides practice in percentages for the children. The total percent must of course equal 100 so the % of children who ARE vaccinated may be calculated by subtracting the unvaccinated % from 100. </a:t>
              </a:r>
              <a:br>
                <a:rPr lang="en-GB" dirty="0"/>
              </a:br>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a:p>
            <a:p>
              <a:endParaRPr lang="en-GB" dirty="0"/>
            </a:p>
            <a:p>
              <a:endParaRPr lang="en-GB" dirty="0"/>
            </a:p>
            <a:p>
              <a:endParaRPr lang="en-GB" dirty="0"/>
            </a:p>
          </p:txBody>
        </p:sp>
      </p:grpSp>
      <p:sp>
        <p:nvSpPr>
          <p:cNvPr id="5" name="Rectangle 4"/>
          <p:cNvSpPr/>
          <p:nvPr/>
        </p:nvSpPr>
        <p:spPr>
          <a:xfrm>
            <a:off x="5734150" y="2912742"/>
            <a:ext cx="2956957" cy="784830"/>
          </a:xfrm>
          <a:prstGeom prst="rect">
            <a:avLst/>
          </a:prstGeom>
        </p:spPr>
        <p:txBody>
          <a:bodyPr wrap="square">
            <a:spAutoFit/>
          </a:bodyPr>
          <a:lstStyle/>
          <a:p>
            <a:pPr algn="just"/>
            <a:r>
              <a:rPr lang="en-GB" sz="1500" dirty="0">
                <a:latin typeface="Arial Unicode MS" panose="020B0604020202020204" pitchFamily="34" charset="-128"/>
                <a:ea typeface="Arial Unicode MS" panose="020B0604020202020204" pitchFamily="34" charset="-128"/>
                <a:cs typeface="Arial Unicode MS" panose="020B0604020202020204" pitchFamily="34" charset="-128"/>
              </a:rPr>
              <a:t>The table shows the percentage of children in your area who are </a:t>
            </a:r>
            <a:r>
              <a:rPr lang="en-GB" sz="1500" b="1" dirty="0">
                <a:latin typeface="Arial Unicode MS" panose="020B0604020202020204" pitchFamily="34" charset="-128"/>
                <a:ea typeface="Arial Unicode MS" panose="020B0604020202020204" pitchFamily="34" charset="-128"/>
                <a:cs typeface="Arial Unicode MS" panose="020B0604020202020204" pitchFamily="34" charset="-128"/>
              </a:rPr>
              <a:t>vaccinated</a:t>
            </a:r>
            <a:r>
              <a:rPr lang="en-GB" sz="1500" dirty="0">
                <a:latin typeface="Arial Unicode MS" panose="020B0604020202020204" pitchFamily="34" charset="-128"/>
                <a:ea typeface="Arial Unicode MS" panose="020B0604020202020204" pitchFamily="34" charset="-128"/>
                <a:cs typeface="Arial Unicode MS" panose="020B0604020202020204" pitchFamily="34" charset="-128"/>
              </a:rPr>
              <a:t> against measles.</a:t>
            </a:r>
          </a:p>
        </p:txBody>
      </p:sp>
    </p:spTree>
    <p:extLst>
      <p:ext uri="{BB962C8B-B14F-4D97-AF65-F5344CB8AC3E}">
        <p14:creationId xmlns:p14="http://schemas.microsoft.com/office/powerpoint/2010/main" val="2237163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blank</a:t>
            </a:r>
            <a:endParaRPr lang="en-GB" sz="4400" dirty="0">
              <a:solidFill>
                <a:schemeClr val="bg1"/>
              </a:solidFill>
            </a:endParaRPr>
          </a:p>
        </p:txBody>
      </p:sp>
      <p:sp>
        <p:nvSpPr>
          <p:cNvPr id="4" name="TextBox 3"/>
          <p:cNvSpPr txBox="1"/>
          <p:nvPr/>
        </p:nvSpPr>
        <p:spPr>
          <a:xfrm>
            <a:off x="518218" y="329409"/>
            <a:ext cx="4269355" cy="5262979"/>
          </a:xfrm>
          <a:prstGeom prst="rect">
            <a:avLst/>
          </a:prstGeom>
          <a:noFill/>
        </p:spPr>
        <p:txBody>
          <a:bodyPr wrap="square" rtlCol="0">
            <a:spAutoFit/>
          </a:bodyPr>
          <a:lstStyle/>
          <a:p>
            <a:pPr algn="just"/>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For each age group, work </a:t>
            </a:r>
            <a:r>
              <a:rPr lang="en-GB" sz="1400" dirty="0">
                <a:latin typeface="Arial Unicode MS" panose="020B0604020202020204" pitchFamily="34" charset="-128"/>
                <a:ea typeface="Arial Unicode MS" panose="020B0604020202020204" pitchFamily="34" charset="-128"/>
                <a:cs typeface="Arial Unicode MS" panose="020B0604020202020204" pitchFamily="34" charset="-128"/>
              </a:rPr>
              <a:t>out what percentage of children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who are</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 not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vaccinated.</a:t>
            </a:r>
          </a:p>
          <a:p>
            <a:pPr marL="342900" indent="-342900" algn="just">
              <a:buAutoNum type="arabicPeriod"/>
            </a:pPr>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Which age groups do you predict will be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most</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affected by the measles outbreak?</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What is the </a:t>
            </a: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average</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 (mean) percentage </a:t>
            </a:r>
            <a:b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not </a:t>
            </a: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vaccinated across all ages 1 to 18?</a:t>
            </a:r>
          </a:p>
          <a:p>
            <a:pPr marL="342900" indent="-342900" algn="just">
              <a:buAutoNum type="arabicPeriod"/>
            </a:pPr>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AutoNum type="arabicPeriod"/>
            </a:pP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Complete the sentence:</a:t>
            </a:r>
          </a:p>
          <a:p>
            <a:pPr algn="just"/>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        ___ out of 100 children in the </a:t>
            </a:r>
            <a:b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rPr>
              <a:t>        local area are at risk of catching measles.</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5" name="Group 4"/>
          <p:cNvGrpSpPr/>
          <p:nvPr/>
        </p:nvGrpSpPr>
        <p:grpSpPr>
          <a:xfrm>
            <a:off x="505219" y="4682104"/>
            <a:ext cx="4282354" cy="1184187"/>
            <a:chOff x="5007445" y="5160277"/>
            <a:chExt cx="4282354" cy="1184187"/>
          </a:xfrm>
        </p:grpSpPr>
        <p:sp>
          <p:nvSpPr>
            <p:cNvPr id="6" name="Rectangle 5"/>
            <p:cNvSpPr/>
            <p:nvPr/>
          </p:nvSpPr>
          <p:spPr>
            <a:xfrm>
              <a:off x="5007445" y="5160277"/>
              <a:ext cx="3712418" cy="954107"/>
            </a:xfrm>
            <a:prstGeom prst="rect">
              <a:avLst/>
            </a:prstGeom>
            <a:solidFill>
              <a:schemeClr val="accent5">
                <a:lumMod val="20000"/>
                <a:lumOff val="80000"/>
              </a:schemeClr>
            </a:solidFill>
          </p:spPr>
          <p:txBody>
            <a:bodyPr wrap="square">
              <a:spAutoFit/>
            </a:bodyPr>
            <a:lstStyle/>
            <a:p>
              <a:pPr algn="just"/>
              <a:r>
                <a:rPr lang="en-GB" sz="1600" b="1" dirty="0">
                  <a:latin typeface="Arial Unicode MS" panose="020B0604020202020204" pitchFamily="34" charset="-128"/>
                  <a:ea typeface="Arial Unicode MS" panose="020B0604020202020204" pitchFamily="34" charset="-128"/>
                  <a:cs typeface="Arial Unicode MS" panose="020B0604020202020204" pitchFamily="34" charset="-128"/>
                </a:rPr>
                <a:t>Now talk to the </a:t>
              </a:r>
              <a:r>
                <a:rPr lang="en-GB"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science advisors </a:t>
              </a:r>
              <a:r>
                <a:rPr lang="en-GB" sz="1600" b="1" dirty="0">
                  <a:latin typeface="Arial Unicode MS" panose="020B0604020202020204" pitchFamily="34" charset="-128"/>
                  <a:ea typeface="Arial Unicode MS" panose="020B0604020202020204" pitchFamily="34" charset="-128"/>
                  <a:cs typeface="Arial Unicode MS" panose="020B0604020202020204" pitchFamily="34" charset="-128"/>
                </a:rPr>
                <a:t>to find out whether </a:t>
              </a:r>
              <a:r>
                <a:rPr lang="en-GB"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this means that your </a:t>
              </a:r>
              <a:r>
                <a:rPr lang="en-GB" sz="1600" b="1" dirty="0">
                  <a:latin typeface="Arial Unicode MS" panose="020B0604020202020204" pitchFamily="34" charset="-128"/>
                  <a:ea typeface="Arial Unicode MS" panose="020B0604020202020204" pitchFamily="34" charset="-128"/>
                  <a:cs typeface="Arial Unicode MS" panose="020B0604020202020204" pitchFamily="34" charset="-128"/>
                </a:rPr>
                <a:t>area </a:t>
              </a:r>
              <a:r>
                <a:rPr lang="en-GB"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is at </a:t>
              </a:r>
              <a:r>
                <a:rPr lang="en-GB" sz="1600" b="1" dirty="0">
                  <a:latin typeface="Arial Unicode MS" panose="020B0604020202020204" pitchFamily="34" charset="-128"/>
                  <a:ea typeface="Arial Unicode MS" panose="020B0604020202020204" pitchFamily="34" charset="-128"/>
                  <a:cs typeface="Arial Unicode MS" panose="020B0604020202020204" pitchFamily="34" charset="-128"/>
                </a:rPr>
                <a:t>risk of a </a:t>
              </a:r>
              <a:r>
                <a:rPr lang="en-GB" sz="2400" b="1" dirty="0">
                  <a:latin typeface="Arial Unicode MS" panose="020B0604020202020204" pitchFamily="34" charset="-128"/>
                  <a:ea typeface="Arial Unicode MS" panose="020B0604020202020204" pitchFamily="34" charset="-128"/>
                  <a:cs typeface="Arial Unicode MS" panose="020B0604020202020204" pitchFamily="34" charset="-128"/>
                </a:rPr>
                <a:t>major </a:t>
              </a:r>
              <a:r>
                <a:rPr lang="en-GB"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outbreak!</a:t>
              </a:r>
              <a:endParaRPr lang="en-GB"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7479" y="5589653"/>
              <a:ext cx="812320" cy="754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069101" y="696036"/>
            <a:ext cx="6074899" cy="6161964"/>
          </a:xfrm>
          <a:prstGeom prst="rect">
            <a:avLst/>
          </a:prstGeom>
        </p:spPr>
      </p:pic>
      <p:sp>
        <p:nvSpPr>
          <p:cNvPr id="9" name="TextBox 8"/>
          <p:cNvSpPr txBox="1"/>
          <p:nvPr/>
        </p:nvSpPr>
        <p:spPr>
          <a:xfrm>
            <a:off x="8065827" y="230450"/>
            <a:ext cx="788780"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PS3b</a:t>
            </a:r>
            <a:endParaRPr lang="en-GB" dirty="0">
              <a:solidFill>
                <a:schemeClr val="bg1"/>
              </a:solidFill>
            </a:endParaRPr>
          </a:p>
        </p:txBody>
      </p:sp>
      <p:grpSp>
        <p:nvGrpSpPr>
          <p:cNvPr id="10" name="Group 9"/>
          <p:cNvGrpSpPr/>
          <p:nvPr/>
        </p:nvGrpSpPr>
        <p:grpSpPr>
          <a:xfrm>
            <a:off x="-2939576" y="215062"/>
            <a:ext cx="2677268" cy="14796336"/>
            <a:chOff x="-2939576" y="215062"/>
            <a:chExt cx="2677268" cy="14796336"/>
          </a:xfrm>
        </p:grpSpPr>
        <p:sp>
          <p:nvSpPr>
            <p:cNvPr id="11" name="TextBox 10"/>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PS3b</a:t>
              </a:r>
              <a:endParaRPr lang="en-GB" sz="4400" dirty="0">
                <a:solidFill>
                  <a:schemeClr val="bg1"/>
                </a:solidFill>
              </a:endParaRPr>
            </a:p>
          </p:txBody>
        </p:sp>
        <mc:AlternateContent xmlns:mc="http://schemas.openxmlformats.org/markup-compatibility/2006" xmlns:a14="http://schemas.microsoft.com/office/drawing/2010/main">
          <mc:Choice Requires="a14">
            <p:sp>
              <p:nvSpPr>
                <p:cNvPr id="12" name="TextBox 11"/>
                <p:cNvSpPr txBox="1"/>
                <p:nvPr/>
              </p:nvSpPr>
              <p:spPr>
                <a:xfrm>
                  <a:off x="-2729551" y="1185947"/>
                  <a:ext cx="2455672" cy="13825451"/>
                </a:xfrm>
                <a:prstGeom prst="rect">
                  <a:avLst/>
                </a:prstGeom>
                <a:noFill/>
              </p:spPr>
              <p:txBody>
                <a:bodyPr wrap="square" rtlCol="0">
                  <a:spAutoFit/>
                </a:bodyPr>
                <a:lstStyle/>
                <a:p>
                  <a:r>
                    <a:rPr lang="en-GB" b="1" dirty="0" smtClean="0"/>
                    <a:t>Teacher tips:</a:t>
                  </a:r>
                </a:p>
                <a:p>
                  <a:endParaRPr lang="en-GB" dirty="0" smtClean="0"/>
                </a:p>
                <a:p>
                  <a:r>
                    <a:rPr lang="en-GB" dirty="0" smtClean="0"/>
                    <a:t>There is space on this slide to add some extra support to questions 3 and 4 for some children.</a:t>
                  </a:r>
                </a:p>
                <a:p>
                  <a:endParaRPr lang="en-GB" dirty="0"/>
                </a:p>
                <a:p>
                  <a:r>
                    <a:rPr lang="en-GB" dirty="0"/>
                    <a:t>To find the </a:t>
                  </a:r>
                  <a:r>
                    <a:rPr lang="en-GB" b="1" dirty="0"/>
                    <a:t>average</a:t>
                  </a:r>
                  <a:r>
                    <a:rPr lang="en-GB" dirty="0"/>
                    <a:t> percentage </a:t>
                  </a:r>
                  <a:r>
                    <a:rPr lang="en-GB" b="1" dirty="0"/>
                    <a:t>not</a:t>
                  </a:r>
                  <a:r>
                    <a:rPr lang="en-GB" dirty="0"/>
                    <a:t> vaccinated, add up all the percentages  in the right-hand column then divide by 18.</a:t>
                  </a:r>
                </a:p>
                <a:p>
                  <a:r>
                    <a:rPr lang="en-GB" dirty="0"/>
                    <a:t>160.6  ÷ 18 = 8.9 % (rounded up).</a:t>
                  </a:r>
                </a:p>
                <a:p>
                  <a:endParaRPr lang="en-GB" dirty="0"/>
                </a:p>
                <a:p>
                  <a:r>
                    <a:rPr lang="en-GB" dirty="0"/>
                    <a:t>So almost 9% or </a:t>
                  </a:r>
                  <a14:m>
                    <m:oMath xmlns:m="http://schemas.openxmlformats.org/officeDocument/2006/math">
                      <m:f>
                        <m:fPr>
                          <m:ctrlPr>
                            <a:rPr lang="en-GB" sz="2000" i="1">
                              <a:latin typeface="Cambria Math"/>
                            </a:rPr>
                          </m:ctrlPr>
                        </m:fPr>
                        <m:num>
                          <m:r>
                            <a:rPr lang="en-GB" sz="2000" i="1">
                              <a:latin typeface="Cambria Math"/>
                            </a:rPr>
                            <m:t>9</m:t>
                          </m:r>
                        </m:num>
                        <m:den>
                          <m:r>
                            <a:rPr lang="en-GB" sz="2000" i="1">
                              <a:latin typeface="Cambria Math"/>
                            </a:rPr>
                            <m:t>100</m:t>
                          </m:r>
                        </m:den>
                      </m:f>
                    </m:oMath>
                  </a14:m>
                  <a:r>
                    <a:rPr lang="en-GB" dirty="0"/>
                    <a:t> children are at risk of catching measles.</a:t>
                  </a:r>
                </a:p>
                <a:p>
                  <a:endParaRPr lang="en-GB" dirty="0"/>
                </a:p>
                <a:p>
                  <a:r>
                    <a:rPr lang="en-GB" dirty="0"/>
                    <a:t>And only 91.1% of children are vaccinated.</a:t>
                  </a:r>
                </a:p>
                <a:p>
                  <a:r>
                    <a:rPr lang="en-GB" dirty="0"/>
                    <a:t>When the data analysts talk to the </a:t>
                  </a:r>
                  <a:r>
                    <a:rPr lang="en-GB" b="1" dirty="0"/>
                    <a:t>science advisors</a:t>
                  </a:r>
                  <a:r>
                    <a:rPr lang="en-GB" dirty="0"/>
                    <a:t> they will find that this is below the level needed for herd immunity (95%) which indicates that the community is at risk from a major outbreak.</a:t>
                  </a:r>
                </a:p>
                <a:p>
                  <a:endParaRPr lang="en-GB" dirty="0"/>
                </a:p>
                <a:p>
                  <a:r>
                    <a:rPr lang="en-GB" dirty="0"/>
                    <a:t>A reasonable prediction is that the worst affected age groups will be the ones with the highest percentage of unvaccinated children</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729551" y="1185947"/>
                  <a:ext cx="2455672" cy="13825451"/>
                </a:xfrm>
                <a:prstGeom prst="rect">
                  <a:avLst/>
                </a:prstGeom>
                <a:blipFill rotWithShape="1">
                  <a:blip r:embed="rId4"/>
                  <a:stretch>
                    <a:fillRect l="-1985" t="-221" r="-2233"/>
                  </a:stretch>
                </a:blipFill>
              </p:spPr>
              <p:txBody>
                <a:bodyPr/>
                <a:lstStyle/>
                <a:p>
                  <a:r>
                    <a:rPr lang="en-GB">
                      <a:noFill/>
                    </a:rPr>
                    <a:t> </a:t>
                  </a:r>
                </a:p>
              </p:txBody>
            </p:sp>
          </mc:Fallback>
        </mc:AlternateContent>
      </p:grpSp>
    </p:spTree>
    <p:extLst>
      <p:ext uri="{BB962C8B-B14F-4D97-AF65-F5344CB8AC3E}">
        <p14:creationId xmlns:p14="http://schemas.microsoft.com/office/powerpoint/2010/main" val="320621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91075947"/>
              </p:ext>
            </p:extLst>
          </p:nvPr>
        </p:nvGraphicFramePr>
        <p:xfrm>
          <a:off x="333537" y="1105608"/>
          <a:ext cx="6770664" cy="5030149"/>
        </p:xfrm>
        <a:graphic>
          <a:graphicData uri="http://schemas.openxmlformats.org/drawingml/2006/table">
            <a:tbl>
              <a:tblPr firstRow="1" bandRow="1">
                <a:tableStyleId>{5C22544A-7EE6-4342-B048-85BDC9FD1C3A}</a:tableStyleId>
              </a:tblPr>
              <a:tblGrid>
                <a:gridCol w="4438281"/>
                <a:gridCol w="2332383"/>
              </a:tblGrid>
              <a:tr h="363298">
                <a:tc>
                  <a:txBody>
                    <a:bodyPr/>
                    <a:lstStyle/>
                    <a:p>
                      <a:r>
                        <a:rPr lang="en-GB" dirty="0" smtClean="0"/>
                        <a:t>Question</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dirty="0" smtClean="0"/>
                        <a:t>Who will respond</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627062">
                <a:tc>
                  <a:txBody>
                    <a:bodyPr/>
                    <a:lstStyle/>
                    <a:p>
                      <a:r>
                        <a:rPr lang="en-GB" sz="1400" dirty="0" smtClean="0"/>
                        <a:t>1. Is this outbreak spiralling</a:t>
                      </a:r>
                      <a:r>
                        <a:rPr lang="en-GB" sz="1400" baseline="0" dirty="0" smtClean="0"/>
                        <a:t> out of control? </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Data analysts</a:t>
                      </a:r>
                      <a:endParaRPr lang="en-GB"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164543">
                <a:tc>
                  <a:txBody>
                    <a:bodyPr/>
                    <a:lstStyle/>
                    <a:p>
                      <a:r>
                        <a:rPr lang="en-GB" sz="1400" dirty="0" smtClean="0"/>
                        <a:t>2. We</a:t>
                      </a:r>
                      <a:r>
                        <a:rPr lang="en-GB" sz="1400" baseline="0" dirty="0" smtClean="0"/>
                        <a:t> have had one death already. Parents are terrified. What reassurance can you give parents and what can they do to protect their children?</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Healthcare workers</a:t>
                      </a:r>
                    </a:p>
                    <a:p>
                      <a:r>
                        <a:rPr lang="en-GB" sz="1400" dirty="0" smtClean="0"/>
                        <a:t>(ask for advice from science advisors)</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095127">
                <a:tc>
                  <a:txBody>
                    <a:bodyPr/>
                    <a:lstStyle/>
                    <a:p>
                      <a:r>
                        <a:rPr lang="en-GB" sz="1400" dirty="0" smtClean="0"/>
                        <a:t>3. It is outrageous that you have imposed these emergency measures. People just want to get on with their day to day lives.</a:t>
                      </a:r>
                      <a:r>
                        <a:rPr lang="en-GB" sz="1400" baseline="0" dirty="0" smtClean="0"/>
                        <a:t> Why did you do it? How long will they last?</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400" dirty="0" smtClean="0"/>
                        <a:t>Science advisors</a:t>
                      </a:r>
                    </a:p>
                    <a:p>
                      <a:r>
                        <a:rPr lang="en-GB" sz="1400" dirty="0" smtClean="0"/>
                        <a:t>(discuss</a:t>
                      </a:r>
                      <a:r>
                        <a:rPr lang="en-GB" sz="1400" baseline="0" dirty="0" smtClean="0"/>
                        <a:t> with data analysts)</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63257">
                <a:tc>
                  <a:txBody>
                    <a:bodyPr/>
                    <a:lstStyle/>
                    <a:p>
                      <a:endParaRPr lang="en-GB" sz="13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GB" sz="13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691612">
                <a:tc>
                  <a:txBody>
                    <a:bodyPr/>
                    <a:lstStyle/>
                    <a:p>
                      <a:endParaRPr lang="en-GB" dirty="0" smtClean="0"/>
                    </a:p>
                    <a:p>
                      <a:endParaRPr lang="en-GB" dirty="0" smtClean="0"/>
                    </a:p>
                    <a:p>
                      <a:endParaRPr lang="en-GB" dirty="0"/>
                    </a:p>
                  </a:txBody>
                  <a:tcPr/>
                </a:tc>
                <a:tc>
                  <a:txBody>
                    <a:bodyPr/>
                    <a:lstStyle/>
                    <a:p>
                      <a:endParaRPr lang="en-GB" dirty="0"/>
                    </a:p>
                  </a:txBody>
                  <a:tcPr/>
                </a:tc>
              </a:tr>
            </a:tbl>
          </a:graphicData>
        </a:graphic>
      </p:graphicFrame>
      <p:sp>
        <p:nvSpPr>
          <p:cNvPr id="7" name="TextBox 6"/>
          <p:cNvSpPr txBox="1"/>
          <p:nvPr/>
        </p:nvSpPr>
        <p:spPr>
          <a:xfrm>
            <a:off x="8318959" y="6309995"/>
            <a:ext cx="717957" cy="369332"/>
          </a:xfrm>
          <a:prstGeom prst="rect">
            <a:avLst/>
          </a:prstGeom>
          <a:solidFill>
            <a:schemeClr val="accent4">
              <a:lumMod val="60000"/>
              <a:lumOff val="40000"/>
            </a:schemeClr>
          </a:solidFill>
          <a:ln>
            <a:noFill/>
          </a:ln>
        </p:spPr>
        <p:txBody>
          <a:bodyPr wrap="square" rtlCol="0">
            <a:spAutoFit/>
          </a:bodyPr>
          <a:lstStyle/>
          <a:p>
            <a:r>
              <a:rPr lang="en-GB" dirty="0" smtClean="0">
                <a:solidFill>
                  <a:schemeClr val="bg1"/>
                </a:solidFill>
              </a:rPr>
              <a:t>PS4a</a:t>
            </a:r>
            <a:endParaRPr lang="en-GB" dirty="0">
              <a:solidFill>
                <a:schemeClr val="bg1"/>
              </a:solidFill>
            </a:endParaRPr>
          </a:p>
        </p:txBody>
      </p:sp>
      <p:sp>
        <p:nvSpPr>
          <p:cNvPr id="8" name="TextBox 7"/>
          <p:cNvSpPr txBox="1"/>
          <p:nvPr/>
        </p:nvSpPr>
        <p:spPr>
          <a:xfrm>
            <a:off x="287995" y="215062"/>
            <a:ext cx="6862613" cy="584775"/>
          </a:xfrm>
          <a:prstGeom prst="rect">
            <a:avLst/>
          </a:prstGeom>
          <a:solidFill>
            <a:schemeClr val="accent4">
              <a:lumMod val="60000"/>
              <a:lumOff val="40000"/>
            </a:schemeClr>
          </a:solidFill>
        </p:spPr>
        <p:txBody>
          <a:bodyPr wrap="square" rtlCol="0">
            <a:spAutoFit/>
          </a:bodyPr>
          <a:lstStyle/>
          <a:p>
            <a:r>
              <a:rPr lang="en-GB"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Questions for press conference</a:t>
            </a:r>
            <a:endParaRPr lang="en-GB"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5600" y="448862"/>
            <a:ext cx="2331317" cy="580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939576" y="215062"/>
            <a:ext cx="2677268" cy="17406153"/>
            <a:chOff x="-2939576" y="215062"/>
            <a:chExt cx="2677268" cy="17406153"/>
          </a:xfrm>
        </p:grpSpPr>
        <p:sp>
          <p:nvSpPr>
            <p:cNvPr id="13" name="TextBox 12"/>
            <p:cNvSpPr txBox="1"/>
            <p:nvPr/>
          </p:nvSpPr>
          <p:spPr>
            <a:xfrm>
              <a:off x="-2939576" y="215062"/>
              <a:ext cx="2677268" cy="769441"/>
            </a:xfrm>
            <a:prstGeom prst="rect">
              <a:avLst/>
            </a:prstGeom>
            <a:solidFill>
              <a:schemeClr val="accent4">
                <a:lumMod val="60000"/>
                <a:lumOff val="40000"/>
              </a:schemeClr>
            </a:solidFill>
          </p:spPr>
          <p:txBody>
            <a:bodyPr wrap="square" rtlCol="0">
              <a:spAutoFit/>
            </a:bodyPr>
            <a:lstStyle/>
            <a:p>
              <a:r>
                <a:rPr lang="en-GB" sz="4400" dirty="0" smtClean="0">
                  <a:solidFill>
                    <a:schemeClr val="bg1"/>
                  </a:solidFill>
                </a:rPr>
                <a:t>PS4a</a:t>
              </a:r>
              <a:endParaRPr lang="en-GB" sz="4400" dirty="0">
                <a:solidFill>
                  <a:schemeClr val="bg1"/>
                </a:solidFill>
              </a:endParaRPr>
            </a:p>
          </p:txBody>
        </p:sp>
        <p:sp>
          <p:nvSpPr>
            <p:cNvPr id="14" name="TextBox 13"/>
            <p:cNvSpPr txBox="1"/>
            <p:nvPr/>
          </p:nvSpPr>
          <p:spPr>
            <a:xfrm>
              <a:off x="-2729551" y="1185947"/>
              <a:ext cx="2455672" cy="16435268"/>
            </a:xfrm>
            <a:prstGeom prst="rect">
              <a:avLst/>
            </a:prstGeom>
            <a:noFill/>
          </p:spPr>
          <p:txBody>
            <a:bodyPr wrap="square" rtlCol="0">
              <a:spAutoFit/>
            </a:bodyPr>
            <a:lstStyle/>
            <a:p>
              <a:r>
                <a:rPr lang="en-GB" b="1" dirty="0"/>
                <a:t>Teacher tips:</a:t>
              </a:r>
            </a:p>
            <a:p>
              <a:r>
                <a:rPr lang="en-GB" dirty="0"/>
                <a:t>You could ask the class to submit more questions. These could be added to the table.</a:t>
              </a:r>
            </a:p>
            <a:p>
              <a:endParaRPr lang="en-GB" dirty="0" smtClean="0"/>
            </a:p>
            <a:p>
              <a:r>
                <a:rPr lang="en-GB" dirty="0" smtClean="0"/>
                <a:t>From their learning during this episode, children </a:t>
              </a:r>
              <a:r>
                <a:rPr lang="en-GB" dirty="0"/>
                <a:t>should </a:t>
              </a:r>
              <a:r>
                <a:rPr lang="en-GB" dirty="0" smtClean="0"/>
                <a:t>be able to mention </a:t>
              </a:r>
              <a:r>
                <a:rPr lang="en-GB" b="1" dirty="0"/>
                <a:t>vaccination </a:t>
              </a:r>
              <a:r>
                <a:rPr lang="en-GB" dirty="0"/>
                <a:t>in their answers both as a </a:t>
              </a:r>
              <a:r>
                <a:rPr lang="en-GB" b="1" dirty="0"/>
                <a:t>cause </a:t>
              </a:r>
              <a:r>
                <a:rPr lang="en-GB" dirty="0"/>
                <a:t>of the outbreak (because many people are unvaccinated) and a </a:t>
              </a:r>
              <a:r>
                <a:rPr lang="en-GB" b="1" dirty="0"/>
                <a:t>solution </a:t>
              </a:r>
              <a:r>
                <a:rPr lang="en-GB" dirty="0"/>
                <a:t>(parents should vaccinate their children if they are not already vaccinated)</a:t>
              </a:r>
              <a:r>
                <a:rPr lang="en-GB" b="1" dirty="0"/>
                <a:t>. </a:t>
              </a:r>
              <a:br>
                <a:rPr lang="en-GB" b="1" dirty="0"/>
              </a:br>
              <a:endParaRPr lang="en-GB" b="1" dirty="0"/>
            </a:p>
            <a:p>
              <a:r>
                <a:rPr lang="en-GB" dirty="0"/>
                <a:t>You might like throw in some </a:t>
              </a:r>
              <a:r>
                <a:rPr lang="en-GB" b="1" dirty="0"/>
                <a:t>surprise</a:t>
              </a:r>
              <a:r>
                <a:rPr lang="en-GB" dirty="0"/>
                <a:t> questions about vaccination, e.g. </a:t>
              </a:r>
              <a:endParaRPr lang="en-GB" dirty="0" smtClean="0"/>
            </a:p>
            <a:p>
              <a:r>
                <a:rPr lang="en-GB" i="1" dirty="0" smtClean="0"/>
                <a:t>‘</a:t>
              </a:r>
              <a:r>
                <a:rPr lang="en-GB" i="1" dirty="0"/>
                <a:t>How do </a:t>
              </a:r>
              <a:r>
                <a:rPr lang="en-GB" i="1" dirty="0" smtClean="0"/>
                <a:t>we </a:t>
              </a:r>
              <a:r>
                <a:rPr lang="en-GB" i="1" dirty="0"/>
                <a:t>know that the measles vaccine is safe</a:t>
              </a:r>
              <a:r>
                <a:rPr lang="en-GB" i="1" dirty="0" smtClean="0"/>
                <a:t>?’ </a:t>
              </a:r>
              <a:r>
                <a:rPr lang="en-GB" dirty="0" smtClean="0"/>
                <a:t>(the </a:t>
              </a:r>
              <a:r>
                <a:rPr lang="en-GB" b="1" dirty="0" smtClean="0"/>
                <a:t>science advisers </a:t>
              </a:r>
              <a:r>
                <a:rPr lang="en-GB" dirty="0" smtClean="0"/>
                <a:t>should be able to answer this), </a:t>
              </a:r>
              <a:br>
                <a:rPr lang="en-GB" dirty="0" smtClean="0"/>
              </a:br>
              <a:r>
                <a:rPr lang="en-GB" i="1" dirty="0" smtClean="0"/>
                <a:t>‘If people catch measles can they get a vaccination </a:t>
              </a:r>
              <a:r>
                <a:rPr lang="en-GB" i="1" dirty="0"/>
                <a:t>to cure </a:t>
              </a:r>
              <a:r>
                <a:rPr lang="en-GB" i="1" dirty="0" smtClean="0"/>
                <a:t>them?’</a:t>
              </a:r>
              <a:r>
                <a:rPr lang="en-GB" dirty="0" smtClean="0"/>
                <a:t> (No! Vaccination is not a cure)</a:t>
              </a:r>
              <a:br>
                <a:rPr lang="en-GB" dirty="0" smtClean="0"/>
              </a:br>
              <a:r>
                <a:rPr lang="en-GB" dirty="0" smtClean="0"/>
                <a:t>‘</a:t>
              </a:r>
              <a:r>
                <a:rPr lang="en-GB" i="1" dirty="0" smtClean="0"/>
                <a:t>I’m fit and healthy, I won’t die of measles. So why should I get vaccinated?’ </a:t>
              </a:r>
              <a:r>
                <a:rPr lang="en-GB" dirty="0" smtClean="0"/>
                <a:t>(To stop you catching an unpleasant disease, and stop you spreading it to vulnerable people).</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a:p>
            <a:p>
              <a:endParaRPr lang="en-GB" dirty="0"/>
            </a:p>
          </p:txBody>
        </p:sp>
      </p:grpSp>
    </p:spTree>
    <p:extLst>
      <p:ext uri="{BB962C8B-B14F-4D97-AF65-F5344CB8AC3E}">
        <p14:creationId xmlns:p14="http://schemas.microsoft.com/office/powerpoint/2010/main" val="1116363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954</Words>
  <Application>Microsoft Office PowerPoint</Application>
  <PresentationFormat>On-screen Show (4:3)</PresentationFormat>
  <Paragraphs>336</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2016-06-18T15:52:32Z</dcterms:created>
  <dcterms:modified xsi:type="dcterms:W3CDTF">2016-06-22T15:10:27Z</dcterms:modified>
</cp:coreProperties>
</file>