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61" r:id="rId3"/>
    <p:sldId id="258"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78995" autoAdjust="0"/>
  </p:normalViewPr>
  <p:slideViewPr>
    <p:cSldViewPr snapToGrid="0">
      <p:cViewPr varScale="1">
        <p:scale>
          <a:sx n="72" d="100"/>
          <a:sy n="72" d="100"/>
        </p:scale>
        <p:origin x="-13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60D5DD-2653-4969-AC5D-03BFCABFBBC4}" type="datetimeFigureOut">
              <a:rPr lang="en-GB" smtClean="0"/>
              <a:t>22/06/2016</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4D6B9C-8180-4E68-9277-A83190EB44D5}" type="slidenum">
              <a:rPr lang="en-GB" smtClean="0"/>
              <a:t>‹#›</a:t>
            </a:fld>
            <a:endParaRPr lang="en-GB"/>
          </a:p>
        </p:txBody>
      </p:sp>
    </p:spTree>
    <p:extLst>
      <p:ext uri="{BB962C8B-B14F-4D97-AF65-F5344CB8AC3E}">
        <p14:creationId xmlns:p14="http://schemas.microsoft.com/office/powerpoint/2010/main" val="2343227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1FB7D8-0CA2-425C-BB8D-EA73F458979E}" type="slidenum">
              <a:rPr lang="en-GB" smtClean="0"/>
              <a:t>2</a:t>
            </a:fld>
            <a:endParaRPr lang="en-GB"/>
          </a:p>
        </p:txBody>
      </p:sp>
    </p:spTree>
    <p:extLst>
      <p:ext uri="{BB962C8B-B14F-4D97-AF65-F5344CB8AC3E}">
        <p14:creationId xmlns:p14="http://schemas.microsoft.com/office/powerpoint/2010/main" val="360356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Teachers</a:t>
            </a:r>
            <a:r>
              <a:rPr lang="en-GB" baseline="0" dirty="0" smtClean="0"/>
              <a:t> notes: </a:t>
            </a:r>
            <a:endParaRPr lang="en-GB" dirty="0"/>
          </a:p>
        </p:txBody>
      </p:sp>
      <p:sp>
        <p:nvSpPr>
          <p:cNvPr id="4" name="Slide Number Placeholder 3"/>
          <p:cNvSpPr>
            <a:spLocks noGrp="1"/>
          </p:cNvSpPr>
          <p:nvPr>
            <p:ph type="sldNum" sz="quarter" idx="10"/>
          </p:nvPr>
        </p:nvSpPr>
        <p:spPr/>
        <p:txBody>
          <a:bodyPr/>
          <a:lstStyle/>
          <a:p>
            <a:fld id="{E44D6B9C-8180-4E68-9277-A83190EB44D5}" type="slidenum">
              <a:rPr lang="en-GB" smtClean="0"/>
              <a:t>3</a:t>
            </a:fld>
            <a:endParaRPr lang="en-GB"/>
          </a:p>
        </p:txBody>
      </p:sp>
    </p:spTree>
    <p:extLst>
      <p:ext uri="{BB962C8B-B14F-4D97-AF65-F5344CB8AC3E}">
        <p14:creationId xmlns:p14="http://schemas.microsoft.com/office/powerpoint/2010/main" val="3946777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 tips: Completed</a:t>
            </a:r>
            <a:r>
              <a:rPr lang="en-GB" baseline="0" dirty="0" smtClean="0"/>
              <a:t> answers in the order they should appear on the graph. These could be copied onto the graph if there is not enough space to stick the labels.</a:t>
            </a:r>
          </a:p>
          <a:p>
            <a:endParaRPr lang="en-GB" dirty="0" smtClean="0"/>
          </a:p>
          <a:p>
            <a:r>
              <a:rPr lang="en-GB" baseline="0" dirty="0" smtClean="0"/>
              <a:t>Emergency measures were introduced because the number of measles cases was not dropping.</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Letters to parents were written because the number of measles cases was starting to rise more steeply.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 letter to government was issued because the number of measles cases was starting to rise more steeply.</a:t>
            </a:r>
            <a:r>
              <a:rPr lang="en-GB" dirty="0" smtClean="0"/>
              <a:t> </a:t>
            </a:r>
          </a:p>
          <a:p>
            <a:r>
              <a:rPr lang="en-GB" baseline="0" dirty="0" smtClean="0"/>
              <a:t>A red alert was issued because the number of measles cases started to rise very steeply.</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outbreak report was</a:t>
            </a:r>
            <a:r>
              <a:rPr lang="en-GB" baseline="0" dirty="0" smtClean="0"/>
              <a:t> started because number of cases was starting to drop.</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The outbreak was declared over because there were 0 cases of measles.</a:t>
            </a:r>
            <a:endParaRPr lang="en-GB" dirty="0"/>
          </a:p>
        </p:txBody>
      </p:sp>
      <p:sp>
        <p:nvSpPr>
          <p:cNvPr id="4" name="Slide Number Placeholder 3"/>
          <p:cNvSpPr>
            <a:spLocks noGrp="1"/>
          </p:cNvSpPr>
          <p:nvPr>
            <p:ph type="sldNum" sz="quarter" idx="10"/>
          </p:nvPr>
        </p:nvSpPr>
        <p:spPr/>
        <p:txBody>
          <a:bodyPr/>
          <a:lstStyle/>
          <a:p>
            <a:fld id="{E44D6B9C-8180-4E68-9277-A83190EB44D5}" type="slidenum">
              <a:rPr lang="en-GB" smtClean="0"/>
              <a:t>4</a:t>
            </a:fld>
            <a:endParaRPr lang="en-GB"/>
          </a:p>
        </p:txBody>
      </p:sp>
    </p:spTree>
    <p:extLst>
      <p:ext uri="{BB962C8B-B14F-4D97-AF65-F5344CB8AC3E}">
        <p14:creationId xmlns:p14="http://schemas.microsoft.com/office/powerpoint/2010/main" val="2892128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3B6084-C42A-450C-A42D-15E9D034129E}"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288810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ABCDEE-A275-41F1-A455-D17546FDEB75}"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1512953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C016CC-9A70-4B77-AA8E-A9229F6506CE}"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39539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144395-5731-415C-8919-77FBBC5DE17B}"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1825043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642CAC-4E9E-40C3-9913-8FA572134F40}"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1923716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8C0BDF-068C-424F-B69B-065A1B73F6C8}"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288159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4F0C7A-5A92-4150-97A5-9EEAE56AC2D8}" type="datetime1">
              <a:rPr lang="en-GB" smtClean="0"/>
              <a:t>22/06/2016</a:t>
            </a:fld>
            <a:endParaRPr lang="en-GB"/>
          </a:p>
        </p:txBody>
      </p:sp>
      <p:sp>
        <p:nvSpPr>
          <p:cNvPr id="8" name="Footer Placeholder 7"/>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9" name="Slide Number Placeholder 8"/>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2345740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3A8C32-540A-4A66-8460-7AF7FF7881FA}" type="datetime1">
              <a:rPr lang="en-GB" smtClean="0"/>
              <a:t>22/06/2016</a:t>
            </a:fld>
            <a:endParaRPr lang="en-GB"/>
          </a:p>
        </p:txBody>
      </p:sp>
      <p:sp>
        <p:nvSpPr>
          <p:cNvPr id="4" name="Footer Placeholder 3"/>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5" name="Slide Number Placeholder 4"/>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316507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E62A7-3D05-4C8C-B6CA-E0DF30CA2E31}" type="datetime1">
              <a:rPr lang="en-GB" smtClean="0"/>
              <a:t>22/06/2016</a:t>
            </a:fld>
            <a:endParaRPr lang="en-GB"/>
          </a:p>
        </p:txBody>
      </p:sp>
      <p:sp>
        <p:nvSpPr>
          <p:cNvPr id="3" name="Footer Placeholder 2"/>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4" name="Slide Number Placeholder 3"/>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577159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49002-52B5-4395-B313-A3B331D4DCCC}"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4280391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FEF4F9-3679-4803-A02B-0CEF0BF6175C}"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 Not for circulation</a:t>
            </a:r>
            <a:endParaRPr lang="en-GB"/>
          </a:p>
        </p:txBody>
      </p:sp>
      <p:sp>
        <p:nvSpPr>
          <p:cNvPr id="7" name="Slide Number Placeholder 6"/>
          <p:cNvSpPr>
            <a:spLocks noGrp="1"/>
          </p:cNvSpPr>
          <p:nvPr>
            <p:ph type="sldNum" sz="quarter" idx="12"/>
          </p:nvPr>
        </p:nvSpPr>
        <p:spPr/>
        <p:txBody>
          <a:bodyPr/>
          <a:lstStyle/>
          <a:p>
            <a:fld id="{F91B5307-BC63-4D7C-A578-159F0577C7AB}" type="slidenum">
              <a:rPr lang="en-GB" smtClean="0"/>
              <a:t>‹#›</a:t>
            </a:fld>
            <a:endParaRPr lang="en-GB"/>
          </a:p>
        </p:txBody>
      </p:sp>
    </p:spTree>
    <p:extLst>
      <p:ext uri="{BB962C8B-B14F-4D97-AF65-F5344CB8AC3E}">
        <p14:creationId xmlns:p14="http://schemas.microsoft.com/office/powerpoint/2010/main" val="3425947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12566-97E0-4AFA-A928-CA8F2264E048}" type="datetime1">
              <a:rPr lang="en-GB" smtClean="0"/>
              <a:t>22/06/2016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Association for Science Education Draft material only - Not for circulation</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1B5307-BC63-4D7C-A578-159F0577C7AB}" type="slidenum">
              <a:rPr lang="en-GB" smtClean="0"/>
              <a:t>‹#›</a:t>
            </a:fld>
            <a:endParaRPr lang="en-GB"/>
          </a:p>
        </p:txBody>
      </p:sp>
    </p:spTree>
    <p:extLst>
      <p:ext uri="{BB962C8B-B14F-4D97-AF65-F5344CB8AC3E}">
        <p14:creationId xmlns:p14="http://schemas.microsoft.com/office/powerpoint/2010/main" val="39686194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0.png"/><Relationship Id="rId4" Type="http://schemas.microsoft.com/office/2007/relationships/hdphoto" Target="../media/hdphoto2.wdp"/><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endParaRPr lang="en-GB" sz="4400" dirty="0">
              <a:solidFill>
                <a:schemeClr val="bg1"/>
              </a:solidFill>
            </a:endParaRPr>
          </a:p>
        </p:txBody>
      </p:sp>
      <p:sp>
        <p:nvSpPr>
          <p:cNvPr id="8" name="TextBox 7"/>
          <p:cNvSpPr txBox="1"/>
          <p:nvPr/>
        </p:nvSpPr>
        <p:spPr>
          <a:xfrm>
            <a:off x="-2729551" y="1185947"/>
            <a:ext cx="2455672" cy="1200329"/>
          </a:xfrm>
          <a:prstGeom prst="rect">
            <a:avLst/>
          </a:prstGeom>
          <a:noFill/>
        </p:spPr>
        <p:txBody>
          <a:bodyPr wrap="square" rtlCol="0">
            <a:spAutoFit/>
          </a:bodyPr>
          <a:lstStyle/>
          <a:p>
            <a:r>
              <a:rPr lang="en-GB" b="1" dirty="0" smtClean="0"/>
              <a:t>Teacher </a:t>
            </a:r>
            <a:r>
              <a:rPr lang="en-GB" b="1" dirty="0"/>
              <a:t>tips:</a:t>
            </a:r>
          </a:p>
          <a:p>
            <a:endParaRPr lang="en-GB" dirty="0"/>
          </a:p>
          <a:p>
            <a:endParaRPr lang="en-GB" dirty="0"/>
          </a:p>
          <a:p>
            <a:endParaRPr lang="en-GB" dirty="0"/>
          </a:p>
        </p:txBody>
      </p:sp>
      <p:sp>
        <p:nvSpPr>
          <p:cNvPr id="9" name="TextBox 8"/>
          <p:cNvSpPr txBox="1"/>
          <p:nvPr/>
        </p:nvSpPr>
        <p:spPr>
          <a:xfrm>
            <a:off x="0" y="5579166"/>
            <a:ext cx="3529263"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Episode Four</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TextBox 9"/>
          <p:cNvSpPr txBox="1"/>
          <p:nvPr/>
        </p:nvSpPr>
        <p:spPr>
          <a:xfrm>
            <a:off x="0" y="1855264"/>
            <a:ext cx="2801152" cy="1077218"/>
          </a:xfrm>
          <a:prstGeom prst="rect">
            <a:avLst/>
          </a:prstGeom>
          <a:solidFill>
            <a:schemeClr val="accent1">
              <a:lumMod val="40000"/>
              <a:lumOff val="60000"/>
            </a:schemeClr>
          </a:solidFill>
        </p:spPr>
        <p:txBody>
          <a:bodyPr wrap="square" rtlCol="0">
            <a:spAutoFit/>
          </a:bodyPr>
          <a:lstStyle/>
          <a:p>
            <a:pPr algn="just"/>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Look out for the </a:t>
            </a:r>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Teacher Tips</a:t>
            </a:r>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to the left of the PowerPoint when in normal view.</a:t>
            </a:r>
          </a:p>
        </p:txBody>
      </p:sp>
      <p:sp>
        <p:nvSpPr>
          <p:cNvPr id="11" name="Right Arrow 10"/>
          <p:cNvSpPr/>
          <p:nvPr/>
        </p:nvSpPr>
        <p:spPr>
          <a:xfrm flipH="1">
            <a:off x="-1" y="1307274"/>
            <a:ext cx="2801152" cy="429827"/>
          </a:xfrm>
          <a:prstGeom prst="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p:cNvSpPr txBox="1"/>
          <p:nvPr/>
        </p:nvSpPr>
        <p:spPr>
          <a:xfrm>
            <a:off x="287995" y="215062"/>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Pupil sheets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2" name="Picture 2"/>
          <p:cNvPicPr>
            <a:picLocks noChangeAspect="1" noChangeArrowheads="1"/>
          </p:cNvPicPr>
          <p:nvPr/>
        </p:nvPicPr>
        <p:blipFill>
          <a:blip r:embed="rId2">
            <a:clrChange>
              <a:clrFrom>
                <a:srgbClr val="FFFFFF"/>
              </a:clrFrom>
              <a:clrTo>
                <a:srgbClr val="FFFFFF">
                  <a:alpha val="0"/>
                </a:srgbClr>
              </a:clrTo>
            </a:clrChange>
            <a:duotone>
              <a:schemeClr val="accent1">
                <a:shade val="45000"/>
                <a:satMod val="135000"/>
              </a:schemeClr>
              <a:prstClr val="white"/>
            </a:duotone>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262102" y="637218"/>
            <a:ext cx="3881898" cy="62491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908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5080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8607" y="5918776"/>
            <a:ext cx="3096344" cy="720080"/>
            <a:chOff x="539552" y="2556325"/>
            <a:chExt cx="3096344" cy="720080"/>
          </a:xfrm>
        </p:grpSpPr>
        <p:pic>
          <p:nvPicPr>
            <p:cNvPr id="7" name="Picture 6" descr="ASEBlueLAlogo.jpg"/>
            <p:cNvPicPr>
              <a:picLocks noChangeAspect="1"/>
            </p:cNvPicPr>
            <p:nvPr/>
          </p:nvPicPr>
          <p:blipFill>
            <a:blip r:embed="rId3" cstate="print"/>
            <a:stretch>
              <a:fillRect/>
            </a:stretch>
          </p:blipFill>
          <p:spPr>
            <a:xfrm>
              <a:off x="591671" y="2556325"/>
              <a:ext cx="2924735" cy="564911"/>
            </a:xfrm>
            <a:prstGeom prst="rect">
              <a:avLst/>
            </a:prstGeom>
          </p:spPr>
        </p:pic>
        <p:sp>
          <p:nvSpPr>
            <p:cNvPr id="8" name="TextBox 7"/>
            <p:cNvSpPr txBox="1"/>
            <p:nvPr/>
          </p:nvSpPr>
          <p:spPr>
            <a:xfrm>
              <a:off x="539552" y="3045573"/>
              <a:ext cx="3096344" cy="230832"/>
            </a:xfrm>
            <a:prstGeom prst="rect">
              <a:avLst/>
            </a:prstGeom>
            <a:noFill/>
          </p:spPr>
          <p:txBody>
            <a:bodyPr wrap="square" rtlCol="0">
              <a:spAutoFit/>
            </a:bodyPr>
            <a:lstStyle/>
            <a:p>
              <a:r>
                <a:rPr lang="en-GB" sz="900" i="1" dirty="0" smtClean="0"/>
                <a:t>Promoting Excellence in Science Teaching and Learning</a:t>
              </a:r>
              <a:endParaRPr lang="en-GB" sz="900" i="1" dirty="0"/>
            </a:p>
          </p:txBody>
        </p:sp>
      </p:grpSp>
      <p:sp>
        <p:nvSpPr>
          <p:cNvPr id="9" name="TextBox 3"/>
          <p:cNvSpPr txBox="1">
            <a:spLocks noChangeArrowheads="1"/>
          </p:cNvSpPr>
          <p:nvPr/>
        </p:nvSpPr>
        <p:spPr bwMode="auto">
          <a:xfrm>
            <a:off x="1877488" y="4241720"/>
            <a:ext cx="5389024" cy="1692771"/>
          </a:xfrm>
          <a:prstGeom prst="rect">
            <a:avLst/>
          </a:prstGeom>
          <a:noFill/>
          <a:ln w="9525">
            <a:noFill/>
            <a:miter lim="800000"/>
            <a:headEnd/>
            <a:tailEnd/>
          </a:ln>
        </p:spPr>
        <p:txBody>
          <a:bodyPr wrap="square">
            <a:spAutoFit/>
          </a:bodyPr>
          <a:lstStyle/>
          <a:p>
            <a:pPr algn="ct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This activity was produced by the </a:t>
            </a: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t>Association </a:t>
            </a:r>
            <a:r>
              <a:rPr lang="en-GB" sz="2200" b="1" dirty="0">
                <a:latin typeface="Arial Unicode MS" panose="020B0604020202020204" pitchFamily="34" charset="-128"/>
                <a:ea typeface="Arial Unicode MS" panose="020B0604020202020204" pitchFamily="34" charset="-128"/>
                <a:cs typeface="Arial Unicode MS" panose="020B0604020202020204" pitchFamily="34" charset="-128"/>
              </a:rPr>
              <a:t>for Science Education</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in </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partnership with </a:t>
            </a: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t>James Films</a:t>
            </a:r>
            <a:b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2016</a:t>
            </a:r>
            <a:endParaRPr lang="en-GB" sz="2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3" name="Picture 6"/>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auto">
          <a:xfrm>
            <a:off x="1806607" y="-477079"/>
            <a:ext cx="5716314" cy="5817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http://www.wellcome.ac.uk/stellent/groups/corporatesite/@policy_communications/documents/web_document/wtvm050454.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7788" y="5879020"/>
            <a:ext cx="2647641" cy="703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182161"/>
      </p:ext>
    </p:extLst>
  </p:cSld>
  <p:clrMapOvr>
    <a:masterClrMapping/>
  </p:clrMapOvr>
  <p:transition spd="slow" advClick="0">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74262602"/>
              </p:ext>
            </p:extLst>
          </p:nvPr>
        </p:nvGraphicFramePr>
        <p:xfrm>
          <a:off x="287995" y="873332"/>
          <a:ext cx="8456935" cy="5877498"/>
        </p:xfrm>
        <a:graphic>
          <a:graphicData uri="http://schemas.openxmlformats.org/drawingml/2006/table">
            <a:tbl>
              <a:tblPr firstRow="1" bandRow="1">
                <a:tableStyleId>{5C22544A-7EE6-4342-B048-85BDC9FD1C3A}</a:tableStyleId>
              </a:tblPr>
              <a:tblGrid>
                <a:gridCol w="5980283"/>
                <a:gridCol w="2476652"/>
              </a:tblGrid>
              <a:tr h="666478">
                <a:tc>
                  <a:txBody>
                    <a:bodyPr/>
                    <a:lstStyle/>
                    <a:p>
                      <a:r>
                        <a:rPr lang="en-GB" sz="1800" dirty="0" smtClean="0">
                          <a:latin typeface="Arial Unicode MS" panose="020B0604020202020204" pitchFamily="34" charset="-128"/>
                          <a:ea typeface="Arial Unicode MS" panose="020B0604020202020204" pitchFamily="34" charset="-128"/>
                          <a:cs typeface="Arial Unicode MS" panose="020B0604020202020204" pitchFamily="34" charset="-128"/>
                        </a:rPr>
                        <a:t>What is required in the report</a:t>
                      </a:r>
                    </a:p>
                    <a:p>
                      <a:endParaRPr lang="en-GB" sz="18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r>
                        <a:rPr lang="en-GB" sz="1800" dirty="0" smtClean="0">
                          <a:latin typeface="Arial Unicode MS" panose="020B0604020202020204" pitchFamily="34" charset="-128"/>
                          <a:ea typeface="Arial Unicode MS" panose="020B0604020202020204" pitchFamily="34" charset="-128"/>
                          <a:cs typeface="Arial Unicode MS" panose="020B0604020202020204" pitchFamily="34" charset="-128"/>
                        </a:rPr>
                        <a:t>Who is producing this</a:t>
                      </a:r>
                      <a:endParaRPr lang="en-GB" sz="18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17069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graph</a:t>
                      </a:r>
                      <a:r>
                        <a:rPr lang="en-GB" sz="1300" b="1"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to show the number of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cases of measles </a:t>
                      </a:r>
                      <a:r>
                        <a:rPr lang="en-GB" sz="1300" b="0" dirty="0" smtClean="0">
                          <a:latin typeface="Arial Unicode MS" panose="020B0604020202020204" pitchFamily="34" charset="-128"/>
                          <a:ea typeface="Arial Unicode MS" panose="020B0604020202020204" pitchFamily="34" charset="-128"/>
                          <a:cs typeface="Arial Unicode MS" panose="020B0604020202020204" pitchFamily="34" charset="-128"/>
                        </a:rPr>
                        <a:t>plus</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answers to:</a:t>
                      </a:r>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marR="0" indent="-285750" algn="l" defTabSz="914400" rtl="0" eaLnBrk="1" fontAlgn="auto" latinLnBrk="0" hangingPunct="1">
                        <a:lnSpc>
                          <a:spcPct val="100000"/>
                        </a:lnSpc>
                        <a:spcBef>
                          <a:spcPts val="0"/>
                        </a:spcBef>
                        <a:spcAft>
                          <a:spcPts val="0"/>
                        </a:spcAft>
                        <a:buClrTx/>
                        <a:buSzTx/>
                        <a:buFont typeface="Arial" charset="0"/>
                        <a:buChar char="•"/>
                        <a:tabLst/>
                        <a:defRPr/>
                      </a:pP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w</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hat was the peak number of new cases in</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 single week</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285750" marR="0" indent="-285750" algn="l" defTabSz="914400" rtl="0" eaLnBrk="1" fontAlgn="auto" latinLnBrk="0" hangingPunct="1">
                        <a:lnSpc>
                          <a:spcPct val="100000"/>
                        </a:lnSpc>
                        <a:spcBef>
                          <a:spcPts val="0"/>
                        </a:spcBef>
                        <a:spcAft>
                          <a:spcPts val="0"/>
                        </a:spcAft>
                        <a:buClrTx/>
                        <a:buSzTx/>
                        <a:buFont typeface="Arial" charset="0"/>
                        <a:buChar char="•"/>
                        <a:tabLst/>
                        <a:defRP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what was the total number of cases?</a:t>
                      </a:r>
                    </a:p>
                    <a:p>
                      <a:pPr marL="285750" marR="0" indent="-285750" algn="l" defTabSz="914400" rtl="0" eaLnBrk="1" fontAlgn="auto" latinLnBrk="0" hangingPunct="1">
                        <a:lnSpc>
                          <a:spcPct val="100000"/>
                        </a:lnSpc>
                        <a:spcBef>
                          <a:spcPts val="0"/>
                        </a:spcBef>
                        <a:spcAft>
                          <a:spcPts val="0"/>
                        </a:spcAft>
                        <a:buClrTx/>
                        <a:buSzTx/>
                        <a:buFont typeface="Arial" charset="0"/>
                        <a:buChar char="•"/>
                        <a:tabLst/>
                        <a:defRP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approximately how long did the outbreak last? </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Add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labels</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to the measles</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cases graph with key events.</a:t>
                      </a:r>
                    </a:p>
                  </a:txBody>
                  <a:tcPr/>
                </a:tc>
                <a:tc>
                  <a:txBody>
                    <a:bodyPr/>
                    <a:lstStyle/>
                    <a:p>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1303510">
                <a:tc>
                  <a:txBody>
                    <a:bodyPr/>
                    <a:lstStyle/>
                    <a:p>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An explanation of who was offered the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emergency vaccinations when</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and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why.</a:t>
                      </a:r>
                    </a:p>
                    <a:p>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1126662">
                <a:tc>
                  <a:txBody>
                    <a:bodyPr/>
                    <a:lstStyle/>
                    <a:p>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An explanation of why your area was at risk of a major outbreak in the first place and why the</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area is now unlikely to experience another outbreak.</a:t>
                      </a:r>
                    </a:p>
                    <a:p>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endParaRPr lang="en-GB" sz="1400" dirty="0" smtClean="0"/>
                    </a:p>
                    <a:p>
                      <a:endParaRPr lang="en-GB" sz="1400" dirty="0" smtClean="0"/>
                    </a:p>
                    <a:p>
                      <a:endParaRPr lang="en-GB" sz="1400" dirty="0" smtClean="0"/>
                    </a:p>
                    <a:p>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r h="9203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An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evaluation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as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to how</a:t>
                      </a:r>
                      <a:r>
                        <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successful your overall campaign was.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3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c>
                  <a:txBody>
                    <a:bodyPr/>
                    <a:lstStyle/>
                    <a:p>
                      <a:endParaRPr lang="en-GB" sz="1400" dirty="0" smtClean="0"/>
                    </a:p>
                    <a:p>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tc>
              </a:tr>
            </a:tbl>
          </a:graphicData>
        </a:graphic>
      </p:graphicFrame>
      <p:sp>
        <p:nvSpPr>
          <p:cNvPr id="15" name="TextBox 14"/>
          <p:cNvSpPr txBox="1"/>
          <p:nvPr/>
        </p:nvSpPr>
        <p:spPr>
          <a:xfrm>
            <a:off x="287995" y="215062"/>
            <a:ext cx="6919384" cy="461665"/>
          </a:xfrm>
          <a:prstGeom prst="rect">
            <a:avLst/>
          </a:prstGeom>
          <a:solidFill>
            <a:schemeClr val="accent4">
              <a:lumMod val="60000"/>
              <a:lumOff val="40000"/>
            </a:schemeClr>
          </a:solidFill>
        </p:spPr>
        <p:txBody>
          <a:bodyPr wrap="square" rtlCol="0">
            <a:spAutoFit/>
          </a:bodyPr>
          <a:lstStyle/>
          <a:p>
            <a:r>
              <a:rPr lang="en-GB"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Outbreak evaluation report</a:t>
            </a:r>
            <a:endParaRPr lang="en-GB" sz="2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TextBox 17"/>
          <p:cNvSpPr txBox="1"/>
          <p:nvPr/>
        </p:nvSpPr>
        <p:spPr>
          <a:xfrm>
            <a:off x="-3865217" y="1670600"/>
            <a:ext cx="3591338" cy="369332"/>
          </a:xfrm>
          <a:prstGeom prst="rect">
            <a:avLst/>
          </a:prstGeom>
          <a:noFill/>
        </p:spPr>
        <p:txBody>
          <a:bodyPr wrap="square" rtlCol="0">
            <a:spAutoFit/>
          </a:bodyPr>
          <a:lstStyle/>
          <a:p>
            <a:endParaRPr lang="en-GB" dirty="0"/>
          </a:p>
        </p:txBody>
      </p:sp>
      <p:sp>
        <p:nvSpPr>
          <p:cNvPr id="19" name="TextBox 18"/>
          <p:cNvSpPr txBox="1"/>
          <p:nvPr/>
        </p:nvSpPr>
        <p:spPr>
          <a:xfrm>
            <a:off x="8143784" y="215062"/>
            <a:ext cx="568200" cy="369332"/>
          </a:xfrm>
          <a:prstGeom prst="rect">
            <a:avLst/>
          </a:prstGeom>
          <a:solidFill>
            <a:schemeClr val="accent4">
              <a:lumMod val="60000"/>
              <a:lumOff val="40000"/>
            </a:schemeClr>
          </a:solidFill>
          <a:ln>
            <a:noFill/>
          </a:ln>
        </p:spPr>
        <p:txBody>
          <a:bodyPr wrap="square" rtlCol="0">
            <a:spAutoFit/>
          </a:bodyPr>
          <a:lstStyle/>
          <a:p>
            <a:r>
              <a:rPr lang="en-GB" dirty="0" smtClean="0">
                <a:solidFill>
                  <a:schemeClr val="bg1"/>
                </a:solidFill>
              </a:rPr>
              <a:t>PS1</a:t>
            </a:r>
            <a:endParaRPr lang="en-GB" dirty="0">
              <a:solidFill>
                <a:schemeClr val="bg1"/>
              </a:solidFill>
            </a:endParaRPr>
          </a:p>
        </p:txBody>
      </p:sp>
      <p:grpSp>
        <p:nvGrpSpPr>
          <p:cNvPr id="3" name="Group 2"/>
          <p:cNvGrpSpPr/>
          <p:nvPr/>
        </p:nvGrpSpPr>
        <p:grpSpPr>
          <a:xfrm>
            <a:off x="6329441" y="1750112"/>
            <a:ext cx="2351828" cy="4914173"/>
            <a:chOff x="6417321" y="1672036"/>
            <a:chExt cx="2351828" cy="4914173"/>
          </a:xfrm>
        </p:grpSpPr>
        <p:pic>
          <p:nvPicPr>
            <p:cNvPr id="22"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6955510" y="1672036"/>
              <a:ext cx="1241282" cy="1230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05292" y="3148266"/>
              <a:ext cx="1394725" cy="12959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 name="Picture 2"/>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42258" y="4510510"/>
              <a:ext cx="1375884" cy="1288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p:cNvPicPr>
              <a:picLocks noChangeAspect="1" noChangeArrowheads="1"/>
            </p:cNvPicPr>
            <p:nvPr/>
          </p:nvPicPr>
          <p:blipFill>
            <a:blip r:embed="rId7" cstate="print">
              <a:clrChange>
                <a:clrFrom>
                  <a:srgbClr val="FFFFFF"/>
                </a:clrFrom>
                <a:clrTo>
                  <a:srgbClr val="FFFFFF">
                    <a:alpha val="0"/>
                  </a:srgbClr>
                </a:clrTo>
              </a:clrChange>
              <a:duotone>
                <a:schemeClr val="accent5">
                  <a:shade val="45000"/>
                  <a:satMod val="135000"/>
                </a:schemeClr>
                <a:prstClr val="white"/>
              </a:duotone>
              <a:extLst>
                <a:ext uri="{BEBA8EAE-BF5A-486C-A8C5-ECC9F3942E4B}">
                  <a14:imgProps xmlns:a14="http://schemas.microsoft.com/office/drawing/2010/main">
                    <a14:imgLayer r:embed="rId8">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6417321" y="5866209"/>
              <a:ext cx="726254"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2"/>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42771" y="5866209"/>
              <a:ext cx="774857"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 name="Picture 2"/>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00387" y="5865383"/>
              <a:ext cx="768762" cy="72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0" name="TextBox 19"/>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a:t>
            </a:r>
            <a:endParaRPr lang="en-GB" sz="4400" dirty="0">
              <a:solidFill>
                <a:schemeClr val="bg1"/>
              </a:solidFill>
            </a:endParaRPr>
          </a:p>
        </p:txBody>
      </p:sp>
      <p:sp>
        <p:nvSpPr>
          <p:cNvPr id="24" name="TextBox 23"/>
          <p:cNvSpPr txBox="1"/>
          <p:nvPr/>
        </p:nvSpPr>
        <p:spPr>
          <a:xfrm>
            <a:off x="-2729551" y="1185947"/>
            <a:ext cx="2455672" cy="3416320"/>
          </a:xfrm>
          <a:prstGeom prst="rect">
            <a:avLst/>
          </a:prstGeom>
          <a:noFill/>
        </p:spPr>
        <p:txBody>
          <a:bodyPr wrap="square" rtlCol="0">
            <a:spAutoFit/>
          </a:bodyPr>
          <a:lstStyle/>
          <a:p>
            <a:r>
              <a:rPr lang="en-GB" b="1" dirty="0" smtClean="0"/>
              <a:t>Teacher </a:t>
            </a:r>
            <a:r>
              <a:rPr lang="en-GB" b="1" dirty="0"/>
              <a:t>tips:</a:t>
            </a:r>
          </a:p>
          <a:p>
            <a:endParaRPr lang="en-GB" dirty="0" smtClean="0"/>
          </a:p>
          <a:p>
            <a:r>
              <a:rPr lang="en-GB" dirty="0" smtClean="0"/>
              <a:t>The </a:t>
            </a:r>
            <a:r>
              <a:rPr lang="en-GB" dirty="0"/>
              <a:t>report could be produced in a variety of formats e.g. poster, computer presentation, spoken presentation, video.</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702822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83865246"/>
              </p:ext>
            </p:extLst>
          </p:nvPr>
        </p:nvGraphicFramePr>
        <p:xfrm>
          <a:off x="969302" y="2583167"/>
          <a:ext cx="6190051" cy="4045716"/>
        </p:xfrm>
        <a:graphic>
          <a:graphicData uri="http://schemas.openxmlformats.org/drawingml/2006/table">
            <a:tbl>
              <a:tblPr firstRow="1" bandRow="1">
                <a:tableStyleId>{5940675A-B579-460E-94D1-54222C63F5DA}</a:tableStyleId>
              </a:tblPr>
              <a:tblGrid>
                <a:gridCol w="6190051"/>
              </a:tblGrid>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600" b="0" baseline="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vaccination campaign was started because</a:t>
                      </a:r>
                      <a:endParaRPr lang="en-GB" sz="1600" b="0"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Emergency measures were  introduced</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because</a:t>
                      </a:r>
                      <a:endPar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b="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The</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o</a:t>
                      </a: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utbreak was declared</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over because</a:t>
                      </a:r>
                      <a:endPar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b="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Letters</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to parents were written because</a:t>
                      </a:r>
                      <a:endPar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b="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r</a:t>
                      </a: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ed alert was issued because</a:t>
                      </a:r>
                    </a:p>
                    <a:p>
                      <a:endParaRPr lang="en-GB" sz="1600" b="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42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A</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l</a:t>
                      </a:r>
                      <a:r>
                        <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rPr>
                        <a:t>etter to the government</a:t>
                      </a:r>
                      <a:r>
                        <a:rPr lang="en-GB" sz="1600" b="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was written because</a:t>
                      </a:r>
                      <a:endParaRPr lang="en-GB" sz="1600" b="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600" b="0"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extBox 4"/>
          <p:cNvSpPr txBox="1"/>
          <p:nvPr/>
        </p:nvSpPr>
        <p:spPr>
          <a:xfrm>
            <a:off x="287995" y="881076"/>
            <a:ext cx="6257017" cy="1492716"/>
          </a:xfrm>
          <a:prstGeom prst="rect">
            <a:avLst/>
          </a:prstGeom>
          <a:no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Cut out the following labels and add them to the measles cases graph at the correct points on the graphs. Complete the sentences to explain why the data made the team take the different actions.</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For example:</a:t>
            </a: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outbreak was declared over because the data showed there were no new cases of measles.</a:t>
            </a:r>
          </a:p>
        </p:txBody>
      </p:sp>
      <p:grpSp>
        <p:nvGrpSpPr>
          <p:cNvPr id="14" name="Group 13"/>
          <p:cNvGrpSpPr/>
          <p:nvPr/>
        </p:nvGrpSpPr>
        <p:grpSpPr>
          <a:xfrm>
            <a:off x="287995" y="215062"/>
            <a:ext cx="6990628" cy="461665"/>
            <a:chOff x="287995" y="215062"/>
            <a:chExt cx="6990628" cy="461665"/>
          </a:xfrm>
        </p:grpSpPr>
        <p:sp>
          <p:nvSpPr>
            <p:cNvPr id="2" name="Rectangle 1"/>
            <p:cNvSpPr/>
            <p:nvPr/>
          </p:nvSpPr>
          <p:spPr>
            <a:xfrm>
              <a:off x="5499652" y="215062"/>
              <a:ext cx="1778971" cy="26161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287995" y="215062"/>
              <a:ext cx="6510369" cy="461665"/>
            </a:xfrm>
            <a:prstGeom prst="rect">
              <a:avLst/>
            </a:prstGeom>
            <a:solidFill>
              <a:schemeClr val="accent4">
                <a:lumMod val="60000"/>
                <a:lumOff val="40000"/>
              </a:schemeClr>
            </a:solidFill>
          </p:spPr>
          <p:txBody>
            <a:bodyPr wrap="square" rtlCol="0">
              <a:spAutoFit/>
            </a:bodyPr>
            <a:lstStyle/>
            <a:p>
              <a:r>
                <a:rPr lang="en-GB" sz="24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GB" sz="24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ata analysts</a:t>
              </a:r>
              <a:endParaRPr lang="en-GB" sz="24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pic>
        <p:nvPicPr>
          <p:cNvPr id="13"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BEBA8EAE-BF5A-486C-A8C5-ECC9F3942E4B}">
                <a14:imgProps xmlns:a14="http://schemas.microsoft.com/office/drawing/2010/main">
                  <a14:imgLayer r:embed="rId4">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6545012" y="72543"/>
            <a:ext cx="1287023" cy="1275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a:t>
            </a:r>
            <a:endParaRPr lang="en-GB" sz="4400" dirty="0">
              <a:solidFill>
                <a:schemeClr val="bg1"/>
              </a:solidFill>
            </a:endParaRPr>
          </a:p>
        </p:txBody>
      </p:sp>
      <p:sp>
        <p:nvSpPr>
          <p:cNvPr id="17" name="TextBox 16"/>
          <p:cNvSpPr txBox="1"/>
          <p:nvPr/>
        </p:nvSpPr>
        <p:spPr>
          <a:xfrm>
            <a:off x="-2729551" y="1185947"/>
            <a:ext cx="2455672" cy="1477328"/>
          </a:xfrm>
          <a:prstGeom prst="rect">
            <a:avLst/>
          </a:prstGeom>
          <a:noFill/>
        </p:spPr>
        <p:txBody>
          <a:bodyPr wrap="square" rtlCol="0">
            <a:spAutoFit/>
          </a:bodyPr>
          <a:lstStyle/>
          <a:p>
            <a:r>
              <a:rPr lang="en-GB" b="1" dirty="0" smtClean="0"/>
              <a:t>Teacher </a:t>
            </a:r>
            <a:r>
              <a:rPr lang="en-GB" b="1" dirty="0"/>
              <a:t>tips:</a:t>
            </a:r>
          </a:p>
          <a:p>
            <a:endParaRPr lang="en-GB" dirty="0"/>
          </a:p>
          <a:p>
            <a:endParaRPr lang="en-GB" dirty="0"/>
          </a:p>
          <a:p>
            <a:endParaRPr lang="en-GB" dirty="0"/>
          </a:p>
          <a:p>
            <a:endParaRPr lang="en-GB" dirty="0"/>
          </a:p>
        </p:txBody>
      </p:sp>
      <p:sp>
        <p:nvSpPr>
          <p:cNvPr id="11" name="TextBox 10"/>
          <p:cNvSpPr txBox="1"/>
          <p:nvPr/>
        </p:nvSpPr>
        <p:spPr>
          <a:xfrm>
            <a:off x="8143784" y="215062"/>
            <a:ext cx="568200" cy="369332"/>
          </a:xfrm>
          <a:prstGeom prst="rect">
            <a:avLst/>
          </a:prstGeom>
          <a:solidFill>
            <a:schemeClr val="accent4">
              <a:lumMod val="60000"/>
              <a:lumOff val="40000"/>
            </a:schemeClr>
          </a:solidFill>
          <a:ln>
            <a:noFill/>
          </a:ln>
        </p:spPr>
        <p:txBody>
          <a:bodyPr wrap="square" rtlCol="0">
            <a:spAutoFit/>
          </a:bodyPr>
          <a:lstStyle/>
          <a:p>
            <a:r>
              <a:rPr lang="en-GB" dirty="0" smtClean="0">
                <a:solidFill>
                  <a:schemeClr val="bg1"/>
                </a:solidFill>
              </a:rPr>
              <a:t>PS2</a:t>
            </a:r>
            <a:endParaRPr lang="en-GB" dirty="0">
              <a:solidFill>
                <a:schemeClr val="bg1"/>
              </a:solidFill>
            </a:endParaRPr>
          </a:p>
        </p:txBody>
      </p:sp>
    </p:spTree>
    <p:extLst>
      <p:ext uri="{BB962C8B-B14F-4D97-AF65-F5344CB8AC3E}">
        <p14:creationId xmlns:p14="http://schemas.microsoft.com/office/powerpoint/2010/main" val="360325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1049</TotalTime>
  <Words>408</Words>
  <Application>Microsoft Office PowerPoint</Application>
  <PresentationFormat>On-screen Show (4:3)</PresentationFormat>
  <Paragraphs>60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Measles Outbreak</dc:title>
  <dc:creator>HEC Harden</dc:creator>
  <cp:lastModifiedBy>Felix</cp:lastModifiedBy>
  <cp:revision>35</cp:revision>
  <dcterms:created xsi:type="dcterms:W3CDTF">2015-05-09T17:04:57Z</dcterms:created>
  <dcterms:modified xsi:type="dcterms:W3CDTF">2016-06-22T02:04:14Z</dcterms:modified>
</cp:coreProperties>
</file>