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74" r:id="rId3"/>
    <p:sldId id="272" r:id="rId4"/>
    <p:sldId id="261" r:id="rId5"/>
    <p:sldId id="258" r:id="rId6"/>
    <p:sldId id="273" r:id="rId7"/>
    <p:sldId id="260" r:id="rId8"/>
    <p:sldId id="277" r:id="rId9"/>
    <p:sldId id="266" r:id="rId10"/>
    <p:sldId id="267" r:id="rId11"/>
    <p:sldId id="262" r:id="rId12"/>
    <p:sldId id="270" r:id="rId13"/>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7234E6-23E3-42C1-AF24-3CBCDACCFD32}">
          <p14:sldIdLst>
            <p14:sldId id="256"/>
            <p14:sldId id="274"/>
            <p14:sldId id="272"/>
            <p14:sldId id="261"/>
            <p14:sldId id="258"/>
            <p14:sldId id="273"/>
            <p14:sldId id="260"/>
            <p14:sldId id="277"/>
            <p14:sldId id="266"/>
            <p14:sldId id="267"/>
            <p14:sldId id="262"/>
            <p14:sldId id="270"/>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3EF"/>
    <a:srgbClr val="EAEEF5"/>
    <a:srgbClr val="D8DFED"/>
    <a:srgbClr val="B7DEF1"/>
    <a:srgbClr val="E9F4F9"/>
    <a:srgbClr val="F57A3E"/>
    <a:srgbClr val="68878A"/>
    <a:srgbClr val="80A7AC"/>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99819" autoAdjust="0"/>
  </p:normalViewPr>
  <p:slideViewPr>
    <p:cSldViewPr snapToGrid="0">
      <p:cViewPr>
        <p:scale>
          <a:sx n="70" d="100"/>
          <a:sy n="70" d="100"/>
        </p:scale>
        <p:origin x="-1464" y="-132"/>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6364" cy="511731"/>
          </a:xfrm>
          <a:prstGeom prst="rect">
            <a:avLst/>
          </a:prstGeom>
        </p:spPr>
        <p:txBody>
          <a:bodyPr vert="horz" lIns="96213" tIns="48107" rIns="96213" bIns="48107" rtlCol="0"/>
          <a:lstStyle>
            <a:lvl1pPr algn="l">
              <a:defRPr sz="1300"/>
            </a:lvl1pPr>
          </a:lstStyle>
          <a:p>
            <a:endParaRPr lang="en-GB"/>
          </a:p>
        </p:txBody>
      </p:sp>
      <p:sp>
        <p:nvSpPr>
          <p:cNvPr id="3" name="Date Placeholder 2"/>
          <p:cNvSpPr>
            <a:spLocks noGrp="1"/>
          </p:cNvSpPr>
          <p:nvPr>
            <p:ph type="dt" sz="quarter" idx="1"/>
          </p:nvPr>
        </p:nvSpPr>
        <p:spPr>
          <a:xfrm>
            <a:off x="4021293" y="1"/>
            <a:ext cx="3076364" cy="511731"/>
          </a:xfrm>
          <a:prstGeom prst="rect">
            <a:avLst/>
          </a:prstGeom>
        </p:spPr>
        <p:txBody>
          <a:bodyPr vert="horz" lIns="96213" tIns="48107" rIns="96213" bIns="48107" rtlCol="0"/>
          <a:lstStyle>
            <a:lvl1pPr algn="r">
              <a:defRPr sz="1300"/>
            </a:lvl1pPr>
          </a:lstStyle>
          <a:p>
            <a:fld id="{2F7CFBB9-2BF0-4468-95F7-2A72EE657755}" type="datetimeFigureOut">
              <a:rPr lang="en-GB" smtClean="0"/>
              <a:t>22/06/2016</a:t>
            </a:fld>
            <a:endParaRPr lang="en-GB"/>
          </a:p>
        </p:txBody>
      </p:sp>
      <p:sp>
        <p:nvSpPr>
          <p:cNvPr id="4" name="Footer Placeholder 3"/>
          <p:cNvSpPr>
            <a:spLocks noGrp="1"/>
          </p:cNvSpPr>
          <p:nvPr>
            <p:ph type="ftr" sz="quarter" idx="2"/>
          </p:nvPr>
        </p:nvSpPr>
        <p:spPr>
          <a:xfrm>
            <a:off x="0" y="9721107"/>
            <a:ext cx="3076364" cy="511731"/>
          </a:xfrm>
          <a:prstGeom prst="rect">
            <a:avLst/>
          </a:prstGeom>
        </p:spPr>
        <p:txBody>
          <a:bodyPr vert="horz" lIns="96213" tIns="48107" rIns="96213" bIns="48107" rtlCol="0" anchor="b"/>
          <a:lstStyle>
            <a:lvl1pPr algn="l">
              <a:defRPr sz="1300"/>
            </a:lvl1pPr>
          </a:lstStyle>
          <a:p>
            <a:endParaRPr lang="en-GB"/>
          </a:p>
        </p:txBody>
      </p:sp>
      <p:sp>
        <p:nvSpPr>
          <p:cNvPr id="5" name="Slide Number Placeholder 4"/>
          <p:cNvSpPr>
            <a:spLocks noGrp="1"/>
          </p:cNvSpPr>
          <p:nvPr>
            <p:ph type="sldNum" sz="quarter" idx="3"/>
          </p:nvPr>
        </p:nvSpPr>
        <p:spPr>
          <a:xfrm>
            <a:off x="4021293" y="9721107"/>
            <a:ext cx="3076364" cy="511731"/>
          </a:xfrm>
          <a:prstGeom prst="rect">
            <a:avLst/>
          </a:prstGeom>
        </p:spPr>
        <p:txBody>
          <a:bodyPr vert="horz" lIns="96213" tIns="48107" rIns="96213" bIns="48107" rtlCol="0" anchor="b"/>
          <a:lstStyle>
            <a:lvl1pPr algn="r">
              <a:defRPr sz="1300"/>
            </a:lvl1pPr>
          </a:lstStyle>
          <a:p>
            <a:fld id="{DEF39002-1976-495D-ACE3-2C1094DBBA7F}" type="slidenum">
              <a:rPr lang="en-GB" smtClean="0"/>
              <a:t>‹#›</a:t>
            </a:fld>
            <a:endParaRPr lang="en-GB"/>
          </a:p>
        </p:txBody>
      </p:sp>
    </p:spTree>
    <p:extLst>
      <p:ext uri="{BB962C8B-B14F-4D97-AF65-F5344CB8AC3E}">
        <p14:creationId xmlns:p14="http://schemas.microsoft.com/office/powerpoint/2010/main" val="687248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6364" cy="513508"/>
          </a:xfrm>
          <a:prstGeom prst="rect">
            <a:avLst/>
          </a:prstGeom>
        </p:spPr>
        <p:txBody>
          <a:bodyPr vert="horz" lIns="96213" tIns="48107" rIns="96213" bIns="48107" rtlCol="0"/>
          <a:lstStyle>
            <a:lvl1pPr algn="l">
              <a:defRPr sz="1300"/>
            </a:lvl1pPr>
          </a:lstStyle>
          <a:p>
            <a:endParaRPr lang="en-GB"/>
          </a:p>
        </p:txBody>
      </p:sp>
      <p:sp>
        <p:nvSpPr>
          <p:cNvPr id="3" name="Date Placeholder 2"/>
          <p:cNvSpPr>
            <a:spLocks noGrp="1"/>
          </p:cNvSpPr>
          <p:nvPr>
            <p:ph type="dt" idx="1"/>
          </p:nvPr>
        </p:nvSpPr>
        <p:spPr>
          <a:xfrm>
            <a:off x="4021293" y="1"/>
            <a:ext cx="3076364" cy="513508"/>
          </a:xfrm>
          <a:prstGeom prst="rect">
            <a:avLst/>
          </a:prstGeom>
        </p:spPr>
        <p:txBody>
          <a:bodyPr vert="horz" lIns="96213" tIns="48107" rIns="96213" bIns="48107" rtlCol="0"/>
          <a:lstStyle>
            <a:lvl1pPr algn="r">
              <a:defRPr sz="1300"/>
            </a:lvl1pPr>
          </a:lstStyle>
          <a:p>
            <a:fld id="{CA5F4178-F18A-43A2-AF64-815FB9548BDB}" type="datetimeFigureOut">
              <a:rPr lang="en-GB" smtClean="0"/>
              <a:t>22/06/2016</a:t>
            </a:fld>
            <a:endParaRPr lang="en-GB"/>
          </a:p>
        </p:txBody>
      </p:sp>
      <p:sp>
        <p:nvSpPr>
          <p:cNvPr id="4" name="Slide Image Placeholder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6213" tIns="48107" rIns="96213" bIns="48107" rtlCol="0" anchor="ctr"/>
          <a:lstStyle/>
          <a:p>
            <a:endParaRPr lang="en-GB"/>
          </a:p>
        </p:txBody>
      </p:sp>
      <p:sp>
        <p:nvSpPr>
          <p:cNvPr id="5" name="Notes Placeholder 4"/>
          <p:cNvSpPr>
            <a:spLocks noGrp="1"/>
          </p:cNvSpPr>
          <p:nvPr>
            <p:ph type="body" sz="quarter" idx="3"/>
          </p:nvPr>
        </p:nvSpPr>
        <p:spPr>
          <a:xfrm>
            <a:off x="709931" y="4925408"/>
            <a:ext cx="5679440" cy="4029879"/>
          </a:xfrm>
          <a:prstGeom prst="rect">
            <a:avLst/>
          </a:prstGeom>
        </p:spPr>
        <p:txBody>
          <a:bodyPr vert="horz" lIns="96213" tIns="48107" rIns="96213" bIns="481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7"/>
            <a:ext cx="3076364" cy="513507"/>
          </a:xfrm>
          <a:prstGeom prst="rect">
            <a:avLst/>
          </a:prstGeom>
        </p:spPr>
        <p:txBody>
          <a:bodyPr vert="horz" lIns="96213" tIns="48107" rIns="96213" bIns="48107" rtlCol="0" anchor="b"/>
          <a:lstStyle>
            <a:lvl1pPr algn="l">
              <a:defRPr sz="1300"/>
            </a:lvl1pPr>
          </a:lstStyle>
          <a:p>
            <a:endParaRPr lang="en-GB"/>
          </a:p>
        </p:txBody>
      </p:sp>
      <p:sp>
        <p:nvSpPr>
          <p:cNvPr id="7" name="Slide Number Placeholder 6"/>
          <p:cNvSpPr>
            <a:spLocks noGrp="1"/>
          </p:cNvSpPr>
          <p:nvPr>
            <p:ph type="sldNum" sz="quarter" idx="5"/>
          </p:nvPr>
        </p:nvSpPr>
        <p:spPr>
          <a:xfrm>
            <a:off x="4021293" y="9721107"/>
            <a:ext cx="3076364" cy="513507"/>
          </a:xfrm>
          <a:prstGeom prst="rect">
            <a:avLst/>
          </a:prstGeom>
        </p:spPr>
        <p:txBody>
          <a:bodyPr vert="horz" lIns="96213" tIns="48107" rIns="96213" bIns="48107" rtlCol="0" anchor="b"/>
          <a:lstStyle>
            <a:lvl1pPr algn="r">
              <a:defRPr sz="1300"/>
            </a:lvl1pPr>
          </a:lstStyle>
          <a:p>
            <a:fld id="{C6809FD4-E5F1-4085-A05E-8C6D111DB6B3}" type="slidenum">
              <a:rPr lang="en-GB" smtClean="0"/>
              <a:t>‹#›</a:t>
            </a:fld>
            <a:endParaRPr lang="en-GB"/>
          </a:p>
        </p:txBody>
      </p:sp>
    </p:spTree>
    <p:extLst>
      <p:ext uri="{BB962C8B-B14F-4D97-AF65-F5344CB8AC3E}">
        <p14:creationId xmlns:p14="http://schemas.microsoft.com/office/powerpoint/2010/main" val="3105088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6809FD4-E5F1-4085-A05E-8C6D111DB6B3}" type="slidenum">
              <a:rPr lang="en-GB" smtClean="0"/>
              <a:t>1</a:t>
            </a:fld>
            <a:endParaRPr lang="en-GB"/>
          </a:p>
        </p:txBody>
      </p:sp>
    </p:spTree>
    <p:extLst>
      <p:ext uri="{BB962C8B-B14F-4D97-AF65-F5344CB8AC3E}">
        <p14:creationId xmlns:p14="http://schemas.microsoft.com/office/powerpoint/2010/main" val="2084351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6809FD4-E5F1-4085-A05E-8C6D111DB6B3}" type="slidenum">
              <a:rPr lang="en-GB" smtClean="0"/>
              <a:t>10</a:t>
            </a:fld>
            <a:endParaRPr lang="en-GB"/>
          </a:p>
        </p:txBody>
      </p:sp>
    </p:spTree>
    <p:extLst>
      <p:ext uri="{BB962C8B-B14F-4D97-AF65-F5344CB8AC3E}">
        <p14:creationId xmlns:p14="http://schemas.microsoft.com/office/powerpoint/2010/main" val="3395862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7D5A30F4-9316-4847-ABE3-5B77299E3313}" type="slidenum">
              <a:rPr lang="en-GB" smtClean="0"/>
              <a:t>11</a:t>
            </a:fld>
            <a:endParaRPr lang="en-GB"/>
          </a:p>
        </p:txBody>
      </p:sp>
    </p:spTree>
    <p:extLst>
      <p:ext uri="{BB962C8B-B14F-4D97-AF65-F5344CB8AC3E}">
        <p14:creationId xmlns:p14="http://schemas.microsoft.com/office/powerpoint/2010/main" val="3546276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6809FD4-E5F1-4085-A05E-8C6D111DB6B3}" type="slidenum">
              <a:rPr lang="en-GB" smtClean="0"/>
              <a:t>12</a:t>
            </a:fld>
            <a:endParaRPr lang="en-GB"/>
          </a:p>
        </p:txBody>
      </p:sp>
    </p:spTree>
    <p:extLst>
      <p:ext uri="{BB962C8B-B14F-4D97-AF65-F5344CB8AC3E}">
        <p14:creationId xmlns:p14="http://schemas.microsoft.com/office/powerpoint/2010/main" val="3566880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1FB7D8-0CA2-425C-BB8D-EA73F458979E}" type="slidenum">
              <a:rPr lang="en-GB" smtClean="0"/>
              <a:t>2</a:t>
            </a:fld>
            <a:endParaRPr lang="en-GB"/>
          </a:p>
        </p:txBody>
      </p:sp>
    </p:spTree>
    <p:extLst>
      <p:ext uri="{BB962C8B-B14F-4D97-AF65-F5344CB8AC3E}">
        <p14:creationId xmlns:p14="http://schemas.microsoft.com/office/powerpoint/2010/main" val="360356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BB92FB-A8AD-4994-AB90-9ADE30346EC1}" type="slidenum">
              <a:rPr lang="en-GB" smtClean="0"/>
              <a:t>3</a:t>
            </a:fld>
            <a:endParaRPr lang="en-GB"/>
          </a:p>
        </p:txBody>
      </p:sp>
    </p:spTree>
    <p:extLst>
      <p:ext uri="{BB962C8B-B14F-4D97-AF65-F5344CB8AC3E}">
        <p14:creationId xmlns:p14="http://schemas.microsoft.com/office/powerpoint/2010/main" val="4267978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BB92FB-A8AD-4994-AB90-9ADE30346EC1}" type="slidenum">
              <a:rPr lang="en-GB" smtClean="0"/>
              <a:t>4</a:t>
            </a:fld>
            <a:endParaRPr lang="en-GB"/>
          </a:p>
        </p:txBody>
      </p:sp>
    </p:spTree>
    <p:extLst>
      <p:ext uri="{BB962C8B-B14F-4D97-AF65-F5344CB8AC3E}">
        <p14:creationId xmlns:p14="http://schemas.microsoft.com/office/powerpoint/2010/main" val="2172572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1FB7D8-0CA2-425C-BB8D-EA73F458979E}" type="slidenum">
              <a:rPr lang="en-GB" smtClean="0"/>
              <a:t>5</a:t>
            </a:fld>
            <a:endParaRPr lang="en-GB"/>
          </a:p>
        </p:txBody>
      </p:sp>
    </p:spTree>
    <p:extLst>
      <p:ext uri="{BB962C8B-B14F-4D97-AF65-F5344CB8AC3E}">
        <p14:creationId xmlns:p14="http://schemas.microsoft.com/office/powerpoint/2010/main" val="803445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BB92FB-A8AD-4994-AB90-9ADE30346EC1}" type="slidenum">
              <a:rPr lang="en-GB" smtClean="0"/>
              <a:t>6</a:t>
            </a:fld>
            <a:endParaRPr lang="en-GB"/>
          </a:p>
        </p:txBody>
      </p:sp>
    </p:spTree>
    <p:extLst>
      <p:ext uri="{BB962C8B-B14F-4D97-AF65-F5344CB8AC3E}">
        <p14:creationId xmlns:p14="http://schemas.microsoft.com/office/powerpoint/2010/main" val="2172572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BB92FB-A8AD-4994-AB90-9ADE30346EC1}" type="slidenum">
              <a:rPr lang="en-GB" smtClean="0"/>
              <a:t>7</a:t>
            </a:fld>
            <a:endParaRPr lang="en-GB"/>
          </a:p>
        </p:txBody>
      </p:sp>
    </p:spTree>
    <p:extLst>
      <p:ext uri="{BB962C8B-B14F-4D97-AF65-F5344CB8AC3E}">
        <p14:creationId xmlns:p14="http://schemas.microsoft.com/office/powerpoint/2010/main" val="4285679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6809FD4-E5F1-4085-A05E-8C6D111DB6B3}" type="slidenum">
              <a:rPr lang="en-GB" smtClean="0"/>
              <a:t>8</a:t>
            </a:fld>
            <a:endParaRPr lang="en-GB"/>
          </a:p>
        </p:txBody>
      </p:sp>
    </p:spTree>
    <p:extLst>
      <p:ext uri="{BB962C8B-B14F-4D97-AF65-F5344CB8AC3E}">
        <p14:creationId xmlns:p14="http://schemas.microsoft.com/office/powerpoint/2010/main" val="3733272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6809FD4-E5F1-4085-A05E-8C6D111DB6B3}" type="slidenum">
              <a:rPr lang="en-GB" smtClean="0"/>
              <a:t>9</a:t>
            </a:fld>
            <a:endParaRPr lang="en-GB"/>
          </a:p>
        </p:txBody>
      </p:sp>
    </p:spTree>
    <p:extLst>
      <p:ext uri="{BB962C8B-B14F-4D97-AF65-F5344CB8AC3E}">
        <p14:creationId xmlns:p14="http://schemas.microsoft.com/office/powerpoint/2010/main" val="983060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D5E86F-4DE6-4631-AEEF-032E2DA6F01E}"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73914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38DD9E-9B6E-4B16-B5B2-1445B4B097D1}"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19621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2C1679-5117-4AA4-8B87-5E6D6F9F177A}"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1928344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FA9FA9-AD24-4C98-BC5B-26B30FB76D2E}"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259398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F65809-96A4-40E2-82F2-5FE4811E4294}"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231189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D8D75E-59AB-4DD6-AEDC-7C7AF909636D}"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7" name="Slide Number Placeholder 6"/>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345047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42E4B3-8607-446B-B726-3E94FCE78A43}" type="datetime1">
              <a:rPr lang="en-GB" smtClean="0"/>
              <a:t>22/06/2016</a:t>
            </a:fld>
            <a:endParaRPr lang="en-GB"/>
          </a:p>
        </p:txBody>
      </p:sp>
      <p:sp>
        <p:nvSpPr>
          <p:cNvPr id="8" name="Footer Placeholder 7"/>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9" name="Slide Number Placeholder 8"/>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205739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5F7D3F-EDB8-4E50-93DF-91DB3F2DD204}" type="datetime1">
              <a:rPr lang="en-GB" smtClean="0"/>
              <a:t>22/06/2016</a:t>
            </a:fld>
            <a:endParaRPr lang="en-GB"/>
          </a:p>
        </p:txBody>
      </p:sp>
      <p:sp>
        <p:nvSpPr>
          <p:cNvPr id="4" name="Footer Placeholder 3"/>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5" name="Slide Number Placeholder 4"/>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84636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2DA88-312E-4B93-9FC5-2109D3C13A3E}" type="datetime1">
              <a:rPr lang="en-GB" smtClean="0"/>
              <a:t>22/06/2016</a:t>
            </a:fld>
            <a:endParaRPr lang="en-GB"/>
          </a:p>
        </p:txBody>
      </p:sp>
      <p:sp>
        <p:nvSpPr>
          <p:cNvPr id="3" name="Footer Placeholder 2"/>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4" name="Slide Number Placeholder 3"/>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3906680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0361F-F08E-4E1C-96A8-C2A0A7C9E5B5}"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7" name="Slide Number Placeholder 6"/>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465229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92E6E-B97E-4F3B-9452-8D74DD247313}"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7" name="Slide Number Placeholder 6"/>
          <p:cNvSpPr>
            <a:spLocks noGrp="1"/>
          </p:cNvSpPr>
          <p:nvPr>
            <p:ph type="sldNum" sz="quarter" idx="12"/>
          </p:nvPr>
        </p:nvSpPr>
        <p:spPr/>
        <p:txBody>
          <a:bodyPr/>
          <a:lstStyle/>
          <a:p>
            <a:fld id="{0374788C-463E-4376-B149-4B70EDB35633}" type="slidenum">
              <a:rPr lang="en-GB" smtClean="0"/>
              <a:t>‹#›</a:t>
            </a:fld>
            <a:endParaRPr lang="en-GB"/>
          </a:p>
        </p:txBody>
      </p:sp>
    </p:spTree>
    <p:extLst>
      <p:ext uri="{BB962C8B-B14F-4D97-AF65-F5344CB8AC3E}">
        <p14:creationId xmlns:p14="http://schemas.microsoft.com/office/powerpoint/2010/main" val="4136219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9431E-899C-47C6-B881-0CB25CDD5131}" type="datetime1">
              <a:rPr lang="en-GB" smtClean="0"/>
              <a:t>22/06/2016</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74788C-463E-4376-B149-4B70EDB35633}" type="slidenum">
              <a:rPr lang="en-GB" smtClean="0"/>
              <a:t>‹#›</a:t>
            </a:fld>
            <a:endParaRPr lang="en-GB"/>
          </a:p>
        </p:txBody>
      </p:sp>
    </p:spTree>
    <p:extLst>
      <p:ext uri="{BB962C8B-B14F-4D97-AF65-F5344CB8AC3E}">
        <p14:creationId xmlns:p14="http://schemas.microsoft.com/office/powerpoint/2010/main" val="1677968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s://www.gov.uk/government/publications/measles-deaths-by-age-group-from-1980-to-2013-ons-data/measles-notifications-and-deaths-in-england-and-wales-1940-to-2013" TargetMode="Externa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www.youtube.com/watch?v=TGddyTW5eMc" TargetMode="Externa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hyperlink" Target="https://www.youtube.com/watch?v=TGddyTW5eMc"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43737" y="5099900"/>
            <a:ext cx="4056527" cy="830997"/>
          </a:xfrm>
          <a:prstGeom prst="rect">
            <a:avLst/>
          </a:prstGeom>
          <a:noFill/>
        </p:spPr>
        <p:txBody>
          <a:bodyPr wrap="square" rtlCol="0">
            <a:spAutoFit/>
          </a:bodyPr>
          <a:lstStyle/>
          <a:p>
            <a:pPr algn="ctr"/>
            <a:r>
              <a:rPr lang="en-GB"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gency FB" panose="020B0503020202020204" pitchFamily="34" charset="0"/>
              </a:rPr>
              <a:t>Episode One</a:t>
            </a:r>
            <a:endParaRPr lang="en-GB" sz="48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gency FB" panose="020B0503020202020204" pitchFamily="34" charset="0"/>
            </a:endParaRPr>
          </a:p>
        </p:txBody>
      </p:sp>
      <p:sp>
        <p:nvSpPr>
          <p:cNvPr id="8" name="TextBox 7"/>
          <p:cNvSpPr txBox="1"/>
          <p:nvPr/>
        </p:nvSpPr>
        <p:spPr>
          <a:xfrm>
            <a:off x="2224616" y="215061"/>
            <a:ext cx="6919384"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Pupil sheets </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0" y="2295180"/>
            <a:ext cx="9144000" cy="4562820"/>
          </a:xfrm>
          <a:prstGeom prst="rect">
            <a:avLst/>
          </a:prstGeom>
        </p:spPr>
      </p:pic>
      <p:sp>
        <p:nvSpPr>
          <p:cNvPr id="10" name="TextBox 9"/>
          <p:cNvSpPr txBox="1"/>
          <p:nvPr/>
        </p:nvSpPr>
        <p:spPr>
          <a:xfrm>
            <a:off x="-3865217" y="1670600"/>
            <a:ext cx="3591338" cy="369332"/>
          </a:xfrm>
          <a:prstGeom prst="rect">
            <a:avLst/>
          </a:prstGeom>
          <a:noFill/>
        </p:spPr>
        <p:txBody>
          <a:bodyPr wrap="square" rtlCol="0">
            <a:spAutoFit/>
          </a:bodyPr>
          <a:lstStyle/>
          <a:p>
            <a:endParaRPr lang="en-GB" dirty="0"/>
          </a:p>
        </p:txBody>
      </p:sp>
      <p:sp>
        <p:nvSpPr>
          <p:cNvPr id="12" name="TextBox 11"/>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endParaRPr lang="en-GB" sz="4400" dirty="0">
              <a:solidFill>
                <a:schemeClr val="bg1"/>
              </a:solidFill>
            </a:endParaRPr>
          </a:p>
        </p:txBody>
      </p:sp>
      <p:grpSp>
        <p:nvGrpSpPr>
          <p:cNvPr id="2" name="Group 1"/>
          <p:cNvGrpSpPr/>
          <p:nvPr/>
        </p:nvGrpSpPr>
        <p:grpSpPr>
          <a:xfrm>
            <a:off x="0" y="927863"/>
            <a:ext cx="4067033" cy="1112069"/>
            <a:chOff x="0" y="927863"/>
            <a:chExt cx="3723861" cy="830997"/>
          </a:xfrm>
        </p:grpSpPr>
        <p:sp>
          <p:nvSpPr>
            <p:cNvPr id="16" name="Right Arrow 15"/>
            <p:cNvSpPr/>
            <p:nvPr/>
          </p:nvSpPr>
          <p:spPr>
            <a:xfrm flipH="1">
              <a:off x="0" y="1162576"/>
              <a:ext cx="459641" cy="42982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p:cNvSpPr txBox="1"/>
            <p:nvPr/>
          </p:nvSpPr>
          <p:spPr>
            <a:xfrm>
              <a:off x="459641" y="927863"/>
              <a:ext cx="3264220" cy="830997"/>
            </a:xfrm>
            <a:prstGeom prst="rect">
              <a:avLst/>
            </a:prstGeom>
            <a:solidFill>
              <a:srgbClr val="FFC000"/>
            </a:solidFill>
          </p:spPr>
          <p:txBody>
            <a:bodyPr wrap="square" rtlCol="0">
              <a:spAutoFit/>
            </a:bodyPr>
            <a:lstStyle/>
            <a:p>
              <a:pPr algn="just"/>
              <a:r>
                <a:rPr lang="en-GB" sz="1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Look out for the </a:t>
              </a:r>
              <a:r>
                <a:rPr lang="en-GB" sz="16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Teacher Tips</a:t>
              </a:r>
              <a:r>
                <a:rPr lang="en-GB" sz="1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to the left of the PowerPoint when in </a:t>
              </a:r>
              <a:r>
                <a:rPr lang="en-GB" sz="16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normal view</a:t>
              </a:r>
              <a:r>
                <a:rPr lang="en-GB" sz="1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t>
              </a:r>
            </a:p>
          </p:txBody>
        </p:sp>
      </p:grpSp>
      <p:sp>
        <p:nvSpPr>
          <p:cNvPr id="11" name="TextBox 10"/>
          <p:cNvSpPr txBox="1"/>
          <p:nvPr/>
        </p:nvSpPr>
        <p:spPr>
          <a:xfrm>
            <a:off x="-2729551" y="1185947"/>
            <a:ext cx="2455672" cy="4524315"/>
          </a:xfrm>
          <a:prstGeom prst="rect">
            <a:avLst/>
          </a:prstGeom>
          <a:noFill/>
        </p:spPr>
        <p:txBody>
          <a:bodyPr wrap="square" rtlCol="0">
            <a:spAutoFit/>
          </a:bodyPr>
          <a:lstStyle/>
          <a:p>
            <a:r>
              <a:rPr lang="en-GB" b="1" dirty="0"/>
              <a:t>Teacher tips</a:t>
            </a:r>
            <a:r>
              <a:rPr lang="en-GB" b="1" dirty="0" smtClean="0"/>
              <a:t>:</a:t>
            </a:r>
          </a:p>
          <a:p>
            <a:endParaRPr lang="en-GB" b="1" dirty="0"/>
          </a:p>
          <a:p>
            <a:r>
              <a:rPr lang="en-GB" dirty="0" smtClean="0"/>
              <a:t>Additional information, links and answers will appear to the side of the slide when in </a:t>
            </a:r>
            <a:r>
              <a:rPr lang="en-GB" b="1" dirty="0" smtClean="0"/>
              <a:t>normal view.</a:t>
            </a:r>
            <a:endParaRPr lang="en-GB" b="1" dirty="0"/>
          </a:p>
          <a:p>
            <a:endParaRPr lang="en-GB" dirty="0"/>
          </a:p>
          <a:p>
            <a:endParaRPr lang="en-GB" dirty="0"/>
          </a:p>
          <a:p>
            <a:endParaRPr lang="en-GB" dirty="0"/>
          </a:p>
          <a:p>
            <a:endParaRPr lang="en-GB" dirty="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204835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10000" fill="hold" nodeType="withEffect">
                                  <p:stCondLst>
                                    <p:cond delay="0"/>
                                  </p:stCondLst>
                                  <p:childTnLst>
                                    <p:animEffect transition="out" filter="fade">
                                      <p:cBhvr>
                                        <p:cTn id="6" dur="1000" tmFilter="0, 0; .2, .5; .8, .5; 1, 0"/>
                                        <p:tgtEl>
                                          <p:spTgt spid="2"/>
                                        </p:tgtEl>
                                      </p:cBhvr>
                                    </p:animEffect>
                                    <p:animScale>
                                      <p:cBhvr>
                                        <p:cTn id="7" dur="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6674" y="723291"/>
            <a:ext cx="8614610" cy="594255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433137" y="1042737"/>
            <a:ext cx="3898231" cy="369332"/>
          </a:xfrm>
          <a:prstGeom prst="rect">
            <a:avLst/>
          </a:prstGeom>
          <a:noFill/>
        </p:spPr>
        <p:txBody>
          <a:bodyPr wrap="square" rtlCol="0">
            <a:spAutoFit/>
          </a:bodyPr>
          <a:lstStyle/>
          <a:p>
            <a:endParaRPr lang="en-GB" dirty="0"/>
          </a:p>
        </p:txBody>
      </p:sp>
      <p:sp>
        <p:nvSpPr>
          <p:cNvPr id="12" name="TextBox 11"/>
          <p:cNvSpPr txBox="1"/>
          <p:nvPr/>
        </p:nvSpPr>
        <p:spPr>
          <a:xfrm>
            <a:off x="4563979" y="188640"/>
            <a:ext cx="3056021" cy="400110"/>
          </a:xfrm>
          <a:prstGeom prst="rect">
            <a:avLst/>
          </a:prstGeom>
          <a:noFill/>
        </p:spPr>
        <p:txBody>
          <a:bodyPr wrap="square" rtlCol="0">
            <a:spAutoFit/>
          </a:bodyPr>
          <a:lstStyle/>
          <a:p>
            <a:endParaRPr lang="en-GB" dirty="0"/>
          </a:p>
        </p:txBody>
      </p:sp>
      <p:graphicFrame>
        <p:nvGraphicFramePr>
          <p:cNvPr id="13" name="Table 12"/>
          <p:cNvGraphicFramePr>
            <a:graphicFrameLocks noGrp="1"/>
          </p:cNvGraphicFramePr>
          <p:nvPr>
            <p:extLst>
              <p:ext uri="{D42A27DB-BD31-4B8C-83A1-F6EECF244321}">
                <p14:modId xmlns:p14="http://schemas.microsoft.com/office/powerpoint/2010/main" val="1071132380"/>
              </p:ext>
            </p:extLst>
          </p:nvPr>
        </p:nvGraphicFramePr>
        <p:xfrm>
          <a:off x="393032" y="963225"/>
          <a:ext cx="8352000" cy="2438401"/>
        </p:xfrm>
        <a:graphic>
          <a:graphicData uri="http://schemas.openxmlformats.org/drawingml/2006/table">
            <a:tbl>
              <a:tblPr firstRow="1" bandRow="1">
                <a:tableStyleId>{5940675A-B579-460E-94D1-54222C63F5DA}</a:tableStyleId>
              </a:tblPr>
              <a:tblGrid>
                <a:gridCol w="2088000"/>
                <a:gridCol w="2088000"/>
                <a:gridCol w="2088000"/>
                <a:gridCol w="2088000"/>
              </a:tblGrid>
              <a:tr h="502024">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Patient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Ibrahim </a:t>
                      </a:r>
                      <a:r>
                        <a:rPr lang="en-GB" sz="1400" b="1" dirty="0" err="1" smtClean="0">
                          <a:latin typeface="Arial Unicode MS" panose="020B0604020202020204" pitchFamily="34" charset="-128"/>
                          <a:ea typeface="Arial Unicode MS" panose="020B0604020202020204" pitchFamily="34" charset="-128"/>
                          <a:cs typeface="Arial Unicode MS" panose="020B0604020202020204" pitchFamily="34" charset="-128"/>
                        </a:rPr>
                        <a:t>Choudury</a:t>
                      </a:r>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12 years</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old</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Olwyn Secondary</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School</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r>
              <a:tr h="645459">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Close</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contacts </a:t>
                      </a:r>
                      <a:b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(health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Mum ( Alia)</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Not vaccinated</a:t>
                      </a:r>
                      <a:b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Dad (</a:t>
                      </a:r>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Ragib</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Not vaccinated</a:t>
                      </a:r>
                      <a:b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Sister (</a:t>
                      </a:r>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Madhiya</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2)</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r>
              <a:tr h="645459">
                <a:tc>
                  <a:txBody>
                    <a:bodyPr/>
                    <a:lstStyle/>
                    <a:p>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Aunty (</a:t>
                      </a:r>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Rahima</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Not vaccinated</a:t>
                      </a:r>
                      <a:b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Pregnant</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Uncle</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200" baseline="0" dirty="0" err="1" smtClean="0">
                          <a:latin typeface="Arial Unicode MS" panose="020B0604020202020204" pitchFamily="34" charset="-128"/>
                          <a:ea typeface="Arial Unicode MS" panose="020B0604020202020204" pitchFamily="34" charset="-128"/>
                          <a:cs typeface="Arial Unicode MS" panose="020B0604020202020204" pitchFamily="34" charset="-128"/>
                        </a:rPr>
                        <a:t>Aktar</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Not vaccinated</a:t>
                      </a:r>
                      <a:b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Cousin (</a:t>
                      </a:r>
                      <a:r>
                        <a:rPr lang="en-GB" sz="1200" baseline="0" dirty="0" err="1" smtClean="0">
                          <a:latin typeface="Arial Unicode MS" panose="020B0604020202020204" pitchFamily="34" charset="-128"/>
                          <a:ea typeface="Arial Unicode MS" panose="020B0604020202020204" pitchFamily="34" charset="-128"/>
                          <a:cs typeface="Arial Unicode MS" panose="020B0604020202020204" pitchFamily="34" charset="-128"/>
                        </a:rPr>
                        <a:t>Shamim</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2)</a:t>
                      </a:r>
                    </a:p>
                    <a:p>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a:t>
                      </a:r>
                      <a:b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r>
              <a:tr h="645459">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Recent</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travel history</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Football club four days before falling ill</a:t>
                      </a:r>
                    </a:p>
                    <a:p>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Hightops</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Holiday Park</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b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(half term holiday week away)</a:t>
                      </a:r>
                      <a:endPar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Struggled to school for one day whilst feeling ill</a:t>
                      </a:r>
                    </a:p>
                  </a:txBody>
                  <a:tcPr anchor="ctr">
                    <a:solidFill>
                      <a:schemeClr val="accent4">
                        <a:lumMod val="20000"/>
                        <a:lumOff val="80000"/>
                      </a:schemeClr>
                    </a:solidFill>
                  </a:tcPr>
                </a:tc>
              </a:tr>
            </a:tbl>
          </a:graphicData>
        </a:graphic>
      </p:graphicFrame>
      <p:cxnSp>
        <p:nvCxnSpPr>
          <p:cNvPr id="15" name="Straight Connector 14"/>
          <p:cNvCxnSpPr/>
          <p:nvPr/>
        </p:nvCxnSpPr>
        <p:spPr>
          <a:xfrm>
            <a:off x="256674" y="3562044"/>
            <a:ext cx="861461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16" name="Table 15"/>
          <p:cNvGraphicFramePr>
            <a:graphicFrameLocks noGrp="1"/>
          </p:cNvGraphicFramePr>
          <p:nvPr>
            <p:extLst>
              <p:ext uri="{D42A27DB-BD31-4B8C-83A1-F6EECF244321}">
                <p14:modId xmlns:p14="http://schemas.microsoft.com/office/powerpoint/2010/main" val="3174657144"/>
              </p:ext>
            </p:extLst>
          </p:nvPr>
        </p:nvGraphicFramePr>
        <p:xfrm>
          <a:off x="419885" y="3738510"/>
          <a:ext cx="8352000" cy="2793403"/>
        </p:xfrm>
        <a:graphic>
          <a:graphicData uri="http://schemas.openxmlformats.org/drawingml/2006/table">
            <a:tbl>
              <a:tblPr firstRow="1" bandRow="1">
                <a:tableStyleId>{5940675A-B579-460E-94D1-54222C63F5DA}</a:tableStyleId>
              </a:tblPr>
              <a:tblGrid>
                <a:gridCol w="2088000"/>
                <a:gridCol w="2088000"/>
                <a:gridCol w="2088000"/>
                <a:gridCol w="2088000"/>
              </a:tblGrid>
              <a:tr h="502024">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Patient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Josh Morris</a:t>
                      </a:r>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2</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years old</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Does not attend school or nursery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r>
              <a:tr h="645459">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Close</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Contacts (health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Mum (Debbie)</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Not vaccinated</a:t>
                      </a:r>
                      <a:b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Sister</a:t>
                      </a: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(Ellie, 13)</a:t>
                      </a:r>
                    </a:p>
                    <a:p>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Not vaccinated</a:t>
                      </a:r>
                      <a:b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c>
                  <a:txBody>
                    <a:bodyPr/>
                    <a:lstStyle/>
                    <a:p>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Granny (Maggie)</a:t>
                      </a:r>
                    </a:p>
                    <a:p>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Not</a:t>
                      </a: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vaccinated</a:t>
                      </a:r>
                      <a:b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Has heart condition</a:t>
                      </a:r>
                      <a:endParaRPr lang="en-GB" sz="12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r>
              <a:tr h="645459">
                <a:tc>
                  <a:txBody>
                    <a:bodyPr/>
                    <a:lstStyle/>
                    <a:p>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Granny (Mary)</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Not vaccinated, had measles as a child  / </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Grandpa (John)</a:t>
                      </a:r>
                    </a:p>
                    <a:p>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Not</a:t>
                      </a: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vaccinated</a:t>
                      </a:r>
                      <a:b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Has diabetes</a:t>
                      </a:r>
                    </a:p>
                  </a:txBody>
                  <a:tcPr anchor="ctr">
                    <a:noFill/>
                  </a:tcPr>
                </a:tc>
                <a:tc>
                  <a:txBody>
                    <a:bodyPr/>
                    <a:lstStyle/>
                    <a:p>
                      <a:endParaRPr lang="en-GB" sz="12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r>
              <a:tr h="645459">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Recent</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travel history</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Trips to local park</a:t>
                      </a: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Is</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looked after by Granny and Grandpa three days a week while his Mum is at work.</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err="1" smtClean="0">
                          <a:latin typeface="Arial Unicode MS" panose="020B0604020202020204" pitchFamily="34" charset="-128"/>
                          <a:ea typeface="Arial Unicode MS" panose="020B0604020202020204" pitchFamily="34" charset="-128"/>
                          <a:cs typeface="Arial Unicode MS" panose="020B0604020202020204" pitchFamily="34" charset="-128"/>
                        </a:rPr>
                        <a:t>Hightops</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Holiday Park </a:t>
                      </a:r>
                      <a:b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(half term night away)</a:t>
                      </a:r>
                      <a:endPar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r>
            </a:tbl>
          </a:graphicData>
        </a:graphic>
      </p:graphicFrame>
      <p:sp>
        <p:nvSpPr>
          <p:cNvPr id="20" name="TextBox 19"/>
          <p:cNvSpPr txBox="1"/>
          <p:nvPr/>
        </p:nvSpPr>
        <p:spPr>
          <a:xfrm>
            <a:off x="7973271" y="204029"/>
            <a:ext cx="706903"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PS2d</a:t>
            </a:r>
            <a:endParaRPr lang="en-GB" b="1" dirty="0">
              <a:solidFill>
                <a:schemeClr val="bg1"/>
              </a:solidFill>
            </a:endParaRPr>
          </a:p>
        </p:txBody>
      </p:sp>
      <p:grpSp>
        <p:nvGrpSpPr>
          <p:cNvPr id="14" name="Group 13"/>
          <p:cNvGrpSpPr/>
          <p:nvPr/>
        </p:nvGrpSpPr>
        <p:grpSpPr>
          <a:xfrm>
            <a:off x="-2939576" y="215062"/>
            <a:ext cx="2677268" cy="12697172"/>
            <a:chOff x="-2939576" y="215062"/>
            <a:chExt cx="2677268" cy="12697172"/>
          </a:xfrm>
        </p:grpSpPr>
        <p:sp>
          <p:nvSpPr>
            <p:cNvPr id="18" name="TextBox 17"/>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PS2d</a:t>
              </a:r>
              <a:endParaRPr lang="en-GB" sz="4400" dirty="0">
                <a:solidFill>
                  <a:schemeClr val="bg1"/>
                </a:solidFill>
              </a:endParaRPr>
            </a:p>
          </p:txBody>
        </p:sp>
        <p:sp>
          <p:nvSpPr>
            <p:cNvPr id="21" name="TextBox 20"/>
            <p:cNvSpPr txBox="1"/>
            <p:nvPr/>
          </p:nvSpPr>
          <p:spPr>
            <a:xfrm>
              <a:off x="-2729551" y="1185947"/>
              <a:ext cx="2455672" cy="11726287"/>
            </a:xfrm>
            <a:prstGeom prst="rect">
              <a:avLst/>
            </a:prstGeom>
            <a:noFill/>
          </p:spPr>
          <p:txBody>
            <a:bodyPr wrap="square" rtlCol="0">
              <a:spAutoFit/>
            </a:bodyPr>
            <a:lstStyle/>
            <a:p>
              <a:r>
                <a:rPr lang="en-GB" b="1" dirty="0"/>
                <a:t>Teacher tips:</a:t>
              </a:r>
            </a:p>
            <a:p>
              <a:r>
                <a:rPr lang="en-GB" dirty="0"/>
                <a:t>This activity provides practice in percentages for the children. The total percent must of course equal 100 so the % of children who ARE vaccinated may be calculated by subtracting the unvaccinated % from 100. </a:t>
              </a:r>
              <a:br>
                <a:rPr lang="en-GB" dirty="0"/>
              </a:br>
              <a:r>
                <a:rPr lang="en-GB" dirty="0"/>
                <a:t>The average not vaccinated  is 124.9 ÷ 17 = 7.3 %.</a:t>
              </a:r>
            </a:p>
            <a:p>
              <a:r>
                <a:rPr lang="en-GB" dirty="0"/>
                <a:t>So the average vaccinated is only 92.7%.</a:t>
              </a:r>
              <a:br>
                <a:rPr lang="en-GB" dirty="0"/>
              </a:br>
              <a:r>
                <a:rPr lang="en-GB" dirty="0"/>
                <a:t>When the data analysts talk to the science advisors they will find that this is below the level needed for herd immunity (95%) which indicates that the community is at risk from a major outbreak.</a:t>
              </a:r>
            </a:p>
            <a:p>
              <a:r>
                <a:rPr lang="en-GB" dirty="0"/>
                <a:t>Children </a:t>
              </a:r>
            </a:p>
            <a:p>
              <a:endParaRPr lang="en-GB" dirty="0" smtClean="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a:p>
              <a:endParaRPr lang="en-GB" dirty="0"/>
            </a:p>
            <a:p>
              <a:endParaRPr lang="en-GB" dirty="0"/>
            </a:p>
            <a:p>
              <a:endParaRPr lang="en-GB" dirty="0"/>
            </a:p>
            <a:p>
              <a:endParaRPr lang="en-GB" dirty="0"/>
            </a:p>
          </p:txBody>
        </p:sp>
      </p:grpSp>
    </p:spTree>
    <p:extLst>
      <p:ext uri="{BB962C8B-B14F-4D97-AF65-F5344CB8AC3E}">
        <p14:creationId xmlns:p14="http://schemas.microsoft.com/office/powerpoint/2010/main" val="116963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78791" y="1030253"/>
            <a:ext cx="576064" cy="369332"/>
          </a:xfrm>
          <a:prstGeom prst="rect">
            <a:avLst/>
          </a:prstGeom>
          <a:noFill/>
        </p:spPr>
        <p:txBody>
          <a:bodyPr wrap="square" rtlCol="0">
            <a:spAutoFit/>
          </a:bodyPr>
          <a:lstStyle/>
          <a:p>
            <a:r>
              <a:rPr lang="en-GB" dirty="0" smtClean="0">
                <a:solidFill>
                  <a:schemeClr val="bg1"/>
                </a:solidFill>
              </a:rPr>
              <a:t>SS7</a:t>
            </a:r>
            <a:endParaRPr lang="en-GB" dirty="0">
              <a:solidFill>
                <a:schemeClr val="bg1"/>
              </a:solidFill>
            </a:endParaRPr>
          </a:p>
        </p:txBody>
      </p:sp>
      <p:grpSp>
        <p:nvGrpSpPr>
          <p:cNvPr id="5" name="Group 4"/>
          <p:cNvGrpSpPr/>
          <p:nvPr/>
        </p:nvGrpSpPr>
        <p:grpSpPr>
          <a:xfrm>
            <a:off x="262091" y="4357538"/>
            <a:ext cx="4282612" cy="2175573"/>
            <a:chOff x="275600" y="4366291"/>
            <a:chExt cx="4349726" cy="2175573"/>
          </a:xfrm>
        </p:grpSpPr>
        <p:sp>
          <p:nvSpPr>
            <p:cNvPr id="3" name="TextBox 2"/>
            <p:cNvSpPr txBox="1"/>
            <p:nvPr/>
          </p:nvSpPr>
          <p:spPr>
            <a:xfrm>
              <a:off x="275600" y="4366291"/>
              <a:ext cx="4210578" cy="1323439"/>
            </a:xfrm>
            <a:prstGeom prst="rect">
              <a:avLst/>
            </a:prstGeom>
            <a:noFill/>
          </p:spPr>
          <p:txBody>
            <a:bodyPr wrap="square" rtlCol="0">
              <a:spAutoFit/>
            </a:bodyPr>
            <a:lstStyle/>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Measles is one of the most highly </a:t>
              </a:r>
              <a:r>
                <a:rPr lang="en-GB" sz="1350" b="1" dirty="0" smtClean="0">
                  <a:latin typeface="Arial Unicode MS" panose="020B0604020202020204" pitchFamily="34" charset="-128"/>
                  <a:ea typeface="Arial Unicode MS" panose="020B0604020202020204" pitchFamily="34" charset="-128"/>
                  <a:cs typeface="Arial Unicode MS" panose="020B0604020202020204" pitchFamily="34" charset="-128"/>
                </a:rPr>
                <a:t>infectious</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 (easy to catch) diseases. It is caused by a </a:t>
              </a:r>
              <a:r>
                <a:rPr lang="en-GB" sz="1350" b="1" dirty="0" smtClean="0">
                  <a:latin typeface="Arial Unicode MS" panose="020B0604020202020204" pitchFamily="34" charset="-128"/>
                  <a:ea typeface="Arial Unicode MS" panose="020B0604020202020204" pitchFamily="34" charset="-128"/>
                  <a:cs typeface="Arial Unicode MS" panose="020B0604020202020204" pitchFamily="34" charset="-128"/>
                </a:rPr>
                <a:t>virus</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 There is no medicine to cure measles if you catch it (antibiotics only work against bacteria, not viruses). </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5" name="TextBox 14"/>
            <p:cNvSpPr txBox="1"/>
            <p:nvPr/>
          </p:nvSpPr>
          <p:spPr>
            <a:xfrm>
              <a:off x="347476" y="5395396"/>
              <a:ext cx="4277850" cy="1146468"/>
            </a:xfrm>
            <a:prstGeom prst="rect">
              <a:avLst/>
            </a:prstGeom>
            <a:noFill/>
          </p:spPr>
          <p:txBody>
            <a:bodyPr wrap="square" rtlCol="0">
              <a:spAutoFit/>
            </a:bodyPr>
            <a:lstStyle/>
            <a:p>
              <a:r>
                <a:rPr lang="en-GB" sz="1450" b="1" dirty="0" smtClean="0">
                  <a:latin typeface="Arial Unicode MS" panose="020B0604020202020204" pitchFamily="34" charset="-128"/>
                  <a:ea typeface="Arial Unicode MS" panose="020B0604020202020204" pitchFamily="34" charset="-128"/>
                  <a:cs typeface="Arial Unicode MS" panose="020B0604020202020204" pitchFamily="34" charset="-128"/>
                </a:rPr>
                <a:t>Measles symptoms:</a:t>
              </a:r>
            </a:p>
            <a:p>
              <a:pPr marL="285750" indent="-285750">
                <a:buFont typeface="Arial" charset="0"/>
                <a:buChar char="•"/>
              </a:pP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cold-like </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symptoms </a:t>
              </a:r>
            </a:p>
            <a:p>
              <a:pPr marL="285750" indent="-285750">
                <a:buFont typeface="Arial" charset="0"/>
                <a:buChar char="•"/>
              </a:pP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a high temperature (fever) </a:t>
              </a:r>
            </a:p>
            <a:p>
              <a:pPr marL="285750" indent="-285750">
                <a:buFont typeface="Arial" charset="0"/>
                <a:buChar char="•"/>
              </a:pP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greyish white spots in the mouth and throat</a:t>
              </a:r>
            </a:p>
            <a:p>
              <a:pPr marL="285750" indent="-285750">
                <a:buFont typeface="Arial" charset="0"/>
                <a:buChar char="•"/>
              </a:pP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after a few days, a red spotty rash appears</a:t>
              </a:r>
            </a:p>
          </p:txBody>
        </p:sp>
      </p:grpSp>
      <p:sp>
        <p:nvSpPr>
          <p:cNvPr id="26" name="TextBox 25"/>
          <p:cNvSpPr txBox="1"/>
          <p:nvPr/>
        </p:nvSpPr>
        <p:spPr>
          <a:xfrm>
            <a:off x="4667533" y="4370682"/>
            <a:ext cx="4179869" cy="2169825"/>
          </a:xfrm>
          <a:prstGeom prst="rect">
            <a:avLst/>
          </a:prstGeom>
          <a:noFill/>
        </p:spPr>
        <p:txBody>
          <a:bodyPr wrap="square" rtlCol="0">
            <a:spAutoFit/>
          </a:bodyPr>
          <a:lstStyle/>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Most people recover fully from measles.</a:t>
            </a:r>
          </a:p>
          <a:p>
            <a:pPr algn="just"/>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However, measles can occasionally lead to serious </a:t>
            </a:r>
            <a:r>
              <a:rPr lang="en-GB" sz="1350" b="1" dirty="0" smtClean="0">
                <a:latin typeface="Arial Unicode MS" panose="020B0604020202020204" pitchFamily="34" charset="-128"/>
                <a:ea typeface="Arial Unicode MS" panose="020B0604020202020204" pitchFamily="34" charset="-128"/>
                <a:cs typeface="Arial Unicode MS" panose="020B0604020202020204" pitchFamily="34" charset="-128"/>
              </a:rPr>
              <a:t>complications</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 such as an infection of the lungs or brain which can lead to death. </a:t>
            </a:r>
          </a:p>
          <a:p>
            <a:pPr algn="just"/>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If a pregnant woman catches measles it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may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cause problems for the baby.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It can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also be dangerous for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infants and very old people, and people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who already have </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a</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 serious health problem. </a:t>
            </a:r>
          </a:p>
        </p:txBody>
      </p:sp>
      <p:sp>
        <p:nvSpPr>
          <p:cNvPr id="8" name="TextBox 7"/>
          <p:cNvSpPr txBox="1"/>
          <p:nvPr/>
        </p:nvSpPr>
        <p:spPr>
          <a:xfrm>
            <a:off x="336709" y="3051537"/>
            <a:ext cx="1983642" cy="954107"/>
          </a:xfrm>
          <a:prstGeom prst="rect">
            <a:avLst/>
          </a:prstGeom>
          <a:solidFill>
            <a:schemeClr val="accent5">
              <a:lumMod val="20000"/>
              <a:lumOff val="80000"/>
            </a:schemeClr>
          </a:solidFill>
        </p:spPr>
        <p:txBody>
          <a:bodyPr wrap="square" rtlCol="0">
            <a:spAutoFit/>
          </a:bodyPr>
          <a:lstStyle/>
          <a:p>
            <a:r>
              <a:rPr lang="en-GB"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What  is </a:t>
            </a:r>
            <a:br>
              <a:rPr lang="en-GB"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measles</a:t>
            </a:r>
            <a:r>
              <a:rPr lang="en-GB" sz="2800" b="1" dirty="0">
                <a:latin typeface="Arial Unicode MS" panose="020B0604020202020204" pitchFamily="34" charset="-128"/>
                <a:ea typeface="Arial Unicode MS" panose="020B0604020202020204" pitchFamily="34" charset="-128"/>
                <a:cs typeface="Arial Unicode MS" panose="020B0604020202020204" pitchFamily="34" charset="-128"/>
              </a:rPr>
              <a:t>?</a:t>
            </a:r>
          </a:p>
        </p:txBody>
      </p:sp>
      <p:sp>
        <p:nvSpPr>
          <p:cNvPr id="30" name="TextBox 29"/>
          <p:cNvSpPr txBox="1"/>
          <p:nvPr/>
        </p:nvSpPr>
        <p:spPr>
          <a:xfrm>
            <a:off x="8199722" y="372409"/>
            <a:ext cx="67418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PS3a</a:t>
            </a:r>
            <a:endParaRPr lang="en-GB" b="1" dirty="0">
              <a:solidFill>
                <a:schemeClr val="bg1"/>
              </a:solidFill>
            </a:endParaRPr>
          </a:p>
        </p:txBody>
      </p:sp>
      <p:grpSp>
        <p:nvGrpSpPr>
          <p:cNvPr id="11" name="Group 10"/>
          <p:cNvGrpSpPr/>
          <p:nvPr/>
        </p:nvGrpSpPr>
        <p:grpSpPr>
          <a:xfrm>
            <a:off x="68789" y="215062"/>
            <a:ext cx="7761488" cy="1699328"/>
            <a:chOff x="396837" y="57715"/>
            <a:chExt cx="7383533" cy="1699328"/>
          </a:xfrm>
        </p:grpSpPr>
        <p:grpSp>
          <p:nvGrpSpPr>
            <p:cNvPr id="10" name="Group 9"/>
            <p:cNvGrpSpPr/>
            <p:nvPr/>
          </p:nvGrpSpPr>
          <p:grpSpPr>
            <a:xfrm>
              <a:off x="1281181" y="188558"/>
              <a:ext cx="6499189" cy="584775"/>
              <a:chOff x="1281181" y="188558"/>
              <a:chExt cx="6499189" cy="584775"/>
            </a:xfrm>
          </p:grpSpPr>
          <p:sp>
            <p:nvSpPr>
              <p:cNvPr id="19" name="TextBox 18"/>
              <p:cNvSpPr txBox="1"/>
              <p:nvPr/>
            </p:nvSpPr>
            <p:spPr>
              <a:xfrm>
                <a:off x="1281181" y="188558"/>
                <a:ext cx="6499189"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Science advisors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Rectangle 6"/>
              <p:cNvSpPr/>
              <p:nvPr/>
            </p:nvSpPr>
            <p:spPr>
              <a:xfrm>
                <a:off x="1281181" y="480945"/>
                <a:ext cx="475057" cy="2923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0"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6837" y="57715"/>
              <a:ext cx="1828800" cy="1699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3075"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16696" y="653506"/>
            <a:ext cx="6130707" cy="3522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6" name="Group 15"/>
          <p:cNvGrpSpPr/>
          <p:nvPr/>
        </p:nvGrpSpPr>
        <p:grpSpPr>
          <a:xfrm>
            <a:off x="-2939576" y="215062"/>
            <a:ext cx="2677268" cy="1340217"/>
            <a:chOff x="-2939576" y="215062"/>
            <a:chExt cx="2677268" cy="1340217"/>
          </a:xfrm>
        </p:grpSpPr>
        <p:sp>
          <p:nvSpPr>
            <p:cNvPr id="17" name="TextBox 16"/>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PS3a</a:t>
              </a:r>
              <a:endParaRPr lang="en-GB" sz="4400" dirty="0">
                <a:solidFill>
                  <a:schemeClr val="bg1"/>
                </a:solidFill>
              </a:endParaRPr>
            </a:p>
          </p:txBody>
        </p:sp>
        <p:sp>
          <p:nvSpPr>
            <p:cNvPr id="18" name="TextBox 17"/>
            <p:cNvSpPr txBox="1"/>
            <p:nvPr/>
          </p:nvSpPr>
          <p:spPr>
            <a:xfrm>
              <a:off x="-2729551" y="1185947"/>
              <a:ext cx="2455672" cy="369332"/>
            </a:xfrm>
            <a:prstGeom prst="rect">
              <a:avLst/>
            </a:prstGeom>
            <a:noFill/>
          </p:spPr>
          <p:txBody>
            <a:bodyPr wrap="square" rtlCol="0">
              <a:spAutoFit/>
            </a:bodyPr>
            <a:lstStyle/>
            <a:p>
              <a:endParaRPr lang="en-GB" dirty="0"/>
            </a:p>
          </p:txBody>
        </p:sp>
      </p:grpSp>
      <p:sp>
        <p:nvSpPr>
          <p:cNvPr id="21" name="TextBox 20"/>
          <p:cNvSpPr txBox="1"/>
          <p:nvPr/>
        </p:nvSpPr>
        <p:spPr>
          <a:xfrm>
            <a:off x="-2729551" y="1185947"/>
            <a:ext cx="2455672" cy="6463308"/>
          </a:xfrm>
          <a:prstGeom prst="rect">
            <a:avLst/>
          </a:prstGeom>
          <a:noFill/>
        </p:spPr>
        <p:txBody>
          <a:bodyPr wrap="square" rtlCol="0">
            <a:spAutoFit/>
          </a:bodyPr>
          <a:lstStyle/>
          <a:p>
            <a:r>
              <a:rPr lang="en-GB" b="1" dirty="0"/>
              <a:t>Teacher tips:</a:t>
            </a:r>
          </a:p>
          <a:p>
            <a:endParaRPr lang="en-GB" dirty="0" smtClean="0"/>
          </a:p>
          <a:p>
            <a:r>
              <a:rPr lang="en-GB" dirty="0" smtClean="0"/>
              <a:t>Measles is so infectious that if someone in your household catches it there is a 90% chance that you will catch it from them!</a:t>
            </a:r>
          </a:p>
          <a:p>
            <a:endParaRPr lang="en-GB" dirty="0"/>
          </a:p>
          <a:p>
            <a:r>
              <a:rPr lang="en-GB" dirty="0" smtClean="0"/>
              <a:t>Certain existing health condition can make catching measles much more dangerous. For example, children </a:t>
            </a:r>
            <a:r>
              <a:rPr lang="en-GB" dirty="0"/>
              <a:t>with </a:t>
            </a:r>
            <a:r>
              <a:rPr lang="en-GB" dirty="0" smtClean="0"/>
              <a:t>a </a:t>
            </a:r>
            <a:r>
              <a:rPr lang="en-GB" dirty="0"/>
              <a:t>weakened immune </a:t>
            </a:r>
            <a:r>
              <a:rPr lang="en-GB" dirty="0" smtClean="0"/>
              <a:t>system, such </a:t>
            </a:r>
            <a:r>
              <a:rPr lang="en-GB" dirty="0"/>
              <a:t>as those with </a:t>
            </a:r>
            <a:r>
              <a:rPr lang="en-GB" dirty="0" smtClean="0"/>
              <a:t>leukaemia.</a:t>
            </a:r>
            <a:endParaRPr lang="en-GB" dirty="0"/>
          </a:p>
          <a:p>
            <a:endParaRPr lang="en-GB" dirty="0" smtClean="0"/>
          </a:p>
          <a:p>
            <a:endParaRPr lang="en-GB" dirty="0"/>
          </a:p>
          <a:p>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1262312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6" name="Picture 14" descr="https://www.newdevonccg.nhs.uk/file/?rid=1065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9158" y="215062"/>
            <a:ext cx="3766790" cy="5931924"/>
          </a:xfrm>
          <a:prstGeom prst="rect">
            <a:avLst/>
          </a:prstGeom>
          <a:noFill/>
          <a:ln>
            <a:solidFill>
              <a:schemeClr val="bg2">
                <a:lumMod val="50000"/>
              </a:schemeClr>
            </a:solidFill>
          </a:ln>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14576" y="-14714"/>
            <a:ext cx="4395792" cy="4331955"/>
          </a:xfrm>
          <a:prstGeom prst="rect">
            <a:avLst/>
          </a:prstGeom>
          <a:noFill/>
        </p:spPr>
        <p:txBody>
          <a:bodyPr wrap="square" rtlCol="0">
            <a:spAutoFit/>
          </a:bodyPr>
          <a:lstStyle/>
          <a:p>
            <a:pPr algn="just"/>
            <a:endPar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How does measles spread?</a:t>
            </a:r>
          </a:p>
          <a:p>
            <a:pPr algn="just"/>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T</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he symptoms take about 10 days to develop. The virus is </a:t>
            </a:r>
            <a:r>
              <a:rPr lang="en-GB" sz="1350" b="1" dirty="0" smtClean="0">
                <a:latin typeface="Arial Unicode MS" panose="020B0604020202020204" pitchFamily="34" charset="-128"/>
                <a:ea typeface="Arial Unicode MS" panose="020B0604020202020204" pitchFamily="34" charset="-128"/>
                <a:cs typeface="Arial Unicode MS" panose="020B0604020202020204" pitchFamily="34" charset="-128"/>
              </a:rPr>
              <a:t>transmitted</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 (spread) in the droplets that leave the mouth and nose of the ill person when they cough and sneeze. You can catch measles by breathing in these droplets, or by touching a surface where the droplets have landed and then touching your nose or mouth.</a:t>
            </a:r>
          </a:p>
          <a:p>
            <a:pPr algn="just">
              <a:spcBef>
                <a:spcPts val="1200"/>
              </a:spcBef>
              <a:spcAft>
                <a:spcPts val="1200"/>
              </a:spcAft>
            </a:pP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A patient can start infecting other people as soon as the first cold-like symptoms appear. </a:t>
            </a:r>
          </a:p>
          <a:p>
            <a:pPr>
              <a:spcBef>
                <a:spcPts val="1200"/>
              </a:spcBef>
              <a:spcAft>
                <a:spcPts val="1200"/>
              </a:spcAft>
            </a:pP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How can people be protected?</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A vaccine stops people from catching measles. You must be vaccinated </a:t>
            </a:r>
            <a:r>
              <a:rPr lang="en-GB" sz="1350" b="1" dirty="0" smtClean="0">
                <a:latin typeface="Arial Unicode MS" panose="020B0604020202020204" pitchFamily="34" charset="-128"/>
                <a:ea typeface="Arial Unicode MS" panose="020B0604020202020204" pitchFamily="34" charset="-128"/>
                <a:cs typeface="Arial Unicode MS" panose="020B0604020202020204" pitchFamily="34" charset="-128"/>
              </a:rPr>
              <a:t>before</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 you are exposed. </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18" name="Group 17"/>
          <p:cNvGrpSpPr/>
          <p:nvPr/>
        </p:nvGrpSpPr>
        <p:grpSpPr>
          <a:xfrm>
            <a:off x="308730" y="4236686"/>
            <a:ext cx="4257525" cy="2367854"/>
            <a:chOff x="4761105" y="3712425"/>
            <a:chExt cx="3590898" cy="2001262"/>
          </a:xfrm>
        </p:grpSpPr>
        <p:sp>
          <p:nvSpPr>
            <p:cNvPr id="19" name="TextBox 18"/>
            <p:cNvSpPr txBox="1"/>
            <p:nvPr/>
          </p:nvSpPr>
          <p:spPr>
            <a:xfrm>
              <a:off x="4761105" y="3712425"/>
              <a:ext cx="3590898" cy="312152"/>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Training Questions</a:t>
              </a:r>
              <a:endParaRPr lang="en-GB"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0" name="TextBox 19"/>
            <p:cNvSpPr txBox="1"/>
            <p:nvPr/>
          </p:nvSpPr>
          <p:spPr>
            <a:xfrm>
              <a:off x="4887585" y="4100902"/>
              <a:ext cx="3464418" cy="1612785"/>
            </a:xfrm>
            <a:prstGeom prst="rect">
              <a:avLst/>
            </a:prstGeom>
            <a:solidFill>
              <a:schemeClr val="accent5">
                <a:lumMod val="20000"/>
                <a:lumOff val="80000"/>
              </a:schemeClr>
            </a:solidFill>
          </p:spPr>
          <p:txBody>
            <a:bodyPr wrap="square" rtlCol="0">
              <a:spAutoFit/>
            </a:bodyPr>
            <a:lstStyle/>
            <a:p>
              <a:pPr marL="342900" indent="-342900">
                <a:spcBef>
                  <a:spcPts val="600"/>
                </a:spcBef>
                <a:buAutoNum type="arabicPeriod"/>
              </a:pP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Can you explain </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how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someone can spread </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measles </a:t>
              </a:r>
              <a:r>
                <a:rPr lang="en-GB" sz="1350" b="1" dirty="0">
                  <a:latin typeface="Arial Unicode MS" panose="020B0604020202020204" pitchFamily="34" charset="-128"/>
                  <a:ea typeface="Arial Unicode MS" panose="020B0604020202020204" pitchFamily="34" charset="-128"/>
                  <a:cs typeface="Arial Unicode MS" panose="020B0604020202020204" pitchFamily="34" charset="-128"/>
                </a:rPr>
                <a:t>before</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 they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realise  </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they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have it?</a:t>
              </a:r>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spcBef>
                  <a:spcPts val="600"/>
                </a:spcBef>
                <a:buAutoNum type="arabicPeriod"/>
              </a:pP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Give </a:t>
              </a:r>
              <a:r>
                <a:rPr lang="en-GB" sz="1350" b="1" dirty="0">
                  <a:latin typeface="Arial Unicode MS" panose="020B0604020202020204" pitchFamily="34" charset="-128"/>
                  <a:ea typeface="Arial Unicode MS" panose="020B0604020202020204" pitchFamily="34" charset="-128"/>
                  <a:cs typeface="Arial Unicode MS" panose="020B0604020202020204" pitchFamily="34" charset="-128"/>
                </a:rPr>
                <a:t>two</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 reasons why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it is important that people are </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made aware if there is a measles outbreak</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342900" indent="-342900">
                <a:spcBef>
                  <a:spcPts val="600"/>
                </a:spcBef>
                <a:buAutoNum type="arabicPeriod"/>
              </a:pP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How does the poster say people can help stop measles and other germs spreading? What other ways can you think of?</a:t>
              </a:r>
              <a:endParaRPr lang="en-GB" sz="1350" dirty="0" smtClean="0"/>
            </a:p>
          </p:txBody>
        </p:sp>
      </p:grpSp>
      <p:grpSp>
        <p:nvGrpSpPr>
          <p:cNvPr id="10" name="Group 9"/>
          <p:cNvGrpSpPr/>
          <p:nvPr/>
        </p:nvGrpSpPr>
        <p:grpSpPr>
          <a:xfrm>
            <a:off x="-2939576" y="215062"/>
            <a:ext cx="2677268" cy="7434193"/>
            <a:chOff x="-2939576" y="215062"/>
            <a:chExt cx="2677268" cy="7434193"/>
          </a:xfrm>
        </p:grpSpPr>
        <p:sp>
          <p:nvSpPr>
            <p:cNvPr id="11" name="TextBox 10"/>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PS3b</a:t>
              </a:r>
              <a:endParaRPr lang="en-GB" sz="4400" dirty="0">
                <a:solidFill>
                  <a:schemeClr val="bg1"/>
                </a:solidFill>
              </a:endParaRPr>
            </a:p>
          </p:txBody>
        </p:sp>
        <p:sp>
          <p:nvSpPr>
            <p:cNvPr id="13" name="TextBox 12"/>
            <p:cNvSpPr txBox="1"/>
            <p:nvPr/>
          </p:nvSpPr>
          <p:spPr>
            <a:xfrm>
              <a:off x="-2729551" y="1185947"/>
              <a:ext cx="2455672" cy="6463308"/>
            </a:xfrm>
            <a:prstGeom prst="rect">
              <a:avLst/>
            </a:prstGeom>
            <a:noFill/>
          </p:spPr>
          <p:txBody>
            <a:bodyPr wrap="square" rtlCol="0">
              <a:spAutoFit/>
            </a:bodyPr>
            <a:lstStyle/>
            <a:p>
              <a:r>
                <a:rPr lang="en-GB" b="1" dirty="0"/>
                <a:t>Teacher tips:</a:t>
              </a:r>
            </a:p>
            <a:p>
              <a:r>
                <a:rPr lang="en-GB" dirty="0"/>
                <a:t>1. </a:t>
              </a:r>
              <a:r>
                <a:rPr lang="en-GB" dirty="0" smtClean="0"/>
                <a:t> </a:t>
              </a:r>
              <a:r>
                <a:rPr lang="en-GB" dirty="0"/>
                <a:t>Measles is spread via droplets from the nose and mouth. The cold-like symptoms such as sneezing can spread the disease, but appear several days earlier than the much more distinctive rash. So someone may not realise at first that they have measles – they might think it’s just a cold</a:t>
              </a:r>
              <a:r>
                <a:rPr lang="en-GB" dirty="0" smtClean="0"/>
                <a:t>.</a:t>
              </a:r>
              <a:br>
                <a:rPr lang="en-GB" dirty="0" smtClean="0"/>
              </a:br>
              <a:r>
                <a:rPr lang="en-GB" dirty="0" smtClean="0"/>
                <a:t>(Patients</a:t>
              </a:r>
              <a:r>
                <a:rPr lang="en-GB" dirty="0" smtClean="0">
                  <a:ea typeface="Arial Unicode MS" panose="020B0604020202020204" pitchFamily="34" charset="-128"/>
                  <a:cs typeface="Arial Unicode MS" panose="020B0604020202020204" pitchFamily="34" charset="-128"/>
                </a:rPr>
                <a:t> </a:t>
              </a:r>
              <a:r>
                <a:rPr lang="en-GB" dirty="0">
                  <a:ea typeface="Arial Unicode MS" panose="020B0604020202020204" pitchFamily="34" charset="-128"/>
                  <a:cs typeface="Arial Unicode MS" panose="020B0604020202020204" pitchFamily="34" charset="-128"/>
                </a:rPr>
                <a:t>stop being infectious about 4 days after the rash appears. </a:t>
              </a:r>
              <a:r>
                <a:rPr lang="en-GB" dirty="0" smtClean="0">
                  <a:ea typeface="Arial Unicode MS" panose="020B0604020202020204" pitchFamily="34" charset="-128"/>
                  <a:cs typeface="Arial Unicode MS" panose="020B0604020202020204" pitchFamily="34" charset="-128"/>
                </a:rPr>
                <a:t>)</a:t>
              </a:r>
              <a:endParaRPr lang="en-GB" dirty="0"/>
            </a:p>
            <a:p>
              <a:r>
                <a:rPr lang="en-GB" dirty="0"/>
                <a:t/>
              </a:r>
              <a:br>
                <a:rPr lang="en-GB" dirty="0"/>
              </a:br>
              <a:r>
                <a:rPr lang="en-GB" dirty="0" smtClean="0"/>
                <a:t>2. </a:t>
              </a:r>
              <a:r>
                <a:rPr lang="en-GB" dirty="0"/>
                <a:t>Measles spreads incredibly </a:t>
              </a:r>
              <a:r>
                <a:rPr lang="en-GB" dirty="0" smtClean="0"/>
                <a:t>easily and has potentially life-threatening effects. </a:t>
              </a:r>
              <a:endParaRPr lang="en-GB" dirty="0"/>
            </a:p>
          </p:txBody>
        </p:sp>
      </p:grpSp>
      <p:sp>
        <p:nvSpPr>
          <p:cNvPr id="21" name="TextBox 20"/>
          <p:cNvSpPr txBox="1"/>
          <p:nvPr/>
        </p:nvSpPr>
        <p:spPr>
          <a:xfrm>
            <a:off x="8199722" y="6322557"/>
            <a:ext cx="67418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PS3b</a:t>
            </a:r>
            <a:endParaRPr lang="en-GB" b="1" dirty="0">
              <a:solidFill>
                <a:schemeClr val="bg1"/>
              </a:solidFill>
            </a:endParaRPr>
          </a:p>
        </p:txBody>
      </p:sp>
      <p:sp>
        <p:nvSpPr>
          <p:cNvPr id="2" name="TextBox 1"/>
          <p:cNvSpPr txBox="1"/>
          <p:nvPr/>
        </p:nvSpPr>
        <p:spPr>
          <a:xfrm>
            <a:off x="-2729551" y="7485479"/>
            <a:ext cx="11812625" cy="5909310"/>
          </a:xfrm>
          <a:prstGeom prst="rect">
            <a:avLst/>
          </a:prstGeom>
          <a:noFill/>
        </p:spPr>
        <p:txBody>
          <a:bodyPr wrap="square" rtlCol="0">
            <a:spAutoFit/>
          </a:bodyPr>
          <a:lstStyle/>
          <a:p>
            <a:r>
              <a:rPr lang="en-GB" dirty="0"/>
              <a:t>Informing people about an outbreak is important so that anyone with cold-like symptoms realises that they might have measles and can take precautions to stop it spreading. It might prompt people to get themselves or their children vaccinated if they haven’t already in order to protect them from it.</a:t>
            </a:r>
          </a:p>
          <a:p>
            <a:endParaRPr lang="en-GB" dirty="0"/>
          </a:p>
          <a:p>
            <a:r>
              <a:rPr lang="en-GB" dirty="0"/>
              <a:t>3. The poster is about preventing the spread of germs through sneezing and coughing. </a:t>
            </a:r>
            <a:br>
              <a:rPr lang="en-GB" dirty="0"/>
            </a:br>
            <a:r>
              <a:rPr lang="en-GB" dirty="0"/>
              <a:t>You shouldn’t get too close to a sick person . The healthcare workers also know that  people should always wash their hands thoroughly with soap and water after going to the toilet and before eating, and that they shouldn’t put their hands in their mouths. </a:t>
            </a:r>
            <a:br>
              <a:rPr lang="en-GB" dirty="0"/>
            </a:br>
            <a:r>
              <a:rPr lang="en-GB" dirty="0"/>
              <a:t>Sick people should stay at home to stop them spreading their illness at school or work – an example of quarantine or </a:t>
            </a:r>
            <a:r>
              <a:rPr lang="en-GB" b="1" dirty="0"/>
              <a:t>isolation </a:t>
            </a:r>
            <a:r>
              <a:rPr lang="en-GB" dirty="0"/>
              <a:t>that children met in the </a:t>
            </a:r>
            <a:r>
              <a:rPr lang="en-GB" b="1" dirty="0"/>
              <a:t>Speckled Monster </a:t>
            </a:r>
            <a:r>
              <a:rPr lang="en-GB" dirty="0"/>
              <a:t>activity.</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endParaRPr lang="en-GB" dirty="0"/>
          </a:p>
          <a:p>
            <a:endParaRPr lang="en-GB" dirty="0"/>
          </a:p>
          <a:p>
            <a:endParaRPr lang="en-GB" dirty="0"/>
          </a:p>
          <a:p>
            <a:endParaRPr lang="en-GB" dirty="0"/>
          </a:p>
        </p:txBody>
      </p:sp>
    </p:spTree>
    <p:extLst>
      <p:ext uri="{BB962C8B-B14F-4D97-AF65-F5344CB8AC3E}">
        <p14:creationId xmlns:p14="http://schemas.microsoft.com/office/powerpoint/2010/main" val="2549747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18851" y="5958532"/>
            <a:ext cx="3096344" cy="720080"/>
            <a:chOff x="539552" y="2556325"/>
            <a:chExt cx="3096344" cy="720080"/>
          </a:xfrm>
        </p:grpSpPr>
        <p:pic>
          <p:nvPicPr>
            <p:cNvPr id="7" name="Picture 6" descr="ASEBlueLAlogo.jpg"/>
            <p:cNvPicPr>
              <a:picLocks noChangeAspect="1"/>
            </p:cNvPicPr>
            <p:nvPr/>
          </p:nvPicPr>
          <p:blipFill>
            <a:blip r:embed="rId3" cstate="print"/>
            <a:stretch>
              <a:fillRect/>
            </a:stretch>
          </p:blipFill>
          <p:spPr>
            <a:xfrm>
              <a:off x="591671" y="2556325"/>
              <a:ext cx="2924735" cy="564911"/>
            </a:xfrm>
            <a:prstGeom prst="rect">
              <a:avLst/>
            </a:prstGeom>
          </p:spPr>
        </p:pic>
        <p:sp>
          <p:nvSpPr>
            <p:cNvPr id="8" name="TextBox 7"/>
            <p:cNvSpPr txBox="1"/>
            <p:nvPr/>
          </p:nvSpPr>
          <p:spPr>
            <a:xfrm>
              <a:off x="539552" y="3045573"/>
              <a:ext cx="3096344" cy="230832"/>
            </a:xfrm>
            <a:prstGeom prst="rect">
              <a:avLst/>
            </a:prstGeom>
            <a:noFill/>
          </p:spPr>
          <p:txBody>
            <a:bodyPr wrap="square" rtlCol="0">
              <a:spAutoFit/>
            </a:bodyPr>
            <a:lstStyle/>
            <a:p>
              <a:r>
                <a:rPr lang="en-GB" sz="900" i="1" dirty="0" smtClean="0"/>
                <a:t>Promoting Excellence in Science Teaching and Learning</a:t>
              </a:r>
              <a:endParaRPr lang="en-GB" sz="900" i="1" dirty="0"/>
            </a:p>
          </p:txBody>
        </p:sp>
      </p:grpSp>
      <p:sp>
        <p:nvSpPr>
          <p:cNvPr id="9" name="TextBox 3"/>
          <p:cNvSpPr txBox="1">
            <a:spLocks noChangeArrowheads="1"/>
          </p:cNvSpPr>
          <p:nvPr/>
        </p:nvSpPr>
        <p:spPr bwMode="auto">
          <a:xfrm>
            <a:off x="1877488" y="4109200"/>
            <a:ext cx="5389024" cy="1815882"/>
          </a:xfrm>
          <a:prstGeom prst="rect">
            <a:avLst/>
          </a:prstGeom>
          <a:noFill/>
          <a:ln w="9525">
            <a:noFill/>
            <a:miter lim="800000"/>
            <a:headEnd/>
            <a:tailEnd/>
          </a:ln>
        </p:spPr>
        <p:txBody>
          <a:bodyPr wrap="square">
            <a:spAutoFit/>
          </a:bodyPr>
          <a:lstStyle/>
          <a:p>
            <a:pPr algn="ctr"/>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This activity was produced by the </a:t>
            </a:r>
            <a: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Association </a:t>
            </a:r>
            <a:r>
              <a:rPr lang="en-GB" sz="2400" b="1" dirty="0">
                <a:latin typeface="Arial Unicode MS" panose="020B0604020202020204" pitchFamily="34" charset="-128"/>
                <a:ea typeface="Arial Unicode MS" panose="020B0604020202020204" pitchFamily="34" charset="-128"/>
                <a:cs typeface="Arial Unicode MS" panose="020B0604020202020204" pitchFamily="34" charset="-128"/>
              </a:rPr>
              <a:t>for Science Education</a:t>
            </a:r>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t>in </a:t>
            </a:r>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partnership with </a:t>
            </a:r>
            <a: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t>James Films</a:t>
            </a:r>
            <a:br>
              <a:rPr lang="en-GB" sz="2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 2016</a:t>
            </a:r>
            <a:endParaRPr lang="en-GB" sz="1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3" name="Picture 6"/>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576388" y="-876138"/>
            <a:ext cx="5991225" cy="60975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http://www.wellcome.ac.uk/stellent/groups/corporatesite/@policy_communications/documents/web_document/wtvm050454.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5040" y="5909881"/>
            <a:ext cx="2883728" cy="76573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endParaRPr lang="en-GB" sz="4400" dirty="0">
              <a:solidFill>
                <a:schemeClr val="bg1"/>
              </a:solidFill>
            </a:endParaRPr>
          </a:p>
        </p:txBody>
      </p:sp>
    </p:spTree>
    <p:extLst>
      <p:ext uri="{BB962C8B-B14F-4D97-AF65-F5344CB8AC3E}">
        <p14:creationId xmlns:p14="http://schemas.microsoft.com/office/powerpoint/2010/main" val="168644710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972599" y="2124759"/>
            <a:ext cx="2860555" cy="3551964"/>
            <a:chOff x="5095785" y="3609950"/>
            <a:chExt cx="3256218" cy="2552977"/>
          </a:xfrm>
        </p:grpSpPr>
        <p:sp>
          <p:nvSpPr>
            <p:cNvPr id="21" name="TextBox 20"/>
            <p:cNvSpPr txBox="1"/>
            <p:nvPr/>
          </p:nvSpPr>
          <p:spPr>
            <a:xfrm>
              <a:off x="5095785" y="3609950"/>
              <a:ext cx="3256218" cy="265458"/>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Training  Questions</a:t>
              </a:r>
              <a:endParaRPr lang="en-GB"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2" name="TextBox 21"/>
            <p:cNvSpPr txBox="1"/>
            <p:nvPr/>
          </p:nvSpPr>
          <p:spPr>
            <a:xfrm>
              <a:off x="5216466" y="4006085"/>
              <a:ext cx="3135534" cy="2156842"/>
            </a:xfrm>
            <a:prstGeom prst="rect">
              <a:avLst/>
            </a:prstGeom>
            <a:solidFill>
              <a:srgbClr val="EAEEF5"/>
            </a:solid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What do you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predict</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the graph will look like? </a:t>
              </a: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Sketch the axes of the graph then draw on a graph where</a:t>
              </a:r>
            </a:p>
            <a:p>
              <a:pPr marL="342900" indent="-342900" algn="just">
                <a:spcBef>
                  <a:spcPts val="600"/>
                </a:spcBef>
                <a:buAutoNum type="arabicParen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 number of new cases starts to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go up quickly</a:t>
              </a:r>
            </a:p>
            <a:p>
              <a:pPr marL="342900" indent="-342900" algn="just">
                <a:spcBef>
                  <a:spcPts val="600"/>
                </a:spcBef>
                <a:buAutoNum type="arabicParen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then the number of new cases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stays the same for a short time</a:t>
              </a:r>
            </a:p>
            <a:p>
              <a:pPr marL="342900" indent="-342900" algn="just">
                <a:spcBef>
                  <a:spcPts val="600"/>
                </a:spcBef>
                <a:buAutoNum type="arabicParen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then the number of new cases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goes down quickly</a:t>
              </a:r>
            </a:p>
            <a:p>
              <a:pPr algn="just">
                <a:spcBef>
                  <a:spcPts val="600"/>
                </a:spcBef>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sp>
        <p:nvSpPr>
          <p:cNvPr id="25" name="TextBox 24"/>
          <p:cNvSpPr txBox="1"/>
          <p:nvPr/>
        </p:nvSpPr>
        <p:spPr>
          <a:xfrm>
            <a:off x="8234780" y="246494"/>
            <a:ext cx="719076"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PS1a</a:t>
            </a:r>
            <a:endParaRPr lang="en-GB" b="1" dirty="0">
              <a:solidFill>
                <a:schemeClr val="bg1"/>
              </a:solidFill>
            </a:endParaRPr>
          </a:p>
        </p:txBody>
      </p:sp>
      <p:grpSp>
        <p:nvGrpSpPr>
          <p:cNvPr id="4" name="Group 3"/>
          <p:cNvGrpSpPr/>
          <p:nvPr/>
        </p:nvGrpSpPr>
        <p:grpSpPr>
          <a:xfrm>
            <a:off x="287995" y="51432"/>
            <a:ext cx="7946785" cy="1670600"/>
            <a:chOff x="287995" y="51432"/>
            <a:chExt cx="7946785" cy="1670600"/>
          </a:xfrm>
        </p:grpSpPr>
        <p:sp>
          <p:nvSpPr>
            <p:cNvPr id="15" name="TextBox 14"/>
            <p:cNvSpPr txBox="1"/>
            <p:nvPr/>
          </p:nvSpPr>
          <p:spPr>
            <a:xfrm>
              <a:off x="4206325" y="215715"/>
              <a:ext cx="3154568" cy="400111"/>
            </a:xfrm>
            <a:prstGeom prst="rect">
              <a:avLst/>
            </a:prstGeom>
            <a:solidFill>
              <a:schemeClr val="accent4">
                <a:lumMod val="60000"/>
                <a:lumOff val="40000"/>
              </a:schemeClr>
            </a:solidFill>
          </p:spPr>
          <p:txBody>
            <a:bodyPr wrap="square" rtlCol="0">
              <a:spAutoFit/>
            </a:bodyPr>
            <a:lstStyle/>
            <a:p>
              <a:r>
                <a:rPr lang="en-GB" sz="2000" dirty="0" smtClean="0">
                  <a:solidFill>
                    <a:schemeClr val="bg1"/>
                  </a:solidFill>
                </a:rPr>
                <a:t>         </a:t>
              </a:r>
              <a:endParaRPr lang="en-GB" sz="2000" dirty="0">
                <a:solidFill>
                  <a:schemeClr val="bg1"/>
                </a:solidFill>
              </a:endParaRPr>
            </a:p>
          </p:txBody>
        </p:sp>
        <p:grpSp>
          <p:nvGrpSpPr>
            <p:cNvPr id="2" name="Group 1"/>
            <p:cNvGrpSpPr/>
            <p:nvPr/>
          </p:nvGrpSpPr>
          <p:grpSpPr>
            <a:xfrm>
              <a:off x="287995" y="51432"/>
              <a:ext cx="7946785" cy="1670600"/>
              <a:chOff x="287995" y="51432"/>
              <a:chExt cx="7946785" cy="1670600"/>
            </a:xfrm>
          </p:grpSpPr>
          <p:sp>
            <p:nvSpPr>
              <p:cNvPr id="20" name="TextBox 19"/>
              <p:cNvSpPr txBox="1"/>
              <p:nvPr/>
            </p:nvSpPr>
            <p:spPr>
              <a:xfrm>
                <a:off x="287995" y="215062"/>
                <a:ext cx="6667441" cy="584775"/>
              </a:xfrm>
              <a:prstGeom prst="rect">
                <a:avLst/>
              </a:prstGeom>
              <a:solidFill>
                <a:schemeClr val="accent4">
                  <a:lumMod val="60000"/>
                  <a:lumOff val="40000"/>
                </a:schemeClr>
              </a:solidFill>
            </p:spPr>
            <p:txBody>
              <a:bodyPr wrap="square" rtlCol="0">
                <a:spAutoFit/>
              </a:bodyPr>
              <a:lstStyle/>
              <a:p>
                <a:r>
                  <a:rPr lang="en-GB" sz="32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ata analysts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4" name="Picture 2"/>
              <p:cNvPicPr>
                <a:picLocks noChangeAspect="1" noChangeArrowheads="1"/>
              </p:cNvPicPr>
              <p:nvPr/>
            </p:nvPicPr>
            <p:blipFill>
              <a:blip r:embed="rId3"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49668" y="51432"/>
                <a:ext cx="1685112" cy="167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pic>
        <p:nvPicPr>
          <p:cNvPr id="1026" name="Picture 2"/>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4499" y="930317"/>
            <a:ext cx="6276975" cy="3524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87994" y="4078988"/>
            <a:ext cx="5344180" cy="2785378"/>
          </a:xfrm>
          <a:prstGeom prst="rect">
            <a:avLst/>
          </a:prstGeom>
          <a:noFill/>
        </p:spPr>
        <p:txBody>
          <a:bodyPr wrap="square" rtlCol="0">
            <a:spAutoFit/>
          </a:bodyPr>
          <a:lstStyle/>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buFont typeface="Arial" panose="020B0604020202020204" pitchFamily="34" charset="0"/>
              <a:buChar char="•"/>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Record the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number of </a:t>
            </a:r>
            <a:r>
              <a:rPr lang="en-GB" sz="1400" b="1" dirty="0">
                <a:latin typeface="Arial Unicode MS" panose="020B0604020202020204" pitchFamily="34" charset="-128"/>
                <a:ea typeface="Arial Unicode MS" panose="020B0604020202020204" pitchFamily="34" charset="-128"/>
                <a:cs typeface="Arial Unicode MS" panose="020B0604020202020204" pitchFamily="34" charset="-128"/>
              </a:rPr>
              <a:t>new measles cases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reported each week in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the table and begin a measles cases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line graph.</a:t>
            </a:r>
          </a:p>
          <a:p>
            <a:pPr marL="285750" indent="-285750" algn="just">
              <a:buFont typeface="Arial" panose="020B0604020202020204" pitchFamily="34" charset="0"/>
              <a:buChar char="•"/>
            </a:pPr>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buFont typeface="Arial" panose="020B0604020202020204" pitchFamily="34" charset="0"/>
              <a:buChar char="•"/>
            </a:pPr>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buFont typeface="Arial" panose="020B0604020202020204" pitchFamily="34" charset="0"/>
              <a:buChar char="•"/>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Draw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weeks</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along the horizontal axis and the number of new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cases</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on the vertical axis. Prepare for the worst – a previous outbreak in another town saw up to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180</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new cases in a single week and lasted a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whole year</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16" name="Group 15"/>
          <p:cNvGrpSpPr/>
          <p:nvPr/>
        </p:nvGrpSpPr>
        <p:grpSpPr>
          <a:xfrm>
            <a:off x="-2939576" y="215062"/>
            <a:ext cx="2677268" cy="12697172"/>
            <a:chOff x="-2939576" y="215062"/>
            <a:chExt cx="2677268" cy="12697172"/>
          </a:xfrm>
        </p:grpSpPr>
        <p:sp>
          <p:nvSpPr>
            <p:cNvPr id="17" name="TextBox 16"/>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PS1a</a:t>
              </a:r>
              <a:endParaRPr lang="en-GB" sz="4400" dirty="0">
                <a:solidFill>
                  <a:schemeClr val="bg1"/>
                </a:solidFill>
              </a:endParaRPr>
            </a:p>
          </p:txBody>
        </p:sp>
        <p:sp>
          <p:nvSpPr>
            <p:cNvPr id="19" name="TextBox 18"/>
            <p:cNvSpPr txBox="1"/>
            <p:nvPr/>
          </p:nvSpPr>
          <p:spPr>
            <a:xfrm>
              <a:off x="-2729551" y="1185947"/>
              <a:ext cx="2455672" cy="11726287"/>
            </a:xfrm>
            <a:prstGeom prst="rect">
              <a:avLst/>
            </a:prstGeom>
            <a:noFill/>
          </p:spPr>
          <p:txBody>
            <a:bodyPr wrap="square" rtlCol="0">
              <a:spAutoFit/>
            </a:bodyPr>
            <a:lstStyle/>
            <a:p>
              <a:r>
                <a:rPr lang="en-GB" b="1" dirty="0"/>
                <a:t>Teacher tips</a:t>
              </a:r>
              <a:r>
                <a:rPr lang="en-GB" b="1" dirty="0" smtClean="0"/>
                <a:t>:</a:t>
              </a:r>
            </a:p>
            <a:p>
              <a:endParaRPr lang="en-GB" b="1" dirty="0"/>
            </a:p>
            <a:p>
              <a:r>
                <a:rPr lang="en-GB" dirty="0"/>
                <a:t>Children </a:t>
              </a:r>
              <a:r>
                <a:rPr lang="en-GB" dirty="0" smtClean="0"/>
                <a:t>might </a:t>
              </a:r>
              <a:r>
                <a:rPr lang="en-GB" dirty="0"/>
                <a:t>think they need numbers to draw a graph but this task encourages them to think about the shape of the graph first. The sketched graph should look similar to the smallpox outbreak graphs from the </a:t>
              </a:r>
              <a:r>
                <a:rPr lang="en-GB" b="1" dirty="0"/>
                <a:t>Speckled Monster </a:t>
              </a:r>
              <a:r>
                <a:rPr lang="en-GB" dirty="0" smtClean="0"/>
                <a:t>resource (like </a:t>
              </a:r>
              <a:r>
                <a:rPr lang="en-GB" dirty="0"/>
                <a:t>a hill with steep slopes). It doesn’t matter if the graph sketched is flatter on the top.</a:t>
              </a:r>
            </a:p>
            <a:p>
              <a:endParaRPr lang="en-GB" dirty="0"/>
            </a:p>
            <a:p>
              <a:r>
                <a:rPr lang="en-GB" dirty="0"/>
                <a:t>More able children could also be challenged to </a:t>
              </a:r>
              <a:r>
                <a:rPr lang="en-GB" dirty="0" smtClean="0"/>
                <a:t>try and sketch </a:t>
              </a:r>
              <a:r>
                <a:rPr lang="en-GB" dirty="0"/>
                <a:t>a similar graph for a </a:t>
              </a:r>
              <a:r>
                <a:rPr lang="en-GB" b="1" dirty="0"/>
                <a:t>less </a:t>
              </a:r>
              <a:r>
                <a:rPr lang="en-GB" dirty="0"/>
                <a:t>severe outbreak. </a:t>
              </a:r>
              <a:r>
                <a:rPr lang="en-GB" dirty="0" smtClean="0"/>
                <a:t>For this, </a:t>
              </a:r>
              <a:r>
                <a:rPr lang="en-GB" dirty="0"/>
                <a:t>the number of cases goes up and comes down more slowly and the peak number of cases would be less. This would look like a shorter hill with less steep </a:t>
              </a:r>
              <a:r>
                <a:rPr lang="en-GB" dirty="0" smtClean="0"/>
                <a:t>slopes.</a:t>
              </a:r>
              <a:endParaRPr lang="en-GB" dirty="0"/>
            </a:p>
            <a:p>
              <a:endParaRPr lang="en-GB" dirty="0"/>
            </a:p>
            <a:p>
              <a:endParaRPr lang="en-GB" dirty="0"/>
            </a:p>
            <a:p>
              <a:endParaRPr lang="en-GB" dirty="0"/>
            </a:p>
            <a:p>
              <a:endParaRPr lang="en-GB" dirty="0"/>
            </a:p>
            <a:p>
              <a:endParaRPr lang="en-GB" dirty="0"/>
            </a:p>
            <a:p>
              <a:endParaRPr lang="en-GB" dirty="0" smtClean="0"/>
            </a:p>
            <a:p>
              <a:endParaRPr lang="en-GB" dirty="0"/>
            </a:p>
            <a:p>
              <a:endParaRPr lang="en-GB" dirty="0" smtClean="0"/>
            </a:p>
            <a:p>
              <a:endParaRPr lang="en-GB" dirty="0"/>
            </a:p>
          </p:txBody>
        </p:sp>
      </p:grpSp>
    </p:spTree>
    <p:extLst>
      <p:ext uri="{BB962C8B-B14F-4D97-AF65-F5344CB8AC3E}">
        <p14:creationId xmlns:p14="http://schemas.microsoft.com/office/powerpoint/2010/main" val="2828322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545" y="996213"/>
            <a:ext cx="8309039" cy="1692771"/>
          </a:xfrm>
          <a:prstGeom prst="rect">
            <a:avLst/>
          </a:prstGeom>
          <a:noFill/>
        </p:spPr>
        <p:txBody>
          <a:bodyPr wrap="square" rtlCol="0">
            <a:spAutoFit/>
          </a:bodyPr>
          <a:lstStyle/>
          <a:p>
            <a:pPr algn="just">
              <a:spcBef>
                <a:spcPts val="1200"/>
              </a:spcBef>
            </a:pP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A </a:t>
            </a:r>
            <a:r>
              <a:rPr lang="en-GB" sz="1400" b="1" dirty="0">
                <a:latin typeface="Arial Unicode MS" panose="020B0604020202020204" pitchFamily="34" charset="-128"/>
                <a:ea typeface="Arial Unicode MS" panose="020B0604020202020204" pitchFamily="34" charset="-128"/>
                <a:cs typeface="Arial Unicode MS" panose="020B0604020202020204" pitchFamily="34" charset="-128"/>
              </a:rPr>
              <a:t>vaccine</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stops you catching a disease. This protection is called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immunity</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A measles vaccine was first introduced in the UK in 1968. A combined measles</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 mumps and rubella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(MMR) vaccine was introduced in 1988. </a:t>
            </a:r>
          </a:p>
          <a:p>
            <a:pPr algn="just">
              <a:spcBef>
                <a:spcPts val="1200"/>
              </a:spcBef>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To guarantee immunity</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400" b="1" dirty="0">
                <a:latin typeface="Arial Unicode MS" panose="020B0604020202020204" pitchFamily="34" charset="-128"/>
                <a:ea typeface="Arial Unicode MS" panose="020B0604020202020204" pitchFamily="34" charset="-128"/>
                <a:cs typeface="Arial Unicode MS" panose="020B0604020202020204" pitchFamily="34" charset="-128"/>
              </a:rPr>
              <a:t>two</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doses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of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MMR vaccine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are needed.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first is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given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to children at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the age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of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13 months and the second at the age of 3 years. </a:t>
            </a:r>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spcBef>
                <a:spcPts val="1200"/>
              </a:spcBef>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What is the other way of becoming immune to a disease?</a:t>
            </a:r>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5" name="TextBox 14"/>
          <p:cNvSpPr txBox="1"/>
          <p:nvPr/>
        </p:nvSpPr>
        <p:spPr>
          <a:xfrm>
            <a:off x="418640" y="246494"/>
            <a:ext cx="7272808" cy="369332"/>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MMR Vaccine (data analysts)</a:t>
            </a:r>
            <a:endParaRPr lang="en-GB"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nvGrpSpPr>
          <p:cNvPr id="16" name="Group 15"/>
          <p:cNvGrpSpPr/>
          <p:nvPr/>
        </p:nvGrpSpPr>
        <p:grpSpPr>
          <a:xfrm>
            <a:off x="5949618" y="2901239"/>
            <a:ext cx="2930470" cy="3671561"/>
            <a:chOff x="4761105" y="3609950"/>
            <a:chExt cx="3590898" cy="2638939"/>
          </a:xfrm>
        </p:grpSpPr>
        <p:sp>
          <p:nvSpPr>
            <p:cNvPr id="17" name="TextBox 16"/>
            <p:cNvSpPr txBox="1"/>
            <p:nvPr/>
          </p:nvSpPr>
          <p:spPr>
            <a:xfrm>
              <a:off x="4761105" y="3609950"/>
              <a:ext cx="3590898" cy="265458"/>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Training  Questions</a:t>
              </a:r>
              <a:endParaRPr lang="en-GB"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 name="TextBox 17"/>
            <p:cNvSpPr txBox="1"/>
            <p:nvPr/>
          </p:nvSpPr>
          <p:spPr>
            <a:xfrm>
              <a:off x="4887585" y="3970376"/>
              <a:ext cx="3464418" cy="2278513"/>
            </a:xfrm>
            <a:prstGeom prst="rect">
              <a:avLst/>
            </a:prstGeom>
            <a:solidFill>
              <a:schemeClr val="accent5">
                <a:lumMod val="20000"/>
                <a:lumOff val="80000"/>
              </a:schemeClr>
            </a:solid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graph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shows the  total number of measles cases in England and Wales each year.</a:t>
              </a:r>
            </a:p>
            <a:p>
              <a:pPr algn="just"/>
              <a:r>
                <a:rPr lang="en-GB" sz="8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GB" sz="8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spcBef>
                  <a:spcPts val="600"/>
                </a:spcBef>
                <a:spcAft>
                  <a:spcPts val="600"/>
                </a:spcAft>
                <a:buAutoNum type="arabicPeriod"/>
              </a:pP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In what year was the worst measles outbreak</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How many cases were there that year?</a:t>
              </a:r>
            </a:p>
            <a:p>
              <a:pPr marL="342900" indent="-342900" algn="just">
                <a:spcBef>
                  <a:spcPts val="600"/>
                </a:spcBef>
                <a:spcAft>
                  <a:spcPts val="600"/>
                </a:spcAf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What </a:t>
              </a: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happened to the number of cases when the measles vaccine was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introduced?</a:t>
              </a:r>
            </a:p>
            <a:p>
              <a:pPr marL="342900" indent="-342900" algn="just">
                <a:spcBef>
                  <a:spcPts val="600"/>
                </a:spcBef>
                <a:spcAft>
                  <a:spcPts val="600"/>
                </a:spcAf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How </a:t>
              </a: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can people be protected against measles</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342900" indent="-342900" algn="just">
                <a:spcBef>
                  <a:spcPts val="600"/>
                </a:spcBef>
                <a:buAutoNum type="arabicPeriod"/>
              </a:pPr>
              <a:endParaRPr lang="en-GB" sz="1400" dirty="0" smtClean="0"/>
            </a:p>
          </p:txBody>
        </p:sp>
      </p:grpSp>
      <p:grpSp>
        <p:nvGrpSpPr>
          <p:cNvPr id="4" name="Group 3"/>
          <p:cNvGrpSpPr/>
          <p:nvPr/>
        </p:nvGrpSpPr>
        <p:grpSpPr>
          <a:xfrm>
            <a:off x="119270" y="3270572"/>
            <a:ext cx="5830348" cy="3441658"/>
            <a:chOff x="251435" y="3487538"/>
            <a:chExt cx="5429191" cy="3092241"/>
          </a:xfrm>
        </p:grpSpPr>
        <p:pic>
          <p:nvPicPr>
            <p:cNvPr id="10" name="Picture 4" descr="http://www.ovg.ox.ac.uk/sites/default/files/Measles%20Graph.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51435" y="3487538"/>
              <a:ext cx="5429191" cy="309224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1939" y="4666466"/>
              <a:ext cx="1566862"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4" name="Group 13"/>
          <p:cNvGrpSpPr/>
          <p:nvPr/>
        </p:nvGrpSpPr>
        <p:grpSpPr>
          <a:xfrm>
            <a:off x="-2939576" y="215062"/>
            <a:ext cx="2677268" cy="7988191"/>
            <a:chOff x="-2939576" y="215062"/>
            <a:chExt cx="2677268" cy="7988191"/>
          </a:xfrm>
        </p:grpSpPr>
        <p:sp>
          <p:nvSpPr>
            <p:cNvPr id="19" name="TextBox 18"/>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PS1b</a:t>
              </a:r>
              <a:endParaRPr lang="en-GB" sz="4400" dirty="0">
                <a:solidFill>
                  <a:schemeClr val="bg1"/>
                </a:solidFill>
              </a:endParaRPr>
            </a:p>
          </p:txBody>
        </p:sp>
        <p:sp>
          <p:nvSpPr>
            <p:cNvPr id="20" name="TextBox 19"/>
            <p:cNvSpPr txBox="1"/>
            <p:nvPr/>
          </p:nvSpPr>
          <p:spPr>
            <a:xfrm>
              <a:off x="-2729551" y="1185947"/>
              <a:ext cx="2455672" cy="7017306"/>
            </a:xfrm>
            <a:prstGeom prst="rect">
              <a:avLst/>
            </a:prstGeom>
            <a:noFill/>
          </p:spPr>
          <p:txBody>
            <a:bodyPr wrap="square" rtlCol="0">
              <a:spAutoFit/>
            </a:bodyPr>
            <a:lstStyle/>
            <a:p>
              <a:r>
                <a:rPr lang="en-GB" b="1" dirty="0"/>
                <a:t>Teacher tips</a:t>
              </a:r>
              <a:r>
                <a:rPr lang="en-GB" b="1" dirty="0" smtClean="0"/>
                <a:t>:</a:t>
              </a:r>
            </a:p>
            <a:p>
              <a:endParaRPr lang="en-GB" b="1" dirty="0"/>
            </a:p>
            <a:p>
              <a:r>
                <a:rPr lang="en-GB" dirty="0"/>
                <a:t>With </a:t>
              </a:r>
              <a:r>
                <a:rPr lang="en-GB" dirty="0" smtClean="0"/>
                <a:t>many </a:t>
              </a:r>
              <a:r>
                <a:rPr lang="en-GB" dirty="0"/>
                <a:t>diseases, once you catch it and recover, your body becomes immune to it</a:t>
              </a:r>
              <a:r>
                <a:rPr lang="en-GB" dirty="0" smtClean="0"/>
                <a:t>.</a:t>
              </a:r>
            </a:p>
            <a:p>
              <a:endParaRPr lang="en-GB" dirty="0" smtClean="0"/>
            </a:p>
            <a:p>
              <a:r>
                <a:rPr lang="en-GB" dirty="0" smtClean="0">
                  <a:ea typeface="Arial Unicode MS" panose="020B0604020202020204" pitchFamily="34" charset="-128"/>
                  <a:cs typeface="Arial Unicode MS" panose="020B0604020202020204" pitchFamily="34" charset="-128"/>
                </a:rPr>
                <a:t>(Mothers </a:t>
              </a:r>
              <a:r>
                <a:rPr lang="en-GB" dirty="0">
                  <a:ea typeface="Arial Unicode MS" panose="020B0604020202020204" pitchFamily="34" charset="-128"/>
                  <a:cs typeface="Arial Unicode MS" panose="020B0604020202020204" pitchFamily="34" charset="-128"/>
                </a:rPr>
                <a:t>can pass on immunity to their babies, but this </a:t>
              </a:r>
              <a:r>
                <a:rPr lang="en-GB" b="1" dirty="0">
                  <a:ea typeface="Arial Unicode MS" panose="020B0604020202020204" pitchFamily="34" charset="-128"/>
                  <a:cs typeface="Arial Unicode MS" panose="020B0604020202020204" pitchFamily="34" charset="-128"/>
                </a:rPr>
                <a:t>maternal immunity </a:t>
              </a:r>
              <a:r>
                <a:rPr lang="en-GB" dirty="0">
                  <a:ea typeface="Arial Unicode MS" panose="020B0604020202020204" pitchFamily="34" charset="-128"/>
                  <a:cs typeface="Arial Unicode MS" panose="020B0604020202020204" pitchFamily="34" charset="-128"/>
                </a:rPr>
                <a:t>starts to wear off when the baby is about 6 months old</a:t>
              </a:r>
              <a:r>
                <a:rPr lang="en-GB" dirty="0" smtClean="0">
                  <a:ea typeface="Arial Unicode MS" panose="020B0604020202020204" pitchFamily="34" charset="-128"/>
                  <a:cs typeface="Arial Unicode MS" panose="020B0604020202020204" pitchFamily="34" charset="-128"/>
                </a:rPr>
                <a:t>.)</a:t>
              </a:r>
              <a:endParaRPr lang="en-GB" dirty="0">
                <a:ea typeface="Arial Unicode MS" panose="020B0604020202020204" pitchFamily="34" charset="-128"/>
                <a:cs typeface="Arial Unicode MS" panose="020B0604020202020204" pitchFamily="34" charset="-128"/>
              </a:endParaRPr>
            </a:p>
            <a:p>
              <a:endParaRPr lang="en-GB" dirty="0"/>
            </a:p>
            <a:p>
              <a:endParaRPr lang="en-GB" dirty="0"/>
            </a:p>
            <a:p>
              <a:r>
                <a:rPr lang="en-GB" dirty="0" smtClean="0"/>
                <a:t>1. Children </a:t>
              </a:r>
              <a:r>
                <a:rPr lang="en-GB" dirty="0"/>
                <a:t>should link the highest point on the graph with the highest number of </a:t>
              </a:r>
              <a:r>
                <a:rPr lang="en-GB" dirty="0" smtClean="0"/>
                <a:t>cases. The </a:t>
              </a:r>
              <a:r>
                <a:rPr lang="en-GB" dirty="0"/>
                <a:t>worst measles outbreak </a:t>
              </a:r>
              <a:r>
                <a:rPr lang="en-GB" dirty="0" smtClean="0"/>
                <a:t>was  </a:t>
              </a:r>
              <a:r>
                <a:rPr lang="en-GB" dirty="0"/>
                <a:t>in </a:t>
              </a:r>
              <a:r>
                <a:rPr lang="en-GB" dirty="0" smtClean="0"/>
                <a:t>1961. The scale only goes up in 100,000s  so </a:t>
              </a:r>
              <a:r>
                <a:rPr lang="en-GB" dirty="0" smtClean="0"/>
                <a:t>children</a:t>
              </a:r>
              <a:r>
                <a:rPr lang="en-GB" dirty="0" smtClean="0"/>
                <a:t/>
              </a:r>
              <a:br>
                <a:rPr lang="en-GB" dirty="0" smtClean="0"/>
              </a:br>
              <a:endParaRPr lang="en-GB" dirty="0"/>
            </a:p>
          </p:txBody>
        </p:sp>
      </p:grpSp>
      <p:sp>
        <p:nvSpPr>
          <p:cNvPr id="21" name="TextBox 20"/>
          <p:cNvSpPr txBox="1"/>
          <p:nvPr/>
        </p:nvSpPr>
        <p:spPr>
          <a:xfrm>
            <a:off x="8234780" y="246494"/>
            <a:ext cx="719076"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PS1b</a:t>
            </a:r>
            <a:endParaRPr lang="en-GB" b="1" dirty="0">
              <a:solidFill>
                <a:schemeClr val="bg1"/>
              </a:solidFill>
            </a:endParaRPr>
          </a:p>
        </p:txBody>
      </p:sp>
      <p:sp>
        <p:nvSpPr>
          <p:cNvPr id="3" name="TextBox 2"/>
          <p:cNvSpPr txBox="1"/>
          <p:nvPr/>
        </p:nvSpPr>
        <p:spPr>
          <a:xfrm>
            <a:off x="-2729552" y="8011236"/>
            <a:ext cx="11873551" cy="10618291"/>
          </a:xfrm>
          <a:prstGeom prst="rect">
            <a:avLst/>
          </a:prstGeom>
          <a:noFill/>
        </p:spPr>
        <p:txBody>
          <a:bodyPr wrap="square" rtlCol="0">
            <a:spAutoFit/>
          </a:bodyPr>
          <a:lstStyle/>
          <a:p>
            <a:r>
              <a:rPr lang="en-GB" dirty="0"/>
              <a:t>will have to estimate the number of cases in 1961. Anything between 750,000 - 780,000 cases. The actual figure was 763,500 cases</a:t>
            </a:r>
            <a:r>
              <a:rPr lang="en-GB" dirty="0" smtClean="0"/>
              <a:t>.</a:t>
            </a:r>
          </a:p>
          <a:p>
            <a:r>
              <a:rPr lang="en-GB" dirty="0"/>
              <a:t/>
            </a:r>
            <a:br>
              <a:rPr lang="en-GB" dirty="0"/>
            </a:br>
            <a:r>
              <a:rPr lang="en-GB" dirty="0"/>
              <a:t>You can find the original figures here:</a:t>
            </a:r>
          </a:p>
          <a:p>
            <a:r>
              <a:rPr lang="en-GB" dirty="0">
                <a:hlinkClick r:id="rId5"/>
              </a:rPr>
              <a:t>www.gov.uk/government/publications/measles-deaths-by-age-group-from-1980-to-2013-ons-data/measles-notifications-and-deaths-in-england-and-wales-1940-to-2013</a:t>
            </a:r>
            <a:endParaRPr lang="en-GB" dirty="0"/>
          </a:p>
          <a:p>
            <a:endParaRPr lang="en-GB" dirty="0"/>
          </a:p>
          <a:p>
            <a:r>
              <a:rPr lang="en-GB" dirty="0"/>
              <a:t/>
            </a:r>
            <a:br>
              <a:rPr lang="en-GB" dirty="0"/>
            </a:br>
            <a:r>
              <a:rPr lang="en-GB" dirty="0"/>
              <a:t>2. The number of cases dropped after the measles vaccine was introduced in 1968. </a:t>
            </a:r>
            <a:br>
              <a:rPr lang="en-GB" dirty="0"/>
            </a:br>
            <a:r>
              <a:rPr lang="en-GB" dirty="0"/>
              <a:t/>
            </a:r>
            <a:br>
              <a:rPr lang="en-GB" dirty="0"/>
            </a:br>
            <a:r>
              <a:rPr lang="en-GB" dirty="0"/>
              <a:t>3. Conclusion: a vaccine stops people from catching measles.</a:t>
            </a:r>
          </a:p>
          <a:p>
            <a:r>
              <a:rPr lang="en-GB" dirty="0"/>
              <a:t>Together, the MMR and subsequent </a:t>
            </a:r>
            <a:r>
              <a:rPr lang="en-GB" b="1" dirty="0"/>
              <a:t>booster</a:t>
            </a:r>
            <a:r>
              <a:rPr lang="en-GB" dirty="0"/>
              <a:t> give you over 99% certainty of being protected against measles.</a:t>
            </a:r>
          </a:p>
          <a:p>
            <a:endParaRPr lang="en-GB" dirty="0"/>
          </a:p>
          <a:p>
            <a:r>
              <a:rPr lang="en-GB" dirty="0"/>
              <a:t>(Some children incorrectly assume from the graph that measles began in 1940 – but that is just the year this particular graph starts. Measles is thought to have evolved in about 500 AD.)</a:t>
            </a:r>
          </a:p>
          <a:p>
            <a:endParaRPr lang="en-GB" dirty="0"/>
          </a:p>
          <a:p>
            <a:endParaRPr lang="en-GB" dirty="0"/>
          </a:p>
          <a:p>
            <a:r>
              <a:rPr lang="en-GB" b="1" dirty="0"/>
              <a:t>Extension question:</a:t>
            </a:r>
            <a:br>
              <a:rPr lang="en-GB" b="1" dirty="0"/>
            </a:br>
            <a:r>
              <a:rPr lang="en-GB" dirty="0"/>
              <a:t>4) Just by looking at the graph, can you </a:t>
            </a:r>
            <a:r>
              <a:rPr lang="en-GB" b="1" dirty="0"/>
              <a:t>estimate </a:t>
            </a:r>
            <a:r>
              <a:rPr lang="en-GB" dirty="0"/>
              <a:t>the </a:t>
            </a:r>
            <a:r>
              <a:rPr lang="en-GB" b="1" dirty="0"/>
              <a:t>average </a:t>
            </a:r>
            <a:r>
              <a:rPr lang="en-GB" dirty="0"/>
              <a:t>number of measles cases each year before 1968?</a:t>
            </a:r>
            <a:br>
              <a:rPr lang="en-GB" dirty="0"/>
            </a:br>
            <a:r>
              <a:rPr lang="en-GB" dirty="0"/>
              <a:t/>
            </a:r>
            <a:br>
              <a:rPr lang="en-GB" dirty="0"/>
            </a:br>
            <a:r>
              <a:rPr lang="en-GB" dirty="0"/>
              <a:t>By looking at the graph you can see that the  average number of cases before 1968 was about 400,000 each year.  So before vaccination almost everybody caught measles at some point during their childhood. The spikes in the graph mean there was an epidemic that year. You can see that there was an epidemic about once every three years.</a:t>
            </a:r>
          </a:p>
          <a:p>
            <a:r>
              <a:rPr lang="en-GB" dirty="0"/>
              <a:t/>
            </a:r>
            <a:br>
              <a:rPr lang="en-GB" dirty="0"/>
            </a:br>
            <a:r>
              <a:rPr lang="en-GB" dirty="0"/>
              <a:t/>
            </a:r>
            <a:br>
              <a:rPr lang="en-GB" dirty="0"/>
            </a:br>
            <a:r>
              <a:rPr lang="en-GB" dirty="0"/>
              <a:t>Graph:</a:t>
            </a:r>
            <a:br>
              <a:rPr lang="en-GB" dirty="0"/>
            </a:br>
            <a:r>
              <a:rPr lang="en-GB" dirty="0"/>
              <a:t>https://www.ovg.ox.ac.uk/measles</a:t>
            </a:r>
            <a:br>
              <a:rPr lang="en-GB" dirty="0"/>
            </a:br>
            <a:r>
              <a:rPr lang="en-GB" dirty="0"/>
              <a:t/>
            </a:r>
            <a:br>
              <a:rPr lang="en-GB" dirty="0"/>
            </a:br>
            <a:endParaRPr lang="en-GB" dirty="0" smtClean="0"/>
          </a:p>
          <a:p>
            <a:endParaRPr lang="en-GB" dirty="0"/>
          </a:p>
          <a:p>
            <a:endParaRPr lang="en-GB" dirty="0" smtClean="0"/>
          </a:p>
          <a:p>
            <a:endParaRPr lang="en-GB" dirty="0"/>
          </a:p>
          <a:p>
            <a:endParaRPr lang="en-GB" dirty="0" smtClean="0"/>
          </a:p>
          <a:p>
            <a:r>
              <a:rPr lang="en-GB" dirty="0"/>
              <a:t/>
            </a:r>
            <a:br>
              <a:rPr lang="en-GB" dirty="0"/>
            </a:br>
            <a:r>
              <a:rPr lang="en-GB" dirty="0"/>
              <a:t/>
            </a:r>
            <a:br>
              <a:rPr lang="en-GB" dirty="0"/>
            </a:br>
            <a:r>
              <a:rPr lang="en-GB" dirty="0"/>
              <a:t/>
            </a:r>
            <a:br>
              <a:rPr lang="en-GB" dirty="0"/>
            </a:br>
            <a:endParaRPr lang="en-GB" dirty="0"/>
          </a:p>
          <a:p>
            <a:endParaRPr lang="en-GB" dirty="0"/>
          </a:p>
        </p:txBody>
      </p:sp>
    </p:spTree>
    <p:extLst>
      <p:ext uri="{BB962C8B-B14F-4D97-AF65-F5344CB8AC3E}">
        <p14:creationId xmlns:p14="http://schemas.microsoft.com/office/powerpoint/2010/main" val="3442449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7" y="199296"/>
            <a:ext cx="7241812" cy="369332"/>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Data analysts  –  data sheet</a:t>
            </a:r>
            <a:endParaRPr lang="en-GB"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5" name="Table 4"/>
          <p:cNvGraphicFramePr>
            <a:graphicFrameLocks noGrp="1"/>
          </p:cNvGraphicFramePr>
          <p:nvPr>
            <p:extLst>
              <p:ext uri="{D42A27DB-BD31-4B8C-83A1-F6EECF244321}">
                <p14:modId xmlns:p14="http://schemas.microsoft.com/office/powerpoint/2010/main" val="1111727174"/>
              </p:ext>
            </p:extLst>
          </p:nvPr>
        </p:nvGraphicFramePr>
        <p:xfrm>
          <a:off x="457199" y="1477143"/>
          <a:ext cx="1913467" cy="4907280"/>
        </p:xfrm>
        <a:graphic>
          <a:graphicData uri="http://schemas.openxmlformats.org/drawingml/2006/table">
            <a:tbl>
              <a:tblPr firstRow="1" bandRow="1">
                <a:tableStyleId>{69012ECD-51FC-41F1-AA8D-1B2483CD663E}</a:tableStyleId>
              </a:tblPr>
              <a:tblGrid>
                <a:gridCol w="751430"/>
                <a:gridCol w="1162037"/>
              </a:tblGrid>
              <a:tr h="370840">
                <a:tc>
                  <a:txBody>
                    <a:bodyPr/>
                    <a:lstStyle/>
                    <a:p>
                      <a:r>
                        <a:rPr lang="en-GB" sz="1400" dirty="0" smtClean="0"/>
                        <a:t>Week</a:t>
                      </a:r>
                      <a:endParaRPr lang="en-GB"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Number of measles cases</a:t>
                      </a:r>
                      <a:endParaRPr lang="en-GB" sz="12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5</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6</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7</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8</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9</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10</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11</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12</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TextBox 10"/>
          <p:cNvSpPr txBox="1"/>
          <p:nvPr/>
        </p:nvSpPr>
        <p:spPr>
          <a:xfrm>
            <a:off x="364540" y="861481"/>
            <a:ext cx="7272808" cy="615553"/>
          </a:xfrm>
          <a:prstGeom prst="rect">
            <a:avLst/>
          </a:prstGeom>
          <a:noFill/>
        </p:spPr>
        <p:txBody>
          <a:bodyPr wrap="square" rtlCol="0">
            <a:spAutoFit/>
          </a:bodyPr>
          <a:lstStyle/>
          <a:p>
            <a:r>
              <a:rPr lang="en-GB" sz="1600" dirty="0">
                <a:latin typeface="Arial Unicode MS" panose="020B0604020202020204" pitchFamily="34" charset="-128"/>
                <a:ea typeface="Arial Unicode MS" panose="020B0604020202020204" pitchFamily="34" charset="-128"/>
                <a:cs typeface="Arial Unicode MS" panose="020B0604020202020204" pitchFamily="34" charset="-128"/>
              </a:rPr>
              <a:t>Record the measles data </a:t>
            </a: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 on </a:t>
            </a:r>
            <a:r>
              <a:rPr lang="en-GB" sz="1600" dirty="0">
                <a:latin typeface="Arial Unicode MS" panose="020B0604020202020204" pitchFamily="34" charset="-128"/>
                <a:ea typeface="Arial Unicode MS" panose="020B0604020202020204" pitchFamily="34" charset="-128"/>
                <a:cs typeface="Arial Unicode MS" panose="020B0604020202020204" pitchFamily="34" charset="-128"/>
              </a:rPr>
              <a:t>this </a:t>
            </a: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table.</a:t>
            </a:r>
            <a:endParaRPr lang="en-GB"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dirty="0"/>
          </a:p>
        </p:txBody>
      </p:sp>
      <p:grpSp>
        <p:nvGrpSpPr>
          <p:cNvPr id="13" name="Group 12"/>
          <p:cNvGrpSpPr/>
          <p:nvPr/>
        </p:nvGrpSpPr>
        <p:grpSpPr>
          <a:xfrm>
            <a:off x="-2939576" y="215062"/>
            <a:ext cx="2677268" cy="5772199"/>
            <a:chOff x="-2939576" y="215062"/>
            <a:chExt cx="2677268" cy="5772199"/>
          </a:xfrm>
        </p:grpSpPr>
        <p:sp>
          <p:nvSpPr>
            <p:cNvPr id="14" name="TextBox 13"/>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PS1c</a:t>
              </a:r>
              <a:endParaRPr lang="en-GB" sz="4400" dirty="0">
                <a:solidFill>
                  <a:schemeClr val="bg1"/>
                </a:solidFill>
              </a:endParaRPr>
            </a:p>
          </p:txBody>
        </p:sp>
        <p:sp>
          <p:nvSpPr>
            <p:cNvPr id="16" name="TextBox 15"/>
            <p:cNvSpPr txBox="1"/>
            <p:nvPr/>
          </p:nvSpPr>
          <p:spPr>
            <a:xfrm>
              <a:off x="-2729551" y="1185947"/>
              <a:ext cx="2455672" cy="4801314"/>
            </a:xfrm>
            <a:prstGeom prst="rect">
              <a:avLst/>
            </a:prstGeom>
            <a:noFill/>
          </p:spPr>
          <p:txBody>
            <a:bodyPr wrap="square" rtlCol="0">
              <a:spAutoFit/>
            </a:bodyPr>
            <a:lstStyle/>
            <a:p>
              <a:r>
                <a:rPr lang="en-GB" b="1" dirty="0"/>
                <a:t>Teacher tips:</a:t>
              </a:r>
            </a:p>
            <a:p>
              <a:endParaRPr lang="en-GB" dirty="0" smtClean="0"/>
            </a:p>
            <a:p>
              <a:r>
                <a:rPr lang="en-GB" dirty="0" smtClean="0"/>
                <a:t>You can provide </a:t>
              </a:r>
              <a:r>
                <a:rPr lang="en-GB" dirty="0"/>
                <a:t>a starting point for the scale on each axis to help children needing more support. Children will probably have to stick two pieces of graph paper together to fit in all the weeks, or divide each big square </a:t>
              </a:r>
              <a:r>
                <a:rPr lang="en-GB" dirty="0" smtClean="0"/>
                <a:t>on the graph paper into </a:t>
              </a:r>
              <a:r>
                <a:rPr lang="en-GB" dirty="0"/>
                <a:t>two </a:t>
              </a:r>
              <a:r>
                <a:rPr lang="en-GB" dirty="0" smtClean="0"/>
                <a:t>weeks.</a:t>
              </a:r>
              <a:endParaRPr lang="en-GB" dirty="0"/>
            </a:p>
            <a:p>
              <a:endParaRPr lang="en-GB" dirty="0"/>
            </a:p>
            <a:p>
              <a:endParaRPr lang="en-GB" dirty="0" smtClean="0"/>
            </a:p>
            <a:p>
              <a:endParaRPr lang="en-GB" dirty="0"/>
            </a:p>
          </p:txBody>
        </p:sp>
      </p:grpSp>
      <p:graphicFrame>
        <p:nvGraphicFramePr>
          <p:cNvPr id="17" name="Table 16"/>
          <p:cNvGraphicFramePr>
            <a:graphicFrameLocks noGrp="1"/>
          </p:cNvGraphicFramePr>
          <p:nvPr>
            <p:extLst>
              <p:ext uri="{D42A27DB-BD31-4B8C-83A1-F6EECF244321}">
                <p14:modId xmlns:p14="http://schemas.microsoft.com/office/powerpoint/2010/main" val="1499937887"/>
              </p:ext>
            </p:extLst>
          </p:nvPr>
        </p:nvGraphicFramePr>
        <p:xfrm>
          <a:off x="2587900" y="1480761"/>
          <a:ext cx="1913467" cy="4907280"/>
        </p:xfrm>
        <a:graphic>
          <a:graphicData uri="http://schemas.openxmlformats.org/drawingml/2006/table">
            <a:tbl>
              <a:tblPr firstRow="1" bandRow="1">
                <a:tableStyleId>{69012ECD-51FC-41F1-AA8D-1B2483CD663E}</a:tableStyleId>
              </a:tblPr>
              <a:tblGrid>
                <a:gridCol w="751430"/>
                <a:gridCol w="1162037"/>
              </a:tblGrid>
              <a:tr h="370840">
                <a:tc>
                  <a:txBody>
                    <a:bodyPr/>
                    <a:lstStyle/>
                    <a:p>
                      <a:r>
                        <a:rPr lang="en-GB" sz="1400" dirty="0" smtClean="0"/>
                        <a:t>Week</a:t>
                      </a:r>
                      <a:endParaRPr lang="en-GB"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Number of measles cases</a:t>
                      </a:r>
                      <a:endParaRPr lang="en-GB" sz="12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13</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14</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15</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16</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17</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18</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19</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20</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21</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22</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23</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24</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32296441"/>
              </p:ext>
            </p:extLst>
          </p:nvPr>
        </p:nvGraphicFramePr>
        <p:xfrm>
          <a:off x="4705349" y="1486388"/>
          <a:ext cx="1913467" cy="4907280"/>
        </p:xfrm>
        <a:graphic>
          <a:graphicData uri="http://schemas.openxmlformats.org/drawingml/2006/table">
            <a:tbl>
              <a:tblPr firstRow="1" bandRow="1">
                <a:tableStyleId>{69012ECD-51FC-41F1-AA8D-1B2483CD663E}</a:tableStyleId>
              </a:tblPr>
              <a:tblGrid>
                <a:gridCol w="751430"/>
                <a:gridCol w="1162037"/>
              </a:tblGrid>
              <a:tr h="370840">
                <a:tc>
                  <a:txBody>
                    <a:bodyPr/>
                    <a:lstStyle/>
                    <a:p>
                      <a:r>
                        <a:rPr lang="en-GB" sz="1400" dirty="0" smtClean="0"/>
                        <a:t>Week</a:t>
                      </a:r>
                      <a:endParaRPr lang="en-GB"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Number of measles cases</a:t>
                      </a:r>
                      <a:endParaRPr lang="en-GB" sz="12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25</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26</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27</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28</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29</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30</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31</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32</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33</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34</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35</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36</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981807384"/>
              </p:ext>
            </p:extLst>
          </p:nvPr>
        </p:nvGraphicFramePr>
        <p:xfrm>
          <a:off x="6810374" y="1476863"/>
          <a:ext cx="1913467" cy="4907280"/>
        </p:xfrm>
        <a:graphic>
          <a:graphicData uri="http://schemas.openxmlformats.org/drawingml/2006/table">
            <a:tbl>
              <a:tblPr firstRow="1" bandRow="1">
                <a:tableStyleId>{69012ECD-51FC-41F1-AA8D-1B2483CD663E}</a:tableStyleId>
              </a:tblPr>
              <a:tblGrid>
                <a:gridCol w="751430"/>
                <a:gridCol w="1162037"/>
              </a:tblGrid>
              <a:tr h="370840">
                <a:tc>
                  <a:txBody>
                    <a:bodyPr/>
                    <a:lstStyle/>
                    <a:p>
                      <a:r>
                        <a:rPr lang="en-GB" sz="1400" dirty="0" smtClean="0"/>
                        <a:t>Week</a:t>
                      </a:r>
                      <a:endParaRPr lang="en-GB"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200" dirty="0" smtClean="0"/>
                        <a:t>Number of measles cases</a:t>
                      </a:r>
                      <a:endParaRPr lang="en-GB" sz="12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37</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38</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39</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40</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41</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42</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43</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44</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45</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46</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47</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1400" dirty="0" smtClean="0"/>
                        <a:t>48</a:t>
                      </a:r>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TextBox 11"/>
          <p:cNvSpPr txBox="1"/>
          <p:nvPr/>
        </p:nvSpPr>
        <p:spPr>
          <a:xfrm>
            <a:off x="8021615" y="215061"/>
            <a:ext cx="683473"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PS1c</a:t>
            </a:r>
            <a:endParaRPr lang="en-GB" b="1" dirty="0">
              <a:solidFill>
                <a:schemeClr val="bg1"/>
              </a:solidFill>
            </a:endParaRPr>
          </a:p>
        </p:txBody>
      </p:sp>
    </p:spTree>
    <p:extLst>
      <p:ext uri="{BB962C8B-B14F-4D97-AF65-F5344CB8AC3E}">
        <p14:creationId xmlns:p14="http://schemas.microsoft.com/office/powerpoint/2010/main" val="4289676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5294889" y="2533424"/>
            <a:ext cx="3410199" cy="2492990"/>
          </a:xfrm>
          <a:prstGeom prst="rect">
            <a:avLst/>
          </a:prstGeom>
          <a:solidFill>
            <a:schemeClr val="accent4">
              <a:lumMod val="40000"/>
              <a:lumOff val="60000"/>
            </a:schemeClr>
          </a:solid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 data will be encrypted using this code.</a:t>
            </a: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For example,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WCF</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means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98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new cases</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pPr algn="just"/>
            <a:endParaRPr lang="en-GB" sz="13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Remember to share the data with the other members of the Outbreak Control Team!</a:t>
            </a:r>
          </a:p>
          <a:p>
            <a:pPr algn="just"/>
            <a:endPar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5" name="TextBox 14"/>
          <p:cNvSpPr txBox="1"/>
          <p:nvPr/>
        </p:nvSpPr>
        <p:spPr>
          <a:xfrm>
            <a:off x="395536" y="188640"/>
            <a:ext cx="7272808" cy="369332"/>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Encryption key (data analysts)</a:t>
            </a:r>
            <a:endParaRPr lang="en-GB"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 name="Picture 4"/>
          <p:cNvPicPr>
            <a:picLocks noChangeAspect="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1131948">
            <a:off x="4379831" y="-271540"/>
            <a:ext cx="4593734" cy="2914971"/>
          </a:xfrm>
          <a:prstGeom prst="rect">
            <a:avLst/>
          </a:prstGeom>
        </p:spPr>
      </p:pic>
      <p:sp>
        <p:nvSpPr>
          <p:cNvPr id="27" name="TextBox 26"/>
          <p:cNvSpPr txBox="1"/>
          <p:nvPr/>
        </p:nvSpPr>
        <p:spPr>
          <a:xfrm>
            <a:off x="8021615" y="215061"/>
            <a:ext cx="683473"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PS1d</a:t>
            </a:r>
            <a:endParaRPr lang="en-GB" b="1"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580185608"/>
              </p:ext>
            </p:extLst>
          </p:nvPr>
        </p:nvGraphicFramePr>
        <p:xfrm>
          <a:off x="395536" y="744301"/>
          <a:ext cx="2069368" cy="5903744"/>
        </p:xfrm>
        <a:graphic>
          <a:graphicData uri="http://schemas.openxmlformats.org/drawingml/2006/table">
            <a:tbl>
              <a:tblPr firstRow="1" firstCol="1" bandRow="1">
                <a:tableStyleId>{2D5ABB26-0587-4C30-8999-92F81FD0307C}</a:tableStyleId>
              </a:tblPr>
              <a:tblGrid>
                <a:gridCol w="1034684"/>
                <a:gridCol w="1034684"/>
              </a:tblGrid>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A</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3</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B</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1</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C</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9</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D</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2</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E</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0</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F</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8</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G</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0</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H</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5</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I</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0</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J</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6</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K</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4</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L</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0</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M</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1</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N</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2</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11" name="Group 10"/>
          <p:cNvGrpSpPr/>
          <p:nvPr/>
        </p:nvGrpSpPr>
        <p:grpSpPr>
          <a:xfrm>
            <a:off x="-2939576" y="215062"/>
            <a:ext cx="2677268" cy="3556208"/>
            <a:chOff x="-2939576" y="215062"/>
            <a:chExt cx="2677268" cy="3556208"/>
          </a:xfrm>
        </p:grpSpPr>
        <p:sp>
          <p:nvSpPr>
            <p:cNvPr id="12" name="TextBox 11"/>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PS1d</a:t>
              </a:r>
              <a:endParaRPr lang="en-GB" sz="4400" dirty="0">
                <a:solidFill>
                  <a:schemeClr val="bg1"/>
                </a:solidFill>
              </a:endParaRPr>
            </a:p>
          </p:txBody>
        </p:sp>
        <p:sp>
          <p:nvSpPr>
            <p:cNvPr id="13" name="TextBox 12"/>
            <p:cNvSpPr txBox="1"/>
            <p:nvPr/>
          </p:nvSpPr>
          <p:spPr>
            <a:xfrm>
              <a:off x="-2729551" y="1185947"/>
              <a:ext cx="2455672" cy="2585323"/>
            </a:xfrm>
            <a:prstGeom prst="rect">
              <a:avLst/>
            </a:prstGeom>
            <a:noFill/>
          </p:spPr>
          <p:txBody>
            <a:bodyPr wrap="square" rtlCol="0">
              <a:spAutoFit/>
            </a:bodyPr>
            <a:lstStyle/>
            <a:p>
              <a:r>
                <a:rPr lang="en-GB" b="1" dirty="0"/>
                <a:t>Teacher tips:</a:t>
              </a:r>
              <a:br>
                <a:rPr lang="en-GB" b="1" dirty="0"/>
              </a:br>
              <a:r>
                <a:rPr lang="en-GB" dirty="0"/>
                <a:t>Since only the data analysts will be able to read the encrypted messages, they must make sure they announce information to the rest of the OCT.</a:t>
              </a:r>
              <a:br>
                <a:rPr lang="en-GB" dirty="0"/>
              </a:br>
              <a:endParaRPr lang="en-GB" b="1" dirty="0"/>
            </a:p>
          </p:txBody>
        </p:sp>
      </p:grpSp>
      <p:graphicFrame>
        <p:nvGraphicFramePr>
          <p:cNvPr id="14" name="Table 13"/>
          <p:cNvGraphicFramePr>
            <a:graphicFrameLocks noGrp="1"/>
          </p:cNvGraphicFramePr>
          <p:nvPr>
            <p:extLst>
              <p:ext uri="{D42A27DB-BD31-4B8C-83A1-F6EECF244321}">
                <p14:modId xmlns:p14="http://schemas.microsoft.com/office/powerpoint/2010/main" val="3296117775"/>
              </p:ext>
            </p:extLst>
          </p:nvPr>
        </p:nvGraphicFramePr>
        <p:xfrm>
          <a:off x="2904490" y="749877"/>
          <a:ext cx="2069368" cy="5903744"/>
        </p:xfrm>
        <a:graphic>
          <a:graphicData uri="http://schemas.openxmlformats.org/drawingml/2006/table">
            <a:tbl>
              <a:tblPr firstRow="1" firstCol="1" bandRow="1">
                <a:tableStyleId>{2D5ABB26-0587-4C30-8999-92F81FD0307C}</a:tableStyleId>
              </a:tblPr>
              <a:tblGrid>
                <a:gridCol w="1034684"/>
                <a:gridCol w="1034684"/>
              </a:tblGrid>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O</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1</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P</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8</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Q</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0</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R</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9</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S</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2</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T</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0</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U</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1</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V</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6</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W</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0</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X</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7</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Y</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1</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rPr>
                        <a:t>Z</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0</a:t>
                      </a: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1</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696">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ct val="115000"/>
                        </a:lnSpc>
                        <a:spcAft>
                          <a:spcPts val="0"/>
                        </a:spcAft>
                      </a:pPr>
                      <a:r>
                        <a:rPr lang="en-GB" sz="1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3</a:t>
                      </a:r>
                      <a:endParaRPr lang="en-GB" sz="1600" b="1"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59535" marR="5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617461894"/>
              </p:ext>
            </p:extLst>
          </p:nvPr>
        </p:nvGraphicFramePr>
        <p:xfrm>
          <a:off x="6313199" y="3414159"/>
          <a:ext cx="1373577" cy="731520"/>
        </p:xfrm>
        <a:graphic>
          <a:graphicData uri="http://schemas.openxmlformats.org/drawingml/2006/table">
            <a:tbl>
              <a:tblPr firstRow="1" bandRow="1">
                <a:tableStyleId>{5940675A-B579-460E-94D1-54222C63F5DA}</a:tableStyleId>
              </a:tblPr>
              <a:tblGrid>
                <a:gridCol w="457859"/>
                <a:gridCol w="457859"/>
                <a:gridCol w="457859"/>
              </a:tblGrid>
              <a:tr h="303382">
                <a:tc>
                  <a:txBody>
                    <a:bodyPr/>
                    <a:lstStyle/>
                    <a:p>
                      <a:pPr algn="ctr"/>
                      <a:r>
                        <a:rPr lang="en-GB" b="1" dirty="0" smtClean="0"/>
                        <a:t>W</a:t>
                      </a:r>
                      <a:endParaRPr lang="en-GB" b="1" dirty="0"/>
                    </a:p>
                  </a:txBody>
                  <a:tcPr/>
                </a:tc>
                <a:tc>
                  <a:txBody>
                    <a:bodyPr/>
                    <a:lstStyle/>
                    <a:p>
                      <a:pPr algn="ctr"/>
                      <a:r>
                        <a:rPr lang="en-GB" b="1" dirty="0" smtClean="0"/>
                        <a:t>C</a:t>
                      </a:r>
                      <a:endParaRPr lang="en-GB" b="1" dirty="0"/>
                    </a:p>
                  </a:txBody>
                  <a:tcPr/>
                </a:tc>
                <a:tc>
                  <a:txBody>
                    <a:bodyPr/>
                    <a:lstStyle/>
                    <a:p>
                      <a:pPr algn="ctr"/>
                      <a:r>
                        <a:rPr lang="en-GB" b="1" dirty="0" smtClean="0"/>
                        <a:t>F</a:t>
                      </a:r>
                      <a:endParaRPr lang="en-GB" b="1" dirty="0"/>
                    </a:p>
                  </a:txBody>
                  <a:tcPr/>
                </a:tc>
              </a:tr>
              <a:tr h="303382">
                <a:tc>
                  <a:txBody>
                    <a:bodyPr/>
                    <a:lstStyle/>
                    <a:p>
                      <a:pPr algn="ctr"/>
                      <a:r>
                        <a:rPr lang="en-GB" dirty="0" smtClean="0"/>
                        <a:t>0</a:t>
                      </a:r>
                      <a:endParaRPr lang="en-GB" dirty="0"/>
                    </a:p>
                  </a:txBody>
                  <a:tcPr/>
                </a:tc>
                <a:tc>
                  <a:txBody>
                    <a:bodyPr/>
                    <a:lstStyle/>
                    <a:p>
                      <a:pPr algn="ctr"/>
                      <a:r>
                        <a:rPr lang="en-GB" dirty="0" smtClean="0"/>
                        <a:t>9</a:t>
                      </a:r>
                      <a:endParaRPr lang="en-GB" dirty="0"/>
                    </a:p>
                  </a:txBody>
                  <a:tcPr/>
                </a:tc>
                <a:tc>
                  <a:txBody>
                    <a:bodyPr/>
                    <a:lstStyle/>
                    <a:p>
                      <a:pPr algn="ctr"/>
                      <a:r>
                        <a:rPr lang="en-GB" dirty="0" smtClean="0"/>
                        <a:t>8</a:t>
                      </a:r>
                      <a:endParaRPr lang="en-GB" dirty="0"/>
                    </a:p>
                  </a:txBody>
                  <a:tcPr/>
                </a:tc>
              </a:tr>
            </a:tbl>
          </a:graphicData>
        </a:graphic>
      </p:graphicFrame>
    </p:spTree>
    <p:extLst>
      <p:ext uri="{BB962C8B-B14F-4D97-AF65-F5344CB8AC3E}">
        <p14:creationId xmlns:p14="http://schemas.microsoft.com/office/powerpoint/2010/main" val="3304522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956376" y="153506"/>
            <a:ext cx="641934" cy="369332"/>
          </a:xfrm>
          <a:prstGeom prst="rect">
            <a:avLst/>
          </a:prstGeom>
          <a:noFill/>
        </p:spPr>
        <p:txBody>
          <a:bodyPr wrap="square" rtlCol="0">
            <a:spAutoFit/>
          </a:bodyPr>
          <a:lstStyle/>
          <a:p>
            <a:r>
              <a:rPr lang="en-GB" dirty="0" smtClean="0">
                <a:solidFill>
                  <a:schemeClr val="bg1"/>
                </a:solidFill>
              </a:rPr>
              <a:t>SS4a</a:t>
            </a:r>
            <a:endParaRPr lang="en-GB" dirty="0">
              <a:solidFill>
                <a:schemeClr val="bg1"/>
              </a:solidFill>
            </a:endParaRPr>
          </a:p>
        </p:txBody>
      </p:sp>
      <p:sp>
        <p:nvSpPr>
          <p:cNvPr id="8" name="TextBox 7"/>
          <p:cNvSpPr txBox="1"/>
          <p:nvPr/>
        </p:nvSpPr>
        <p:spPr>
          <a:xfrm>
            <a:off x="333828" y="215062"/>
            <a:ext cx="6919384"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Healthcare workers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TextBox 10"/>
          <p:cNvSpPr txBox="1"/>
          <p:nvPr/>
        </p:nvSpPr>
        <p:spPr>
          <a:xfrm>
            <a:off x="8277343" y="242290"/>
            <a:ext cx="673698"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PS2a</a:t>
            </a:r>
            <a:endParaRPr lang="en-GB" b="1" dirty="0">
              <a:solidFill>
                <a:schemeClr val="bg1"/>
              </a:solidFill>
            </a:endParaRPr>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40119" y="93545"/>
            <a:ext cx="1881864" cy="1762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838" y="1031054"/>
            <a:ext cx="5276984" cy="3199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PS2a</a:t>
            </a:r>
            <a:endParaRPr lang="en-GB" sz="4400" dirty="0">
              <a:solidFill>
                <a:schemeClr val="bg1"/>
              </a:solidFill>
            </a:endParaRPr>
          </a:p>
        </p:txBody>
      </p:sp>
      <p:sp>
        <p:nvSpPr>
          <p:cNvPr id="21" name="TextBox 20"/>
          <p:cNvSpPr txBox="1"/>
          <p:nvPr/>
        </p:nvSpPr>
        <p:spPr>
          <a:xfrm>
            <a:off x="360333" y="4309959"/>
            <a:ext cx="5084333" cy="3000821"/>
          </a:xfrm>
          <a:prstGeom prst="rect">
            <a:avLst/>
          </a:prstGeom>
          <a:noFill/>
        </p:spPr>
        <p:txBody>
          <a:bodyPr wrap="square" rtlCol="0">
            <a:spAutoFit/>
          </a:bodyPr>
          <a:lstStyle/>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As healthcare workers you’ll need to advise people on how they can stop spreading and catching germs. </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One way to do this is </a:t>
            </a:r>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good  hand  hygiene</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Germs on your hands can get in your body when you touch your mouth or nose. </a:t>
            </a:r>
          </a:p>
          <a:p>
            <a:pPr algn="just"/>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b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Unfortunately, most people don’t wash their hands frequently or thoroughly enough.</a:t>
            </a:r>
          </a:p>
          <a:p>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 name="Rectangle 11"/>
          <p:cNvSpPr/>
          <p:nvPr/>
        </p:nvSpPr>
        <p:spPr>
          <a:xfrm>
            <a:off x="5933443" y="3539962"/>
            <a:ext cx="3057052" cy="2977738"/>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just"/>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Always </a:t>
            </a:r>
            <a:r>
              <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rPr>
              <a:t>wash your hands:</a:t>
            </a:r>
          </a:p>
          <a:p>
            <a:pPr algn="just"/>
            <a:endPar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lnSpc>
                <a:spcPct val="150000"/>
              </a:lnSpc>
              <a:buFont typeface="Arial" charset="0"/>
              <a:buChar char="•"/>
            </a:pPr>
            <a:r>
              <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rPr>
              <a:t>before eating anything</a:t>
            </a:r>
          </a:p>
          <a:p>
            <a:pPr marL="285750" indent="-285750" algn="just">
              <a:lnSpc>
                <a:spcPct val="150000"/>
              </a:lnSpc>
              <a:buFont typeface="Arial" charset="0"/>
              <a:buChar char="•"/>
            </a:pPr>
            <a:r>
              <a:rPr lang="en-GB" sz="1500" dirty="0">
                <a:latin typeface="Arial Unicode MS" panose="020B0604020202020204" pitchFamily="34" charset="-128"/>
                <a:ea typeface="Arial Unicode MS" panose="020B0604020202020204" pitchFamily="34" charset="-128"/>
                <a:cs typeface="Arial Unicode MS" panose="020B0604020202020204" pitchFamily="34" charset="-128"/>
              </a:rPr>
              <a:t>b</a:t>
            </a:r>
            <a:r>
              <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rPr>
              <a:t>efore handling a baby</a:t>
            </a:r>
          </a:p>
          <a:p>
            <a:pPr marL="285750" indent="-285750" algn="just">
              <a:lnSpc>
                <a:spcPct val="150000"/>
              </a:lnSpc>
              <a:buFont typeface="Arial" charset="0"/>
              <a:buChar char="•"/>
            </a:pPr>
            <a:r>
              <a:rPr lang="en-GB" sz="1500" dirty="0">
                <a:latin typeface="Arial Unicode MS" panose="020B0604020202020204" pitchFamily="34" charset="-128"/>
                <a:ea typeface="Arial Unicode MS" panose="020B0604020202020204" pitchFamily="34" charset="-128"/>
                <a:cs typeface="Arial Unicode MS" panose="020B0604020202020204" pitchFamily="34" charset="-128"/>
              </a:rPr>
              <a:t>a</a:t>
            </a:r>
            <a:r>
              <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rPr>
              <a:t>fter going to the toilet</a:t>
            </a:r>
          </a:p>
          <a:p>
            <a:pPr marL="285750" indent="-285750" algn="just">
              <a:lnSpc>
                <a:spcPct val="150000"/>
              </a:lnSpc>
              <a:buFont typeface="Arial" charset="0"/>
              <a:buChar char="•"/>
            </a:pPr>
            <a:r>
              <a:rPr lang="en-GB" sz="1500" dirty="0">
                <a:latin typeface="Arial Unicode MS" panose="020B0604020202020204" pitchFamily="34" charset="-128"/>
                <a:ea typeface="Arial Unicode MS" panose="020B0604020202020204" pitchFamily="34" charset="-128"/>
                <a:cs typeface="Arial Unicode MS" panose="020B0604020202020204" pitchFamily="34" charset="-128"/>
              </a:rPr>
              <a:t>a</a:t>
            </a:r>
            <a:r>
              <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rPr>
              <a:t>fter caring for a sick person</a:t>
            </a:r>
          </a:p>
          <a:p>
            <a:pPr marL="285750" indent="-285750" algn="just">
              <a:lnSpc>
                <a:spcPct val="150000"/>
              </a:lnSpc>
              <a:buFont typeface="Arial" charset="0"/>
              <a:buChar char="•"/>
            </a:pPr>
            <a:r>
              <a:rPr lang="en-GB" sz="1500" dirty="0">
                <a:latin typeface="Arial Unicode MS" panose="020B0604020202020204" pitchFamily="34" charset="-128"/>
                <a:ea typeface="Arial Unicode MS" panose="020B0604020202020204" pitchFamily="34" charset="-128"/>
                <a:cs typeface="Arial Unicode MS" panose="020B0604020202020204" pitchFamily="34" charset="-128"/>
              </a:rPr>
              <a:t>a</a:t>
            </a:r>
            <a:r>
              <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rPr>
              <a:t>fter coughing or sneezing</a:t>
            </a:r>
          </a:p>
          <a:p>
            <a:pPr marL="285750" indent="-285750">
              <a:lnSpc>
                <a:spcPct val="150000"/>
              </a:lnSpc>
              <a:buFont typeface="Arial" charset="0"/>
              <a:buChar char="•"/>
            </a:pPr>
            <a:r>
              <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rPr>
              <a:t>before entering hospital wards</a:t>
            </a:r>
          </a:p>
          <a:p>
            <a:pPr marL="285750" indent="-285750">
              <a:lnSpc>
                <a:spcPct val="150000"/>
              </a:lnSpc>
              <a:buFont typeface="Arial" charset="0"/>
              <a:buChar char="•"/>
            </a:pPr>
            <a:endParaRPr lang="en-GB" sz="15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 name="TextBox 12"/>
          <p:cNvSpPr txBox="1"/>
          <p:nvPr/>
        </p:nvSpPr>
        <p:spPr>
          <a:xfrm>
            <a:off x="-2729551" y="1185947"/>
            <a:ext cx="2455672" cy="3693319"/>
          </a:xfrm>
          <a:prstGeom prst="rect">
            <a:avLst/>
          </a:prstGeom>
          <a:noFill/>
        </p:spPr>
        <p:txBody>
          <a:bodyPr wrap="square" rtlCol="0">
            <a:spAutoFit/>
          </a:bodyPr>
          <a:lstStyle/>
          <a:p>
            <a:r>
              <a:rPr lang="en-GB" b="1" dirty="0"/>
              <a:t>Teacher tips:</a:t>
            </a:r>
            <a:br>
              <a:rPr lang="en-GB" b="1" dirty="0"/>
            </a:br>
            <a:endParaRPr lang="en-GB" b="1" dirty="0" smtClean="0"/>
          </a:p>
          <a:p>
            <a:r>
              <a:rPr lang="en-GB" dirty="0" smtClean="0"/>
              <a:t>You might like to show children a video made by some of their healthcare worker colleagues about good hand hygiene…</a:t>
            </a:r>
            <a:r>
              <a:rPr lang="en-GB" dirty="0"/>
              <a:t/>
            </a:r>
            <a:br>
              <a:rPr lang="en-GB" dirty="0"/>
            </a:br>
            <a:r>
              <a:rPr lang="en-GB" dirty="0"/>
              <a:t/>
            </a:r>
            <a:br>
              <a:rPr lang="en-GB" dirty="0"/>
            </a:br>
            <a:r>
              <a:rPr lang="en-GB" dirty="0" smtClean="0">
                <a:hlinkClick r:id="rId5"/>
              </a:rPr>
              <a:t>www.youtube.com/watch?v=TGddyTW5eMc</a:t>
            </a:r>
            <a:endParaRPr lang="en-GB" dirty="0" smtClean="0"/>
          </a:p>
          <a:p>
            <a:endParaRPr lang="en-GB" dirty="0" smtClean="0"/>
          </a:p>
          <a:p>
            <a:endParaRPr lang="en-GB" b="1" dirty="0"/>
          </a:p>
        </p:txBody>
      </p:sp>
    </p:spTree>
    <p:extLst>
      <p:ext uri="{BB962C8B-B14F-4D97-AF65-F5344CB8AC3E}">
        <p14:creationId xmlns:p14="http://schemas.microsoft.com/office/powerpoint/2010/main" val="1268974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3919513" y="331419"/>
            <a:ext cx="4883547" cy="3298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303770" y="4701338"/>
            <a:ext cx="7821025" cy="1938992"/>
          </a:xfrm>
          <a:prstGeom prst="rect">
            <a:avLst/>
          </a:prstGeom>
          <a:solidFill>
            <a:schemeClr val="accent5">
              <a:lumMod val="20000"/>
              <a:lumOff val="80000"/>
            </a:schemeClr>
          </a:solidFill>
        </p:spPr>
        <p:txBody>
          <a:bodyPr wrap="square">
            <a:spAutoFit/>
          </a:bodyPr>
          <a:lstStyle/>
          <a:p>
            <a:pPr marL="285750" indent="-285750" algn="just">
              <a:lnSpc>
                <a:spcPct val="150000"/>
              </a:lnSpc>
              <a:spcBef>
                <a:spcPts val="600"/>
              </a:spcBef>
              <a:buSzPct val="150000"/>
              <a:buFont typeface="Arial" panose="020B0604020202020204" pitchFamily="34" charset="0"/>
              <a:buChar char="•"/>
            </a:pPr>
            <a:r>
              <a:rPr lang="en-GB" sz="1500" b="1" dirty="0">
                <a:latin typeface="Arial Unicode MS" panose="020B0604020202020204" pitchFamily="34" charset="-128"/>
                <a:ea typeface="Arial Unicode MS" panose="020B0604020202020204" pitchFamily="34" charset="-128"/>
                <a:cs typeface="Arial Unicode MS" panose="020B0604020202020204" pitchFamily="34" charset="-128"/>
              </a:rPr>
              <a:t>List the contacts </a:t>
            </a:r>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who </a:t>
            </a:r>
            <a:r>
              <a:rPr lang="en-GB" sz="1500" b="1" dirty="0">
                <a:latin typeface="Arial Unicode MS" panose="020B0604020202020204" pitchFamily="34" charset="-128"/>
                <a:ea typeface="Arial Unicode MS" panose="020B0604020202020204" pitchFamily="34" charset="-128"/>
                <a:cs typeface="Arial Unicode MS" panose="020B0604020202020204" pitchFamily="34" charset="-128"/>
              </a:rPr>
              <a:t>are at risk of catching measles.</a:t>
            </a:r>
          </a:p>
          <a:p>
            <a:pPr marL="285750" indent="-285750" algn="just">
              <a:buSzPct val="150000"/>
              <a:buFont typeface="Arial" panose="020B0604020202020204" pitchFamily="34" charset="0"/>
              <a:buChar char="•"/>
            </a:pPr>
            <a:endParaRPr lang="en-GB" sz="15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buSzPct val="150000"/>
              <a:buFont typeface="Arial" panose="020B0604020202020204" pitchFamily="34" charset="0"/>
              <a:buChar char="•"/>
            </a:pPr>
            <a:r>
              <a:rPr lang="en-GB" sz="1500" b="1" dirty="0">
                <a:latin typeface="Arial Unicode MS" panose="020B0604020202020204" pitchFamily="34" charset="-128"/>
                <a:ea typeface="Arial Unicode MS" panose="020B0604020202020204" pitchFamily="34" charset="-128"/>
                <a:cs typeface="Arial Unicode MS" panose="020B0604020202020204" pitchFamily="34" charset="-128"/>
              </a:rPr>
              <a:t>Out of this list, </a:t>
            </a:r>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circle contacts </a:t>
            </a:r>
            <a:r>
              <a:rPr lang="en-GB" sz="1500" b="1" dirty="0">
                <a:latin typeface="Arial Unicode MS" panose="020B0604020202020204" pitchFamily="34" charset="-128"/>
                <a:ea typeface="Arial Unicode MS" panose="020B0604020202020204" pitchFamily="34" charset="-128"/>
                <a:cs typeface="Arial Unicode MS" panose="020B0604020202020204" pitchFamily="34" charset="-128"/>
              </a:rPr>
              <a:t>whose health is most at risk if they did catch measles</a:t>
            </a:r>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15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buSzPct val="150000"/>
              <a:buFont typeface="Arial" panose="020B0604020202020204" pitchFamily="34" charset="0"/>
              <a:buChar char="•"/>
            </a:pPr>
            <a:endParaRPr lang="en-GB" sz="15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buSzPct val="150000"/>
              <a:buFont typeface="Arial" panose="020B0604020202020204" pitchFamily="34" charset="0"/>
              <a:buChar char="•"/>
            </a:pPr>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Can you  work </a:t>
            </a:r>
            <a:r>
              <a:rPr lang="en-GB" sz="1500" b="1" dirty="0">
                <a:latin typeface="Arial Unicode MS" panose="020B0604020202020204" pitchFamily="34" charset="-128"/>
                <a:ea typeface="Arial Unicode MS" panose="020B0604020202020204" pitchFamily="34" charset="-128"/>
                <a:cs typeface="Arial Unicode MS" panose="020B0604020202020204" pitchFamily="34" charset="-128"/>
              </a:rPr>
              <a:t>out where the outbreak </a:t>
            </a:r>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started?</a:t>
            </a:r>
          </a:p>
          <a:p>
            <a:pPr algn="just">
              <a:buSzPct val="150000"/>
            </a:pPr>
            <a:endPar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lnSpc>
                <a:spcPct val="150000"/>
              </a:lnSpc>
              <a:spcAft>
                <a:spcPts val="600"/>
              </a:spcAft>
              <a:buSzPct val="150000"/>
              <a:buFont typeface="Arial" panose="020B0604020202020204" pitchFamily="34" charset="0"/>
              <a:buChar char="•"/>
            </a:pPr>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Who else  should you contact to warn that they might have been exposed to measles?</a:t>
            </a:r>
            <a:endParaRPr lang="en-GB" sz="15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 name="Rectangle 7"/>
          <p:cNvSpPr/>
          <p:nvPr/>
        </p:nvSpPr>
        <p:spPr>
          <a:xfrm>
            <a:off x="633918" y="600238"/>
            <a:ext cx="3108171" cy="2231380"/>
          </a:xfrm>
          <a:prstGeom prst="rect">
            <a:avLst/>
          </a:prstGeom>
        </p:spPr>
        <p:txBody>
          <a:bodyPr wrap="square">
            <a:spAutoFit/>
          </a:bodyPr>
          <a:lstStyle/>
          <a:p>
            <a:pPr algn="just"/>
            <a:endPar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People should wash </a:t>
            </a:r>
            <a:r>
              <a:rPr lang="en-GB" sz="15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parts of their hands for at least 15 seconds, using soap. </a:t>
            </a: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Look at the picture. The darker bits are the places most people miss out!</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 name="TextBox 12"/>
          <p:cNvSpPr txBox="1"/>
          <p:nvPr/>
        </p:nvSpPr>
        <p:spPr>
          <a:xfrm>
            <a:off x="-2729551" y="1185947"/>
            <a:ext cx="2455672" cy="14496276"/>
          </a:xfrm>
          <a:prstGeom prst="rect">
            <a:avLst/>
          </a:prstGeom>
          <a:noFill/>
        </p:spPr>
        <p:txBody>
          <a:bodyPr wrap="square" rtlCol="0">
            <a:spAutoFit/>
          </a:bodyPr>
          <a:lstStyle/>
          <a:p>
            <a:r>
              <a:rPr lang="en-GB" b="1" dirty="0"/>
              <a:t>Teacher tips:</a:t>
            </a:r>
          </a:p>
          <a:p>
            <a:endParaRPr lang="en-GB" dirty="0" smtClean="0"/>
          </a:p>
          <a:p>
            <a:r>
              <a:rPr lang="en-GB" dirty="0" smtClean="0"/>
              <a:t>The </a:t>
            </a:r>
            <a:r>
              <a:rPr lang="en-GB" dirty="0"/>
              <a:t>contacts who are at risk are those who are NOT vaccinated.</a:t>
            </a:r>
          </a:p>
          <a:p>
            <a:endParaRPr lang="en-GB" dirty="0" smtClean="0"/>
          </a:p>
          <a:p>
            <a:r>
              <a:rPr lang="en-GB" dirty="0" smtClean="0"/>
              <a:t>The contacts whose health is most at risk are those who have other health problems or who are pregnant. They are more likely to suffer serious complications.</a:t>
            </a:r>
          </a:p>
          <a:p>
            <a:endParaRPr lang="en-GB" dirty="0"/>
          </a:p>
          <a:p>
            <a:r>
              <a:rPr lang="en-GB" dirty="0"/>
              <a:t>All four children had spent holiday time at </a:t>
            </a:r>
            <a:r>
              <a:rPr lang="en-GB" dirty="0" err="1"/>
              <a:t>Hightops</a:t>
            </a:r>
            <a:r>
              <a:rPr lang="en-GB" dirty="0"/>
              <a:t> holiday park so this is likely to be where the outbreak started</a:t>
            </a:r>
            <a:r>
              <a:rPr lang="en-GB" dirty="0" smtClean="0"/>
              <a:t>.</a:t>
            </a:r>
          </a:p>
          <a:p>
            <a:endParaRPr lang="en-GB" dirty="0"/>
          </a:p>
          <a:p>
            <a:r>
              <a:rPr lang="en-GB" dirty="0" smtClean="0"/>
              <a:t>Ibrahim attended school whilst he was ill, and as the science advisors know, this means that there is a strong chance that he has infected other students at the school.</a:t>
            </a:r>
          </a:p>
          <a:p>
            <a:endParaRPr lang="en-GB" dirty="0"/>
          </a:p>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Children can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look at this video for handwashing tips from some healthcare worker colleagues: </a:t>
            </a:r>
          </a:p>
          <a:p>
            <a:pPr algn="just"/>
            <a:r>
              <a:rPr lang="en-GB" dirty="0">
                <a:latin typeface="Arial Unicode MS" panose="020B0604020202020204" pitchFamily="34" charset="-128"/>
                <a:ea typeface="Arial Unicode MS" panose="020B0604020202020204" pitchFamily="34" charset="-128"/>
                <a:cs typeface="Arial Unicode MS" panose="020B0604020202020204" pitchFamily="34" charset="-128"/>
                <a:hlinkClick r:id="rId4"/>
              </a:rPr>
              <a:t>www.youtube.com/watch?v=TGddyTW5eMc</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a:p>
            <a:endParaRPr lang="en-GB" dirty="0"/>
          </a:p>
        </p:txBody>
      </p:sp>
      <p:sp>
        <p:nvSpPr>
          <p:cNvPr id="14" name="TextBox 13"/>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PS2b</a:t>
            </a:r>
            <a:endParaRPr lang="en-GB" sz="4400" dirty="0">
              <a:solidFill>
                <a:schemeClr val="bg1"/>
              </a:solidFill>
            </a:endParaRPr>
          </a:p>
        </p:txBody>
      </p:sp>
      <p:grpSp>
        <p:nvGrpSpPr>
          <p:cNvPr id="3" name="Group 2"/>
          <p:cNvGrpSpPr/>
          <p:nvPr/>
        </p:nvGrpSpPr>
        <p:grpSpPr>
          <a:xfrm>
            <a:off x="5712032" y="4314918"/>
            <a:ext cx="3386529" cy="1397440"/>
            <a:chOff x="5606609" y="3293980"/>
            <a:chExt cx="3386529" cy="1397440"/>
          </a:xfrm>
        </p:grpSpPr>
        <p:sp>
          <p:nvSpPr>
            <p:cNvPr id="4" name="Rectangle 3"/>
            <p:cNvSpPr/>
            <p:nvPr/>
          </p:nvSpPr>
          <p:spPr>
            <a:xfrm>
              <a:off x="5606609" y="3293980"/>
              <a:ext cx="3214052" cy="84478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Ask a </a:t>
              </a:r>
              <a:r>
                <a:rPr lang="en-GB"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data analyst </a:t>
              </a:r>
              <a:r>
                <a:rPr lang="en-GB" sz="1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or </a:t>
              </a:r>
              <a:r>
                <a:rPr lang="en-GB"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science advisor </a:t>
              </a:r>
              <a:br>
                <a:rPr lang="en-GB"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GB" sz="14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to tell you who is most at risk</a:t>
              </a:r>
            </a:p>
          </p:txBody>
        </p:sp>
        <p:pic>
          <p:nvPicPr>
            <p:cNvPr id="5" name="Picture 2"/>
            <p:cNvPicPr>
              <a:picLocks noChangeAspect="1" noChangeArrowheads="1"/>
            </p:cNvPicPr>
            <p:nvPr/>
          </p:nvPicPr>
          <p:blipFill>
            <a:blip r:embed="rId5"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09138" y="3987371"/>
              <a:ext cx="684000" cy="678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64443" y="4006452"/>
              <a:ext cx="737155" cy="6849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7" name="Rectangle 16"/>
          <p:cNvSpPr/>
          <p:nvPr/>
        </p:nvSpPr>
        <p:spPr>
          <a:xfrm>
            <a:off x="303770" y="3628784"/>
            <a:ext cx="5143666" cy="861774"/>
          </a:xfrm>
          <a:prstGeom prst="rect">
            <a:avLst/>
          </a:prstGeom>
        </p:spPr>
        <p:txBody>
          <a:bodyPr wrap="square">
            <a:spAutoFit/>
          </a:bodyPr>
          <a:lstStyle/>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Now down to work! </a:t>
            </a: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You must contact all the families where a family member has caught measles.</a:t>
            </a:r>
            <a:endParaRPr lang="en-GB" sz="1600" dirty="0"/>
          </a:p>
        </p:txBody>
      </p:sp>
      <p:sp>
        <p:nvSpPr>
          <p:cNvPr id="15" name="TextBox 14"/>
          <p:cNvSpPr txBox="1"/>
          <p:nvPr/>
        </p:nvSpPr>
        <p:spPr>
          <a:xfrm>
            <a:off x="8290991" y="146754"/>
            <a:ext cx="673698"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PS2b</a:t>
            </a:r>
            <a:endParaRPr lang="en-GB" b="1" dirty="0">
              <a:solidFill>
                <a:schemeClr val="bg1"/>
              </a:solidFill>
            </a:endParaRPr>
          </a:p>
        </p:txBody>
      </p:sp>
    </p:spTree>
    <p:extLst>
      <p:ext uri="{BB962C8B-B14F-4D97-AF65-F5344CB8AC3E}">
        <p14:creationId xmlns:p14="http://schemas.microsoft.com/office/powerpoint/2010/main" val="96493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918" y="842559"/>
            <a:ext cx="8712000" cy="57960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433137" y="1042737"/>
            <a:ext cx="3898231" cy="369332"/>
          </a:xfrm>
          <a:prstGeom prst="rect">
            <a:avLst/>
          </a:prstGeom>
          <a:noFill/>
        </p:spPr>
        <p:txBody>
          <a:bodyPr wrap="square" rtlCol="0">
            <a:spAutoFit/>
          </a:bodyPr>
          <a:lstStyle/>
          <a:p>
            <a:endParaRPr lang="en-GB" dirty="0"/>
          </a:p>
        </p:txBody>
      </p:sp>
      <p:sp>
        <p:nvSpPr>
          <p:cNvPr id="12" name="TextBox 11"/>
          <p:cNvSpPr txBox="1"/>
          <p:nvPr/>
        </p:nvSpPr>
        <p:spPr>
          <a:xfrm>
            <a:off x="4563979" y="188640"/>
            <a:ext cx="3056021" cy="400110"/>
          </a:xfrm>
          <a:prstGeom prst="rect">
            <a:avLst/>
          </a:prstGeom>
          <a:noFill/>
        </p:spPr>
        <p:txBody>
          <a:bodyPr wrap="square" rtlCol="0">
            <a:spAutoFit/>
          </a:bodyPr>
          <a:lstStyle/>
          <a:p>
            <a:endParaRPr lang="en-GB" dirty="0"/>
          </a:p>
        </p:txBody>
      </p:sp>
      <p:graphicFrame>
        <p:nvGraphicFramePr>
          <p:cNvPr id="13" name="Table 12"/>
          <p:cNvGraphicFramePr>
            <a:graphicFrameLocks noGrp="1"/>
          </p:cNvGraphicFramePr>
          <p:nvPr>
            <p:extLst>
              <p:ext uri="{D42A27DB-BD31-4B8C-83A1-F6EECF244321}">
                <p14:modId xmlns:p14="http://schemas.microsoft.com/office/powerpoint/2010/main" val="80115819"/>
              </p:ext>
            </p:extLst>
          </p:nvPr>
        </p:nvGraphicFramePr>
        <p:xfrm>
          <a:off x="393032" y="1042737"/>
          <a:ext cx="8352000" cy="2438401"/>
        </p:xfrm>
        <a:graphic>
          <a:graphicData uri="http://schemas.openxmlformats.org/drawingml/2006/table">
            <a:tbl>
              <a:tblPr firstRow="1" bandRow="1">
                <a:tableStyleId>{5940675A-B579-460E-94D1-54222C63F5DA}</a:tableStyleId>
              </a:tblPr>
              <a:tblGrid>
                <a:gridCol w="2088000"/>
                <a:gridCol w="2088000"/>
                <a:gridCol w="2088000"/>
                <a:gridCol w="2088000"/>
              </a:tblGrid>
              <a:tr h="502024">
                <a:tc>
                  <a:txBody>
                    <a:bodyPr/>
                    <a:lstStyle/>
                    <a:p>
                      <a:pPr algn="l"/>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Patient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B w="12700" cap="flat" cmpd="sng" algn="ctr">
                      <a:solidFill>
                        <a:schemeClr val="accent2">
                          <a:lumMod val="50000"/>
                        </a:schemeClr>
                      </a:solidFill>
                      <a:prstDash val="solid"/>
                      <a:round/>
                      <a:headEnd type="none" w="med" len="med"/>
                      <a:tailEnd type="none" w="med" len="med"/>
                    </a:lnB>
                    <a:solidFill>
                      <a:schemeClr val="accent4">
                        <a:lumMod val="20000"/>
                        <a:lumOff val="80000"/>
                      </a:schemeClr>
                    </a:solidFill>
                  </a:tcPr>
                </a:tc>
                <a:tc>
                  <a:txBody>
                    <a:bodyPr/>
                    <a:lstStyle/>
                    <a:p>
                      <a:pPr algn="l"/>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Isabel Davies</a:t>
                      </a:r>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11</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Years</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0ld</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pPr algn="l"/>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Fiveways</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Secondary School</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r>
              <a:tr h="645459">
                <a:tc>
                  <a:txBody>
                    <a:bodyPr/>
                    <a:lstStyle/>
                    <a:p>
                      <a:pPr algn="l"/>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Close</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contacts </a:t>
                      </a:r>
                      <a:b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(health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Mum (Julie)</a:t>
                      </a:r>
                    </a:p>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a:t>
                      </a:r>
                    </a:p>
                    <a:p>
                      <a:pPr algn="l"/>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solidFill>
                      <a:schemeClr val="bg1"/>
                    </a:solidFill>
                  </a:tcPr>
                </a:tc>
                <a:tc>
                  <a:txBody>
                    <a:bodyPr/>
                    <a:lstStyle/>
                    <a:p>
                      <a:pPr algn="l"/>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Dad (James)</a:t>
                      </a:r>
                    </a:p>
                    <a:p>
                      <a:pPr algn="l"/>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Vaccinated</a:t>
                      </a:r>
                    </a:p>
                    <a:p>
                      <a:pPr algn="l"/>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c>
                  <a:txBody>
                    <a:bodyPr/>
                    <a:lstStyle/>
                    <a:p>
                      <a:pPr algn="l"/>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Sister (Chloe,</a:t>
                      </a: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9)</a:t>
                      </a:r>
                    </a:p>
                    <a:p>
                      <a:pPr algn="l"/>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Not vaccinated</a:t>
                      </a:r>
                    </a:p>
                    <a:p>
                      <a:pPr algn="l"/>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r>
              <a:tr h="645459">
                <a:tc>
                  <a:txBody>
                    <a:bodyPr/>
                    <a:lstStyle/>
                    <a:p>
                      <a:pPr algn="l"/>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Aunty (Becky)</a:t>
                      </a:r>
                      <a:b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Not</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vaccinated</a:t>
                      </a:r>
                    </a:p>
                    <a:p>
                      <a:pPr algn="l"/>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Pregnant</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solidFill>
                      <a:schemeClr val="bg1"/>
                    </a:solidFill>
                  </a:tcPr>
                </a:tc>
                <a:tc>
                  <a:txBody>
                    <a:bodyPr/>
                    <a:lstStyle/>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Uncle (Will)</a:t>
                      </a:r>
                    </a:p>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a:t>
                      </a:r>
                    </a:p>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c>
                  <a:txBody>
                    <a:bodyPr/>
                    <a:lstStyle/>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Cousin (Ed, 2)</a:t>
                      </a:r>
                    </a:p>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a:t>
                      </a:r>
                    </a:p>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noFill/>
                  </a:tcPr>
                </a:tc>
              </a:tr>
              <a:tr h="645459">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Recent</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travel history</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T w="12700" cap="flat" cmpd="sng" algn="ctr">
                      <a:solidFill>
                        <a:schemeClr val="accent2">
                          <a:lumMod val="50000"/>
                        </a:schemeClr>
                      </a:solidFill>
                      <a:prstDash val="solid"/>
                      <a:round/>
                      <a:headEnd type="none" w="med" len="med"/>
                      <a:tailEnd type="none" w="med" len="med"/>
                    </a:lnT>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Cousin’s birthday party a week before feeling ill.</a:t>
                      </a:r>
                    </a:p>
                    <a:p>
                      <a:pPr algn="l"/>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pPr algn="l"/>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Hightops</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Holiday Park</a:t>
                      </a:r>
                    </a:p>
                    <a:p>
                      <a:pPr algn="l"/>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(half term holiday weekend away)</a:t>
                      </a:r>
                    </a:p>
                  </a:txBody>
                  <a:tcPr anchor="ct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Felt ill on Friday evening and did not attend school on Monday.</a:t>
                      </a:r>
                    </a:p>
                  </a:txBody>
                  <a:tcPr anchor="ctr">
                    <a:solidFill>
                      <a:schemeClr val="accent4">
                        <a:lumMod val="20000"/>
                        <a:lumOff val="80000"/>
                      </a:schemeClr>
                    </a:solidFill>
                  </a:tcPr>
                </a:tc>
              </a:tr>
            </a:tbl>
          </a:graphicData>
        </a:graphic>
      </p:graphicFrame>
      <p:cxnSp>
        <p:nvCxnSpPr>
          <p:cNvPr id="15" name="Straight Connector 14"/>
          <p:cNvCxnSpPr/>
          <p:nvPr/>
        </p:nvCxnSpPr>
        <p:spPr>
          <a:xfrm>
            <a:off x="216918" y="3674299"/>
            <a:ext cx="8712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16" name="Table 15"/>
          <p:cNvGraphicFramePr>
            <a:graphicFrameLocks noGrp="1"/>
          </p:cNvGraphicFramePr>
          <p:nvPr>
            <p:extLst>
              <p:ext uri="{D42A27DB-BD31-4B8C-83A1-F6EECF244321}">
                <p14:modId xmlns:p14="http://schemas.microsoft.com/office/powerpoint/2010/main" val="3292898221"/>
              </p:ext>
            </p:extLst>
          </p:nvPr>
        </p:nvGraphicFramePr>
        <p:xfrm>
          <a:off x="406633" y="3818022"/>
          <a:ext cx="8352000" cy="2615902"/>
        </p:xfrm>
        <a:graphic>
          <a:graphicData uri="http://schemas.openxmlformats.org/drawingml/2006/table">
            <a:tbl>
              <a:tblPr firstRow="1" bandRow="1">
                <a:tableStyleId>{5940675A-B579-460E-94D1-54222C63F5DA}</a:tableStyleId>
              </a:tblPr>
              <a:tblGrid>
                <a:gridCol w="2088000"/>
                <a:gridCol w="2088000"/>
                <a:gridCol w="2088000"/>
                <a:gridCol w="2088000"/>
              </a:tblGrid>
              <a:tr h="502024">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Patient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B w="12700" cap="flat" cmpd="sng" algn="ctr">
                      <a:solidFill>
                        <a:schemeClr val="accent2">
                          <a:lumMod val="50000"/>
                        </a:schemeClr>
                      </a:solidFill>
                      <a:prstDash val="solid"/>
                      <a:round/>
                      <a:headEnd type="none" w="med" len="med"/>
                      <a:tailEnd type="none" w="med" len="med"/>
                    </a:lnB>
                    <a:solidFill>
                      <a:schemeClr val="accent4">
                        <a:lumMod val="20000"/>
                        <a:lumOff val="80000"/>
                      </a:schemeClr>
                    </a:solidFill>
                  </a:tcPr>
                </a:tc>
                <a:tc>
                  <a:txBody>
                    <a:bodyPr/>
                    <a:lstStyle/>
                    <a:p>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Oliver Jones</a:t>
                      </a:r>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10 Years</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0ld</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Parkfield</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Primary School</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r>
              <a:tr h="645459">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Close</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contacts </a:t>
                      </a:r>
                      <a:b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(health details):</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Mum ( Donna)</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Has asthma</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Dad (Nick)</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a:t>
                      </a:r>
                      <a:b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Healthy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bg1"/>
                    </a:solidFill>
                  </a:tcPr>
                </a:tc>
                <a:tc>
                  <a:txBody>
                    <a:bodyPr/>
                    <a:lstStyle/>
                    <a:p>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Brother (George,13)</a:t>
                      </a:r>
                    </a:p>
                    <a:p>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Not</a:t>
                      </a: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vaccinated</a:t>
                      </a:r>
                      <a:b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GB" sz="12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Wheelchair</a:t>
                      </a:r>
                      <a:r>
                        <a:rPr lang="en-GB" sz="120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user</a:t>
                      </a:r>
                      <a:endParaRPr lang="en-GB" sz="120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bg1"/>
                    </a:solidFill>
                  </a:tcPr>
                </a:tc>
              </a:tr>
              <a:tr h="645459">
                <a:tc>
                  <a:txBody>
                    <a:bodyPr/>
                    <a:lstStyle/>
                    <a:p>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mpd="sng">
                      <a:noFill/>
                    </a:lnT>
                    <a:lnB w="12700" cap="flat" cmpd="sng" algn="ctr">
                      <a:solidFill>
                        <a:schemeClr val="accent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Granny (Chris)</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Not vaccinated, had measles</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as a child / </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Has heart</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condition</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L w="12700" cap="flat" cmpd="sng" algn="ctr">
                      <a:solidFill>
                        <a:schemeClr val="accent2">
                          <a:lumMod val="50000"/>
                        </a:schemeClr>
                      </a:solidFill>
                      <a:prstDash val="solid"/>
                      <a:round/>
                      <a:headEnd type="none" w="med" len="med"/>
                      <a:tailEnd type="none" w="med" len="med"/>
                    </a:lnL>
                    <a:solidFill>
                      <a:schemeClr val="bg1"/>
                    </a:solidFill>
                  </a:tcPr>
                </a:tc>
                <a:tc>
                  <a:txBody>
                    <a:bodyPr/>
                    <a:lstStyle/>
                    <a:p>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bg1"/>
                    </a:solidFill>
                  </a:tcPr>
                </a:tc>
                <a:tc>
                  <a:txBody>
                    <a:bodyPr/>
                    <a:lstStyle/>
                    <a:p>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bg1"/>
                    </a:solidFill>
                  </a:tcPr>
                </a:tc>
              </a:tr>
              <a:tr h="645459">
                <a:tc>
                  <a:txBody>
                    <a:bodyPr/>
                    <a:lstStyle/>
                    <a:p>
                      <a:r>
                        <a:rPr lang="en-GB"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Recent</a:t>
                      </a:r>
                      <a:r>
                        <a:rPr lang="en-GB" sz="12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travel history</a:t>
                      </a:r>
                      <a:endParaRPr lang="en-GB"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lnT w="12700" cap="flat" cmpd="sng" algn="ctr">
                      <a:solidFill>
                        <a:schemeClr val="accent2">
                          <a:lumMod val="50000"/>
                        </a:schemeClr>
                      </a:solidFill>
                      <a:prstDash val="solid"/>
                      <a:round/>
                      <a:headEnd type="none" w="med" len="med"/>
                      <a:tailEnd type="none" w="med" len="med"/>
                    </a:lnT>
                    <a:solidFill>
                      <a:schemeClr val="accent4">
                        <a:lumMod val="20000"/>
                        <a:lumOff val="80000"/>
                      </a:schemeClr>
                    </a:solidFill>
                  </a:tcPr>
                </a:tc>
                <a:tc>
                  <a:txBody>
                    <a:bodyPr/>
                    <a:lstStyle/>
                    <a:p>
                      <a:r>
                        <a:rPr lang="en-GB" sz="1200" dirty="0" err="1" smtClean="0">
                          <a:latin typeface="Arial Unicode MS" panose="020B0604020202020204" pitchFamily="34" charset="-128"/>
                          <a:ea typeface="Arial Unicode MS" panose="020B0604020202020204" pitchFamily="34" charset="-128"/>
                          <a:cs typeface="Arial Unicode MS" panose="020B0604020202020204" pitchFamily="34" charset="-128"/>
                        </a:rPr>
                        <a:t>Hightops</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Holiday Park</a:t>
                      </a:r>
                    </a:p>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(half term holiday week away)</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Local park five days before feeling ill.</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c>
                  <a:txBody>
                    <a:bodyPr/>
                    <a:lstStyle/>
                    <a:p>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Sent</a:t>
                      </a:r>
                      <a:r>
                        <a:rPr lang="en-GB" sz="12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home from school feeling ill</a:t>
                      </a: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nchor="ctr">
                    <a:solidFill>
                      <a:schemeClr val="accent4">
                        <a:lumMod val="20000"/>
                        <a:lumOff val="80000"/>
                      </a:schemeClr>
                    </a:solidFill>
                  </a:tcPr>
                </a:tc>
              </a:tr>
            </a:tbl>
          </a:graphicData>
        </a:graphic>
      </p:graphicFrame>
      <p:sp>
        <p:nvSpPr>
          <p:cNvPr id="19" name="TextBox 18"/>
          <p:cNvSpPr txBox="1"/>
          <p:nvPr/>
        </p:nvSpPr>
        <p:spPr>
          <a:xfrm>
            <a:off x="347192" y="188640"/>
            <a:ext cx="7272808" cy="400110"/>
          </a:xfrm>
          <a:prstGeom prst="rect">
            <a:avLst/>
          </a:prstGeom>
          <a:solidFill>
            <a:schemeClr val="accent4">
              <a:lumMod val="60000"/>
              <a:lumOff val="40000"/>
            </a:schemeClr>
          </a:solidFill>
        </p:spPr>
        <p:txBody>
          <a:bodyPr wrap="square" rtlCol="0">
            <a:spAutoFit/>
          </a:bodyPr>
          <a:lstStyle/>
          <a:p>
            <a:r>
              <a:rPr lang="en-GB" sz="2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Measles </a:t>
            </a:r>
            <a:r>
              <a:rPr lang="en-GB" sz="2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patient family questionnaires (healthcare workers)</a:t>
            </a:r>
            <a:endParaRPr lang="en-GB" sz="2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0" name="TextBox 19"/>
          <p:cNvSpPr txBox="1"/>
          <p:nvPr/>
        </p:nvSpPr>
        <p:spPr>
          <a:xfrm>
            <a:off x="7973271" y="204029"/>
            <a:ext cx="706903"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PS2c</a:t>
            </a:r>
            <a:endParaRPr lang="en-GB" b="1" dirty="0">
              <a:solidFill>
                <a:schemeClr val="bg1"/>
              </a:solidFill>
            </a:endParaRPr>
          </a:p>
        </p:txBody>
      </p:sp>
      <p:grpSp>
        <p:nvGrpSpPr>
          <p:cNvPr id="14" name="Group 13"/>
          <p:cNvGrpSpPr/>
          <p:nvPr/>
        </p:nvGrpSpPr>
        <p:grpSpPr>
          <a:xfrm>
            <a:off x="-2939576" y="215062"/>
            <a:ext cx="2677268" cy="1340217"/>
            <a:chOff x="-2939576" y="215062"/>
            <a:chExt cx="2677268" cy="1340217"/>
          </a:xfrm>
        </p:grpSpPr>
        <p:sp>
          <p:nvSpPr>
            <p:cNvPr id="18" name="TextBox 17"/>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PS2c</a:t>
              </a:r>
              <a:endParaRPr lang="en-GB" sz="4400" dirty="0">
                <a:solidFill>
                  <a:schemeClr val="bg1"/>
                </a:solidFill>
              </a:endParaRPr>
            </a:p>
          </p:txBody>
        </p:sp>
        <p:sp>
          <p:nvSpPr>
            <p:cNvPr id="21" name="TextBox 20"/>
            <p:cNvSpPr txBox="1"/>
            <p:nvPr/>
          </p:nvSpPr>
          <p:spPr>
            <a:xfrm>
              <a:off x="-2729551" y="1185947"/>
              <a:ext cx="2455672" cy="369332"/>
            </a:xfrm>
            <a:prstGeom prst="rect">
              <a:avLst/>
            </a:prstGeom>
            <a:noFill/>
          </p:spPr>
          <p:txBody>
            <a:bodyPr wrap="square" rtlCol="0">
              <a:spAutoFit/>
            </a:bodyPr>
            <a:lstStyle/>
            <a:p>
              <a:endParaRPr lang="en-GB" dirty="0"/>
            </a:p>
          </p:txBody>
        </p:sp>
      </p:grpSp>
    </p:spTree>
    <p:extLst>
      <p:ext uri="{BB962C8B-B14F-4D97-AF65-F5344CB8AC3E}">
        <p14:creationId xmlns:p14="http://schemas.microsoft.com/office/powerpoint/2010/main" val="1371117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3462</TotalTime>
  <Words>1969</Words>
  <Application>Microsoft Office PowerPoint</Application>
  <PresentationFormat>On-screen Show (4:3)</PresentationFormat>
  <Paragraphs>446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 Harden</dc:creator>
  <cp:lastModifiedBy>Felix</cp:lastModifiedBy>
  <cp:revision>212</cp:revision>
  <cp:lastPrinted>2015-11-03T19:27:42Z</cp:lastPrinted>
  <dcterms:created xsi:type="dcterms:W3CDTF">2015-05-09T10:18:36Z</dcterms:created>
  <dcterms:modified xsi:type="dcterms:W3CDTF">2016-06-22T01:28:13Z</dcterms:modified>
</cp:coreProperties>
</file>