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75" r:id="rId3"/>
    <p:sldId id="257" r:id="rId4"/>
    <p:sldId id="259" r:id="rId5"/>
    <p:sldId id="265" r:id="rId6"/>
    <p:sldId id="274" r:id="rId7"/>
    <p:sldId id="261" r:id="rId8"/>
    <p:sldId id="273" r:id="rId9"/>
    <p:sldId id="268" r:id="rId10"/>
    <p:sldId id="276" r:id="rId11"/>
    <p:sldId id="260" r:id="rId12"/>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9AC0"/>
    <a:srgbClr val="9CECAF"/>
    <a:srgbClr val="80A7AC"/>
    <a:srgbClr val="A4C5DA"/>
    <a:srgbClr val="A2BEC2"/>
    <a:srgbClr val="FFECB7"/>
    <a:srgbClr val="FFEBB3"/>
    <a:srgbClr val="FFE48E"/>
    <a:srgbClr val="FFE393"/>
    <a:srgbClr val="FFF2CD"/>
  </p:clrMru>
  <p:extLst>
    <p:ext uri="{E76CE94A-603C-4142-B9EB-6D1370010A27}">
      <p14:discardImageEditData xmlns:p14="http://schemas.microsoft.com/office/powerpoint/2010/main" val="1"/>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206" autoAdjust="0"/>
    <p:restoredTop sz="93250" autoAdjust="0"/>
  </p:normalViewPr>
  <p:slideViewPr>
    <p:cSldViewPr snapToGrid="0">
      <p:cViewPr>
        <p:scale>
          <a:sx n="70" d="100"/>
          <a:sy n="70" d="100"/>
        </p:scale>
        <p:origin x="-1320" y="-13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Felix\Desktop\Book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Felix\Desktop\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invertIfNegative val="0"/>
          <c:cat>
            <c:strRef>
              <c:f>Sheet1!$C$7:$C$15</c:f>
              <c:strCache>
                <c:ptCount val="9"/>
                <c:pt idx="0">
                  <c:v>0</c:v>
                </c:pt>
                <c:pt idx="1">
                  <c:v>1-4</c:v>
                </c:pt>
                <c:pt idx="2">
                  <c:v>5-14</c:v>
                </c:pt>
                <c:pt idx="3">
                  <c:v>15-24</c:v>
                </c:pt>
                <c:pt idx="4">
                  <c:v>25-34</c:v>
                </c:pt>
                <c:pt idx="5">
                  <c:v>35-44</c:v>
                </c:pt>
                <c:pt idx="6">
                  <c:v>45-54</c:v>
                </c:pt>
                <c:pt idx="7">
                  <c:v>55-64</c:v>
                </c:pt>
                <c:pt idx="8">
                  <c:v>65+</c:v>
                </c:pt>
              </c:strCache>
            </c:strRef>
          </c:cat>
          <c:val>
            <c:numRef>
              <c:f>Sheet1!$D$7:$D$15</c:f>
              <c:numCache>
                <c:formatCode>General</c:formatCode>
                <c:ptCount val="9"/>
                <c:pt idx="0">
                  <c:v>360</c:v>
                </c:pt>
                <c:pt idx="1">
                  <c:v>210</c:v>
                </c:pt>
                <c:pt idx="2">
                  <c:v>125</c:v>
                </c:pt>
                <c:pt idx="3">
                  <c:v>50</c:v>
                </c:pt>
                <c:pt idx="4">
                  <c:v>25</c:v>
                </c:pt>
                <c:pt idx="5">
                  <c:v>20</c:v>
                </c:pt>
                <c:pt idx="6">
                  <c:v>10</c:v>
                </c:pt>
                <c:pt idx="7">
                  <c:v>6</c:v>
                </c:pt>
                <c:pt idx="8">
                  <c:v>2</c:v>
                </c:pt>
              </c:numCache>
            </c:numRef>
          </c:val>
        </c:ser>
        <c:dLbls>
          <c:showLegendKey val="0"/>
          <c:showVal val="0"/>
          <c:showCatName val="0"/>
          <c:showSerName val="0"/>
          <c:showPercent val="0"/>
          <c:showBubbleSize val="0"/>
        </c:dLbls>
        <c:gapWidth val="150"/>
        <c:axId val="75395072"/>
        <c:axId val="75396992"/>
      </c:barChart>
      <c:catAx>
        <c:axId val="75395072"/>
        <c:scaling>
          <c:orientation val="minMax"/>
        </c:scaling>
        <c:delete val="0"/>
        <c:axPos val="b"/>
        <c:title>
          <c:tx>
            <c:rich>
              <a:bodyPr/>
              <a:lstStyle/>
              <a:p>
                <a:pPr>
                  <a:defRPr/>
                </a:pPr>
                <a:r>
                  <a:rPr lang="en-GB" sz="1600" dirty="0"/>
                  <a:t>age</a:t>
                </a:r>
                <a:r>
                  <a:rPr lang="en-GB" sz="1600" baseline="0" dirty="0"/>
                  <a:t> group </a:t>
                </a:r>
                <a:endParaRPr lang="en-GB" sz="1600" dirty="0"/>
              </a:p>
            </c:rich>
          </c:tx>
          <c:layout>
            <c:manualLayout>
              <c:xMode val="edge"/>
              <c:yMode val="edge"/>
              <c:x val="0.45580155676041811"/>
              <c:y val="0.87864129575872729"/>
            </c:manualLayout>
          </c:layout>
          <c:overlay val="0"/>
        </c:title>
        <c:majorTickMark val="out"/>
        <c:minorTickMark val="none"/>
        <c:tickLblPos val="nextTo"/>
        <c:crossAx val="75396992"/>
        <c:crosses val="autoZero"/>
        <c:auto val="1"/>
        <c:lblAlgn val="ctr"/>
        <c:lblOffset val="100"/>
        <c:noMultiLvlLbl val="0"/>
      </c:catAx>
      <c:valAx>
        <c:axId val="75396992"/>
        <c:scaling>
          <c:orientation val="minMax"/>
        </c:scaling>
        <c:delete val="0"/>
        <c:axPos val="l"/>
        <c:minorGridlines/>
        <c:title>
          <c:tx>
            <c:rich>
              <a:bodyPr rot="-5400000" vert="horz"/>
              <a:lstStyle/>
              <a:p>
                <a:pPr>
                  <a:defRPr sz="1200"/>
                </a:pPr>
                <a:r>
                  <a:rPr lang="en-GB" sz="1800" dirty="0"/>
                  <a:t>number</a:t>
                </a:r>
                <a:r>
                  <a:rPr lang="en-GB" sz="1800" baseline="0" dirty="0"/>
                  <a:t> of measles </a:t>
                </a:r>
                <a:r>
                  <a:rPr lang="en-GB" sz="1800" baseline="0" dirty="0" smtClean="0"/>
                  <a:t>cases </a:t>
                </a:r>
                <a:br>
                  <a:rPr lang="en-GB" sz="1800" baseline="0" dirty="0" smtClean="0"/>
                </a:br>
                <a:r>
                  <a:rPr lang="en-GB" sz="1800" baseline="0" dirty="0" smtClean="0"/>
                  <a:t>per 100,000 people</a:t>
                </a:r>
                <a:endParaRPr lang="en-GB" sz="1400" dirty="0"/>
              </a:p>
            </c:rich>
          </c:tx>
          <c:layout>
            <c:manualLayout>
              <c:xMode val="edge"/>
              <c:yMode val="edge"/>
              <c:x val="1.6296809890500551E-3"/>
              <c:y val="0.10456451915185121"/>
            </c:manualLayout>
          </c:layout>
          <c:overlay val="0"/>
        </c:title>
        <c:numFmt formatCode="General" sourceLinked="1"/>
        <c:majorTickMark val="out"/>
        <c:minorTickMark val="in"/>
        <c:tickLblPos val="nextTo"/>
        <c:crossAx val="75395072"/>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Sheet2!$D$3</c:f>
              <c:strCache>
                <c:ptCount val="1"/>
              </c:strCache>
            </c:strRef>
          </c:tx>
          <c:invertIfNegative val="0"/>
          <c:cat>
            <c:numRef>
              <c:f>Sheet2!$B$4:$B$21</c:f>
              <c:numCache>
                <c:formatCode>General</c:formatCode>
                <c:ptCount val="18"/>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numCache>
            </c:numRef>
          </c:cat>
          <c:val>
            <c:numRef>
              <c:f>Sheet2!$D$4:$D$21</c:f>
              <c:numCache>
                <c:formatCode>General</c:formatCode>
                <c:ptCount val="18"/>
                <c:pt idx="0">
                  <c:v>4.9000000000000004</c:v>
                </c:pt>
                <c:pt idx="1">
                  <c:v>5.8</c:v>
                </c:pt>
                <c:pt idx="2">
                  <c:v>4.8</c:v>
                </c:pt>
                <c:pt idx="3">
                  <c:v>4.3</c:v>
                </c:pt>
                <c:pt idx="4">
                  <c:v>4.7</c:v>
                </c:pt>
                <c:pt idx="5">
                  <c:v>5.2</c:v>
                </c:pt>
                <c:pt idx="6">
                  <c:v>6.4</c:v>
                </c:pt>
                <c:pt idx="7">
                  <c:v>7.9</c:v>
                </c:pt>
                <c:pt idx="8">
                  <c:v>10.3</c:v>
                </c:pt>
                <c:pt idx="9">
                  <c:v>12.4</c:v>
                </c:pt>
                <c:pt idx="10">
                  <c:v>15.9</c:v>
                </c:pt>
                <c:pt idx="11">
                  <c:v>14.5</c:v>
                </c:pt>
                <c:pt idx="12">
                  <c:v>13.1</c:v>
                </c:pt>
                <c:pt idx="13">
                  <c:v>13.8</c:v>
                </c:pt>
                <c:pt idx="14">
                  <c:v>11.8</c:v>
                </c:pt>
                <c:pt idx="15">
                  <c:v>10.1</c:v>
                </c:pt>
                <c:pt idx="16">
                  <c:v>7.9</c:v>
                </c:pt>
                <c:pt idx="17">
                  <c:v>6.8</c:v>
                </c:pt>
              </c:numCache>
            </c:numRef>
          </c:val>
        </c:ser>
        <c:dLbls>
          <c:showLegendKey val="0"/>
          <c:showVal val="0"/>
          <c:showCatName val="0"/>
          <c:showSerName val="0"/>
          <c:showPercent val="0"/>
          <c:showBubbleSize val="0"/>
        </c:dLbls>
        <c:gapWidth val="70"/>
        <c:axId val="77580928"/>
        <c:axId val="77583104"/>
      </c:barChart>
      <c:catAx>
        <c:axId val="77580928"/>
        <c:scaling>
          <c:orientation val="minMax"/>
        </c:scaling>
        <c:delete val="0"/>
        <c:axPos val="b"/>
        <c:majorGridlines/>
        <c:title>
          <c:tx>
            <c:rich>
              <a:bodyPr/>
              <a:lstStyle/>
              <a:p>
                <a:pPr>
                  <a:defRPr/>
                </a:pPr>
                <a:r>
                  <a:rPr lang="en-GB" sz="1600" dirty="0"/>
                  <a:t>Age group</a:t>
                </a:r>
              </a:p>
            </c:rich>
          </c:tx>
          <c:layout>
            <c:manualLayout>
              <c:xMode val="edge"/>
              <c:yMode val="edge"/>
              <c:x val="0.48211162682368625"/>
              <c:y val="0.93923596862068603"/>
            </c:manualLayout>
          </c:layout>
          <c:overlay val="0"/>
        </c:title>
        <c:numFmt formatCode="General" sourceLinked="1"/>
        <c:majorTickMark val="out"/>
        <c:minorTickMark val="none"/>
        <c:tickLblPos val="nextTo"/>
        <c:crossAx val="77583104"/>
        <c:crosses val="autoZero"/>
        <c:auto val="1"/>
        <c:lblAlgn val="ctr"/>
        <c:lblOffset val="100"/>
        <c:noMultiLvlLbl val="0"/>
      </c:catAx>
      <c:valAx>
        <c:axId val="77583104"/>
        <c:scaling>
          <c:orientation val="minMax"/>
          <c:max val="18"/>
          <c:min val="0"/>
        </c:scaling>
        <c:delete val="0"/>
        <c:axPos val="l"/>
        <c:minorGridlines/>
        <c:title>
          <c:tx>
            <c:rich>
              <a:bodyPr rot="-5400000" vert="horz"/>
              <a:lstStyle/>
              <a:p>
                <a:pPr>
                  <a:defRPr/>
                </a:pPr>
                <a:r>
                  <a:rPr lang="en-GB" sz="1600" dirty="0"/>
                  <a:t>Percentage </a:t>
                </a:r>
                <a:r>
                  <a:rPr lang="en-GB" sz="1600" dirty="0" smtClean="0"/>
                  <a:t>unvaccinated</a:t>
                </a:r>
                <a:endParaRPr lang="en-GB" sz="1600" dirty="0"/>
              </a:p>
            </c:rich>
          </c:tx>
          <c:layout/>
          <c:overlay val="0"/>
        </c:title>
        <c:numFmt formatCode="General" sourceLinked="1"/>
        <c:majorTickMark val="out"/>
        <c:minorTickMark val="none"/>
        <c:tickLblPos val="nextTo"/>
        <c:crossAx val="77580928"/>
        <c:crosses val="autoZero"/>
        <c:crossBetween val="between"/>
        <c:majorUnit val="5"/>
        <c:minorUnit val="1"/>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5"/>
    </mc:Choice>
    <mc:Fallback>
      <c:style val="15"/>
    </mc:Fallback>
  </mc:AlternateContent>
  <c:chart>
    <c:autoTitleDeleted val="0"/>
    <c:plotArea>
      <c:layout/>
      <c:pieChart>
        <c:varyColors val="1"/>
        <c:ser>
          <c:idx val="0"/>
          <c:order val="0"/>
          <c:dPt>
            <c:idx val="0"/>
            <c:bubble3D val="0"/>
            <c:spPr>
              <a:solidFill>
                <a:schemeClr val="tx2">
                  <a:lumMod val="75000"/>
                </a:schemeClr>
              </a:solidFill>
            </c:spPr>
          </c:dPt>
          <c:dPt>
            <c:idx val="1"/>
            <c:bubble3D val="0"/>
            <c:spPr>
              <a:pattFill prst="ltVert">
                <a:fgClr>
                  <a:schemeClr val="tx2">
                    <a:lumMod val="75000"/>
                  </a:schemeClr>
                </a:fgClr>
                <a:bgClr>
                  <a:schemeClr val="bg1"/>
                </a:bgClr>
              </a:pattFill>
            </c:spPr>
          </c:dPt>
          <c:val>
            <c:numRef>
              <c:f>(Sheet2!$D$32,Sheet2!$D$33,Sheet2!$D$34)</c:f>
              <c:numCache>
                <c:formatCode>General</c:formatCode>
                <c:ptCount val="3"/>
                <c:pt idx="0">
                  <c:v>50</c:v>
                </c:pt>
                <c:pt idx="1">
                  <c:v>25</c:v>
                </c:pt>
                <c:pt idx="2">
                  <c:v>25</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en-GB"/>
          </a:p>
        </p:txBody>
      </p:sp>
      <p:sp>
        <p:nvSpPr>
          <p:cNvPr id="3" name="Date Placeholder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C7DF852D-5F46-4C18-B8EE-75550E895C1A}" type="datetimeFigureOut">
              <a:rPr lang="en-GB" smtClean="0"/>
              <a:t>22/06/2016</a:t>
            </a:fld>
            <a:endParaRPr lang="en-GB"/>
          </a:p>
        </p:txBody>
      </p:sp>
      <p:sp>
        <p:nvSpPr>
          <p:cNvPr id="4" name="Slide Image Placeholder 3"/>
          <p:cNvSpPr>
            <a:spLocks noGrp="1" noRot="1" noChangeAspect="1"/>
          </p:cNvSpPr>
          <p:nvPr>
            <p:ph type="sldImg" idx="2"/>
          </p:nvPr>
        </p:nvSpPr>
        <p:spPr>
          <a:xfrm>
            <a:off x="1247775" y="1279525"/>
            <a:ext cx="4603750" cy="3454400"/>
          </a:xfrm>
          <a:prstGeom prst="rect">
            <a:avLst/>
          </a:prstGeom>
          <a:noFill/>
          <a:ln w="12700">
            <a:solidFill>
              <a:prstClr val="black"/>
            </a:solidFill>
          </a:ln>
        </p:spPr>
        <p:txBody>
          <a:bodyPr vert="horz" lIns="99048" tIns="49524" rIns="99048" bIns="49524" rtlCol="0" anchor="ctr"/>
          <a:lstStyle/>
          <a:p>
            <a:endParaRPr lang="en-GB"/>
          </a:p>
        </p:txBody>
      </p:sp>
      <p:sp>
        <p:nvSpPr>
          <p:cNvPr id="5" name="Notes Placeholder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en-GB"/>
          </a:p>
        </p:txBody>
      </p:sp>
      <p:sp>
        <p:nvSpPr>
          <p:cNvPr id="7" name="Slide Number Placeholder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BF188C07-32E4-40E4-890B-7CEFC2470485}" type="slidenum">
              <a:rPr lang="en-GB" smtClean="0"/>
              <a:t>‹#›</a:t>
            </a:fld>
            <a:endParaRPr lang="en-GB"/>
          </a:p>
        </p:txBody>
      </p:sp>
    </p:spTree>
    <p:extLst>
      <p:ext uri="{BB962C8B-B14F-4D97-AF65-F5344CB8AC3E}">
        <p14:creationId xmlns:p14="http://schemas.microsoft.com/office/powerpoint/2010/main" val="36478372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F188C07-32E4-40E4-890B-7CEFC2470485}" type="slidenum">
              <a:rPr lang="en-GB" smtClean="0"/>
              <a:t>1</a:t>
            </a:fld>
            <a:endParaRPr lang="en-GB"/>
          </a:p>
        </p:txBody>
      </p:sp>
    </p:spTree>
    <p:extLst>
      <p:ext uri="{BB962C8B-B14F-4D97-AF65-F5344CB8AC3E}">
        <p14:creationId xmlns:p14="http://schemas.microsoft.com/office/powerpoint/2010/main" val="40313636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Teacher tips: This</a:t>
            </a:r>
            <a:r>
              <a:rPr lang="en-GB" baseline="0" dirty="0" smtClean="0"/>
              <a:t> activity provides the children to use their understanding of percentage. This links back to the science advisor work on herd immunity in activity 2. The more children that can catch measles that there are, the more easily it can spread. However the children may also comment that nursery age children may be less good at applying good hygiene and may therefore spread measles very quickly too!</a:t>
            </a:r>
          </a:p>
          <a:p>
            <a:endParaRPr lang="en-GB" dirty="0" smtClean="0"/>
          </a:p>
        </p:txBody>
      </p:sp>
      <p:sp>
        <p:nvSpPr>
          <p:cNvPr id="4" name="Slide Number Placeholder 3"/>
          <p:cNvSpPr>
            <a:spLocks noGrp="1"/>
          </p:cNvSpPr>
          <p:nvPr>
            <p:ph type="sldNum" sz="quarter" idx="10"/>
          </p:nvPr>
        </p:nvSpPr>
        <p:spPr/>
        <p:txBody>
          <a:bodyPr/>
          <a:lstStyle/>
          <a:p>
            <a:fld id="{BF188C07-32E4-40E4-890B-7CEFC2470485}" type="slidenum">
              <a:rPr lang="en-GB" smtClean="0"/>
              <a:t>11</a:t>
            </a:fld>
            <a:endParaRPr lang="en-GB"/>
          </a:p>
        </p:txBody>
      </p:sp>
    </p:spTree>
    <p:extLst>
      <p:ext uri="{BB962C8B-B14F-4D97-AF65-F5344CB8AC3E}">
        <p14:creationId xmlns:p14="http://schemas.microsoft.com/office/powerpoint/2010/main" val="40841312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91FB7D8-0CA2-425C-BB8D-EA73F458979E}" type="slidenum">
              <a:rPr lang="en-GB" smtClean="0"/>
              <a:t>2</a:t>
            </a:fld>
            <a:endParaRPr lang="en-GB"/>
          </a:p>
        </p:txBody>
      </p:sp>
    </p:spTree>
    <p:extLst>
      <p:ext uri="{BB962C8B-B14F-4D97-AF65-F5344CB8AC3E}">
        <p14:creationId xmlns:p14="http://schemas.microsoft.com/office/powerpoint/2010/main" val="36035609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F188C07-32E4-40E4-890B-7CEFC2470485}" type="slidenum">
              <a:rPr lang="en-GB" smtClean="0"/>
              <a:t>3</a:t>
            </a:fld>
            <a:endParaRPr lang="en-GB"/>
          </a:p>
        </p:txBody>
      </p:sp>
    </p:spTree>
    <p:extLst>
      <p:ext uri="{BB962C8B-B14F-4D97-AF65-F5344CB8AC3E}">
        <p14:creationId xmlns:p14="http://schemas.microsoft.com/office/powerpoint/2010/main" val="2458591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Teacher tips: </a:t>
            </a:r>
            <a:endParaRPr lang="en-GB" dirty="0"/>
          </a:p>
        </p:txBody>
      </p:sp>
      <p:sp>
        <p:nvSpPr>
          <p:cNvPr id="4" name="Slide Number Placeholder 3"/>
          <p:cNvSpPr>
            <a:spLocks noGrp="1"/>
          </p:cNvSpPr>
          <p:nvPr>
            <p:ph type="sldNum" sz="quarter" idx="10"/>
          </p:nvPr>
        </p:nvSpPr>
        <p:spPr/>
        <p:txBody>
          <a:bodyPr/>
          <a:lstStyle/>
          <a:p>
            <a:fld id="{BF188C07-32E4-40E4-890B-7CEFC2470485}" type="slidenum">
              <a:rPr lang="en-GB" smtClean="0"/>
              <a:t>4</a:t>
            </a:fld>
            <a:endParaRPr lang="en-GB"/>
          </a:p>
        </p:txBody>
      </p:sp>
    </p:spTree>
    <p:extLst>
      <p:ext uri="{BB962C8B-B14F-4D97-AF65-F5344CB8AC3E}">
        <p14:creationId xmlns:p14="http://schemas.microsoft.com/office/powerpoint/2010/main" val="14570218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F188C07-32E4-40E4-890B-7CEFC2470485}" type="slidenum">
              <a:rPr lang="en-GB" smtClean="0"/>
              <a:t>5</a:t>
            </a:fld>
            <a:endParaRPr lang="en-GB"/>
          </a:p>
        </p:txBody>
      </p:sp>
    </p:spTree>
    <p:extLst>
      <p:ext uri="{BB962C8B-B14F-4D97-AF65-F5344CB8AC3E}">
        <p14:creationId xmlns:p14="http://schemas.microsoft.com/office/powerpoint/2010/main" val="19186997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BF188C07-32E4-40E4-890B-7CEFC2470485}" type="slidenum">
              <a:rPr lang="en-GB" smtClean="0"/>
              <a:t>6</a:t>
            </a:fld>
            <a:endParaRPr lang="en-GB"/>
          </a:p>
        </p:txBody>
      </p:sp>
    </p:spTree>
    <p:extLst>
      <p:ext uri="{BB962C8B-B14F-4D97-AF65-F5344CB8AC3E}">
        <p14:creationId xmlns:p14="http://schemas.microsoft.com/office/powerpoint/2010/main" val="15207281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BF188C07-32E4-40E4-890B-7CEFC2470485}" type="slidenum">
              <a:rPr lang="en-GB" smtClean="0"/>
              <a:t>7</a:t>
            </a:fld>
            <a:endParaRPr lang="en-GB"/>
          </a:p>
        </p:txBody>
      </p:sp>
    </p:spTree>
    <p:extLst>
      <p:ext uri="{BB962C8B-B14F-4D97-AF65-F5344CB8AC3E}">
        <p14:creationId xmlns:p14="http://schemas.microsoft.com/office/powerpoint/2010/main" val="29371369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p:txBody>
      </p:sp>
      <p:sp>
        <p:nvSpPr>
          <p:cNvPr id="4" name="Slide Number Placeholder 3"/>
          <p:cNvSpPr>
            <a:spLocks noGrp="1"/>
          </p:cNvSpPr>
          <p:nvPr>
            <p:ph type="sldNum" sz="quarter" idx="10"/>
          </p:nvPr>
        </p:nvSpPr>
        <p:spPr/>
        <p:txBody>
          <a:bodyPr/>
          <a:lstStyle/>
          <a:p>
            <a:fld id="{BF188C07-32E4-40E4-890B-7CEFC2470485}" type="slidenum">
              <a:rPr lang="en-GB" smtClean="0"/>
              <a:t>8</a:t>
            </a:fld>
            <a:endParaRPr lang="en-GB"/>
          </a:p>
        </p:txBody>
      </p:sp>
    </p:spTree>
    <p:extLst>
      <p:ext uri="{BB962C8B-B14F-4D97-AF65-F5344CB8AC3E}">
        <p14:creationId xmlns:p14="http://schemas.microsoft.com/office/powerpoint/2010/main" val="15207281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Teacher tips: This</a:t>
            </a:r>
            <a:r>
              <a:rPr lang="en-GB" baseline="0" dirty="0" smtClean="0"/>
              <a:t> activity provides the children to use their understanding of percentage. This links back to the science advisor work on herd immunity in activity 2. The more children that can catch measles that there are, the more easily it can spread. However the children may also comment that nursery age children may be less good at applying good hygiene and may therefore spread measles very quickly too!</a:t>
            </a:r>
          </a:p>
          <a:p>
            <a:endParaRPr lang="en-GB" dirty="0" smtClean="0"/>
          </a:p>
        </p:txBody>
      </p:sp>
      <p:sp>
        <p:nvSpPr>
          <p:cNvPr id="4" name="Slide Number Placeholder 3"/>
          <p:cNvSpPr>
            <a:spLocks noGrp="1"/>
          </p:cNvSpPr>
          <p:nvPr>
            <p:ph type="sldNum" sz="quarter" idx="10"/>
          </p:nvPr>
        </p:nvSpPr>
        <p:spPr/>
        <p:txBody>
          <a:bodyPr/>
          <a:lstStyle/>
          <a:p>
            <a:fld id="{BF188C07-32E4-40E4-890B-7CEFC2470485}" type="slidenum">
              <a:rPr lang="en-GB" smtClean="0"/>
              <a:t>9</a:t>
            </a:fld>
            <a:endParaRPr lang="en-GB"/>
          </a:p>
        </p:txBody>
      </p:sp>
    </p:spTree>
    <p:extLst>
      <p:ext uri="{BB962C8B-B14F-4D97-AF65-F5344CB8AC3E}">
        <p14:creationId xmlns:p14="http://schemas.microsoft.com/office/powerpoint/2010/main" val="4084131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CE09642-838F-4DD6-BC20-1A9C43940D23}" type="datetime1">
              <a:rPr lang="en-GB" smtClean="0"/>
              <a:t>22/06/2016</a:t>
            </a:fld>
            <a:endParaRPr lang="en-GB"/>
          </a:p>
        </p:txBody>
      </p:sp>
      <p:sp>
        <p:nvSpPr>
          <p:cNvPr id="5" name="Footer Placeholder 4"/>
          <p:cNvSpPr>
            <a:spLocks noGrp="1"/>
          </p:cNvSpPr>
          <p:nvPr>
            <p:ph type="ftr" sz="quarter" idx="11"/>
          </p:nvPr>
        </p:nvSpPr>
        <p:spPr/>
        <p:txBody>
          <a:bodyPr/>
          <a:lstStyle/>
          <a:p>
            <a:r>
              <a:rPr lang="en-GB" smtClean="0"/>
              <a:t>Association for Science Education Draft material only- Not for circulation</a:t>
            </a:r>
            <a:endParaRPr lang="en-GB"/>
          </a:p>
        </p:txBody>
      </p:sp>
      <p:sp>
        <p:nvSpPr>
          <p:cNvPr id="6" name="Slide Number Placeholder 5"/>
          <p:cNvSpPr>
            <a:spLocks noGrp="1"/>
          </p:cNvSpPr>
          <p:nvPr>
            <p:ph type="sldNum" sz="quarter" idx="12"/>
          </p:nvPr>
        </p:nvSpPr>
        <p:spPr/>
        <p:txBody>
          <a:bodyPr/>
          <a:lstStyle/>
          <a:p>
            <a:fld id="{06D60356-F414-456C-85C5-A9139089D751}" type="slidenum">
              <a:rPr lang="en-GB" smtClean="0"/>
              <a:t>‹#›</a:t>
            </a:fld>
            <a:endParaRPr lang="en-GB"/>
          </a:p>
        </p:txBody>
      </p:sp>
    </p:spTree>
    <p:extLst>
      <p:ext uri="{BB962C8B-B14F-4D97-AF65-F5344CB8AC3E}">
        <p14:creationId xmlns:p14="http://schemas.microsoft.com/office/powerpoint/2010/main" val="2601182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E9CF3C1-55C1-4CD5-9903-D7DE55F2D3EC}" type="datetime1">
              <a:rPr lang="en-GB" smtClean="0"/>
              <a:t>22/06/2016</a:t>
            </a:fld>
            <a:endParaRPr lang="en-GB"/>
          </a:p>
        </p:txBody>
      </p:sp>
      <p:sp>
        <p:nvSpPr>
          <p:cNvPr id="5" name="Footer Placeholder 4"/>
          <p:cNvSpPr>
            <a:spLocks noGrp="1"/>
          </p:cNvSpPr>
          <p:nvPr>
            <p:ph type="ftr" sz="quarter" idx="11"/>
          </p:nvPr>
        </p:nvSpPr>
        <p:spPr/>
        <p:txBody>
          <a:bodyPr/>
          <a:lstStyle/>
          <a:p>
            <a:r>
              <a:rPr lang="en-GB" smtClean="0"/>
              <a:t>Association for Science Education Draft material only- Not for circulation</a:t>
            </a:r>
            <a:endParaRPr lang="en-GB"/>
          </a:p>
        </p:txBody>
      </p:sp>
      <p:sp>
        <p:nvSpPr>
          <p:cNvPr id="6" name="Slide Number Placeholder 5"/>
          <p:cNvSpPr>
            <a:spLocks noGrp="1"/>
          </p:cNvSpPr>
          <p:nvPr>
            <p:ph type="sldNum" sz="quarter" idx="12"/>
          </p:nvPr>
        </p:nvSpPr>
        <p:spPr/>
        <p:txBody>
          <a:bodyPr/>
          <a:lstStyle/>
          <a:p>
            <a:fld id="{06D60356-F414-456C-85C5-A9139089D751}" type="slidenum">
              <a:rPr lang="en-GB" smtClean="0"/>
              <a:t>‹#›</a:t>
            </a:fld>
            <a:endParaRPr lang="en-GB"/>
          </a:p>
        </p:txBody>
      </p:sp>
    </p:spTree>
    <p:extLst>
      <p:ext uri="{BB962C8B-B14F-4D97-AF65-F5344CB8AC3E}">
        <p14:creationId xmlns:p14="http://schemas.microsoft.com/office/powerpoint/2010/main" val="546290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05F8E9-0146-4B07-9720-1CD3D552F529}" type="datetime1">
              <a:rPr lang="en-GB" smtClean="0"/>
              <a:t>22/06/2016</a:t>
            </a:fld>
            <a:endParaRPr lang="en-GB"/>
          </a:p>
        </p:txBody>
      </p:sp>
      <p:sp>
        <p:nvSpPr>
          <p:cNvPr id="5" name="Footer Placeholder 4"/>
          <p:cNvSpPr>
            <a:spLocks noGrp="1"/>
          </p:cNvSpPr>
          <p:nvPr>
            <p:ph type="ftr" sz="quarter" idx="11"/>
          </p:nvPr>
        </p:nvSpPr>
        <p:spPr/>
        <p:txBody>
          <a:bodyPr/>
          <a:lstStyle/>
          <a:p>
            <a:r>
              <a:rPr lang="en-GB" smtClean="0"/>
              <a:t>Association for Science Education Draft material only- Not for circulation</a:t>
            </a:r>
            <a:endParaRPr lang="en-GB"/>
          </a:p>
        </p:txBody>
      </p:sp>
      <p:sp>
        <p:nvSpPr>
          <p:cNvPr id="6" name="Slide Number Placeholder 5"/>
          <p:cNvSpPr>
            <a:spLocks noGrp="1"/>
          </p:cNvSpPr>
          <p:nvPr>
            <p:ph type="sldNum" sz="quarter" idx="12"/>
          </p:nvPr>
        </p:nvSpPr>
        <p:spPr/>
        <p:txBody>
          <a:bodyPr/>
          <a:lstStyle/>
          <a:p>
            <a:fld id="{06D60356-F414-456C-85C5-A9139089D751}" type="slidenum">
              <a:rPr lang="en-GB" smtClean="0"/>
              <a:t>‹#›</a:t>
            </a:fld>
            <a:endParaRPr lang="en-GB"/>
          </a:p>
        </p:txBody>
      </p:sp>
    </p:spTree>
    <p:extLst>
      <p:ext uri="{BB962C8B-B14F-4D97-AF65-F5344CB8AC3E}">
        <p14:creationId xmlns:p14="http://schemas.microsoft.com/office/powerpoint/2010/main" val="2500525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0DECDE0-E31A-48C0-A633-9B452588BA91}" type="datetime1">
              <a:rPr lang="en-GB" smtClean="0"/>
              <a:t>22/06/2016</a:t>
            </a:fld>
            <a:endParaRPr lang="en-GB"/>
          </a:p>
        </p:txBody>
      </p:sp>
      <p:sp>
        <p:nvSpPr>
          <p:cNvPr id="5" name="Footer Placeholder 4"/>
          <p:cNvSpPr>
            <a:spLocks noGrp="1"/>
          </p:cNvSpPr>
          <p:nvPr>
            <p:ph type="ftr" sz="quarter" idx="11"/>
          </p:nvPr>
        </p:nvSpPr>
        <p:spPr/>
        <p:txBody>
          <a:bodyPr/>
          <a:lstStyle/>
          <a:p>
            <a:r>
              <a:rPr lang="en-GB" smtClean="0"/>
              <a:t>Association for Science Education Draft material only- Not for circulation</a:t>
            </a:r>
            <a:endParaRPr lang="en-GB"/>
          </a:p>
        </p:txBody>
      </p:sp>
      <p:sp>
        <p:nvSpPr>
          <p:cNvPr id="6" name="Slide Number Placeholder 5"/>
          <p:cNvSpPr>
            <a:spLocks noGrp="1"/>
          </p:cNvSpPr>
          <p:nvPr>
            <p:ph type="sldNum" sz="quarter" idx="12"/>
          </p:nvPr>
        </p:nvSpPr>
        <p:spPr/>
        <p:txBody>
          <a:bodyPr/>
          <a:lstStyle/>
          <a:p>
            <a:fld id="{06D60356-F414-456C-85C5-A9139089D751}" type="slidenum">
              <a:rPr lang="en-GB" smtClean="0"/>
              <a:t>‹#›</a:t>
            </a:fld>
            <a:endParaRPr lang="en-GB"/>
          </a:p>
        </p:txBody>
      </p:sp>
    </p:spTree>
    <p:extLst>
      <p:ext uri="{BB962C8B-B14F-4D97-AF65-F5344CB8AC3E}">
        <p14:creationId xmlns:p14="http://schemas.microsoft.com/office/powerpoint/2010/main" val="3278233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253803-8C5F-4033-B62E-994518C14E05}" type="datetime1">
              <a:rPr lang="en-GB" smtClean="0"/>
              <a:t>22/06/2016</a:t>
            </a:fld>
            <a:endParaRPr lang="en-GB"/>
          </a:p>
        </p:txBody>
      </p:sp>
      <p:sp>
        <p:nvSpPr>
          <p:cNvPr id="5" name="Footer Placeholder 4"/>
          <p:cNvSpPr>
            <a:spLocks noGrp="1"/>
          </p:cNvSpPr>
          <p:nvPr>
            <p:ph type="ftr" sz="quarter" idx="11"/>
          </p:nvPr>
        </p:nvSpPr>
        <p:spPr/>
        <p:txBody>
          <a:bodyPr/>
          <a:lstStyle/>
          <a:p>
            <a:r>
              <a:rPr lang="en-GB" smtClean="0"/>
              <a:t>Association for Science Education Draft material only- Not for circulation</a:t>
            </a:r>
            <a:endParaRPr lang="en-GB"/>
          </a:p>
        </p:txBody>
      </p:sp>
      <p:sp>
        <p:nvSpPr>
          <p:cNvPr id="6" name="Slide Number Placeholder 5"/>
          <p:cNvSpPr>
            <a:spLocks noGrp="1"/>
          </p:cNvSpPr>
          <p:nvPr>
            <p:ph type="sldNum" sz="quarter" idx="12"/>
          </p:nvPr>
        </p:nvSpPr>
        <p:spPr/>
        <p:txBody>
          <a:bodyPr/>
          <a:lstStyle/>
          <a:p>
            <a:fld id="{06D60356-F414-456C-85C5-A9139089D751}" type="slidenum">
              <a:rPr lang="en-GB" smtClean="0"/>
              <a:t>‹#›</a:t>
            </a:fld>
            <a:endParaRPr lang="en-GB"/>
          </a:p>
        </p:txBody>
      </p:sp>
    </p:spTree>
    <p:extLst>
      <p:ext uri="{BB962C8B-B14F-4D97-AF65-F5344CB8AC3E}">
        <p14:creationId xmlns:p14="http://schemas.microsoft.com/office/powerpoint/2010/main" val="973328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5048335-7F2F-41BC-91B9-564E3FA79E9B}" type="datetime1">
              <a:rPr lang="en-GB" smtClean="0"/>
              <a:t>22/06/2016</a:t>
            </a:fld>
            <a:endParaRPr lang="en-GB"/>
          </a:p>
        </p:txBody>
      </p:sp>
      <p:sp>
        <p:nvSpPr>
          <p:cNvPr id="6" name="Footer Placeholder 5"/>
          <p:cNvSpPr>
            <a:spLocks noGrp="1"/>
          </p:cNvSpPr>
          <p:nvPr>
            <p:ph type="ftr" sz="quarter" idx="11"/>
          </p:nvPr>
        </p:nvSpPr>
        <p:spPr/>
        <p:txBody>
          <a:bodyPr/>
          <a:lstStyle/>
          <a:p>
            <a:r>
              <a:rPr lang="en-GB" smtClean="0"/>
              <a:t>Association for Science Education Draft material only- Not for circulation</a:t>
            </a:r>
            <a:endParaRPr lang="en-GB"/>
          </a:p>
        </p:txBody>
      </p:sp>
      <p:sp>
        <p:nvSpPr>
          <p:cNvPr id="7" name="Slide Number Placeholder 6"/>
          <p:cNvSpPr>
            <a:spLocks noGrp="1"/>
          </p:cNvSpPr>
          <p:nvPr>
            <p:ph type="sldNum" sz="quarter" idx="12"/>
          </p:nvPr>
        </p:nvSpPr>
        <p:spPr/>
        <p:txBody>
          <a:bodyPr/>
          <a:lstStyle/>
          <a:p>
            <a:fld id="{06D60356-F414-456C-85C5-A9139089D751}" type="slidenum">
              <a:rPr lang="en-GB" smtClean="0"/>
              <a:t>‹#›</a:t>
            </a:fld>
            <a:endParaRPr lang="en-GB"/>
          </a:p>
        </p:txBody>
      </p:sp>
    </p:spTree>
    <p:extLst>
      <p:ext uri="{BB962C8B-B14F-4D97-AF65-F5344CB8AC3E}">
        <p14:creationId xmlns:p14="http://schemas.microsoft.com/office/powerpoint/2010/main" val="640322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019E277-7937-450C-90F3-08B81798D7A0}" type="datetime1">
              <a:rPr lang="en-GB" smtClean="0"/>
              <a:t>22/06/2016</a:t>
            </a:fld>
            <a:endParaRPr lang="en-GB"/>
          </a:p>
        </p:txBody>
      </p:sp>
      <p:sp>
        <p:nvSpPr>
          <p:cNvPr id="8" name="Footer Placeholder 7"/>
          <p:cNvSpPr>
            <a:spLocks noGrp="1"/>
          </p:cNvSpPr>
          <p:nvPr>
            <p:ph type="ftr" sz="quarter" idx="11"/>
          </p:nvPr>
        </p:nvSpPr>
        <p:spPr/>
        <p:txBody>
          <a:bodyPr/>
          <a:lstStyle/>
          <a:p>
            <a:r>
              <a:rPr lang="en-GB" smtClean="0"/>
              <a:t>Association for Science Education Draft material only- Not for circulation</a:t>
            </a:r>
            <a:endParaRPr lang="en-GB"/>
          </a:p>
        </p:txBody>
      </p:sp>
      <p:sp>
        <p:nvSpPr>
          <p:cNvPr id="9" name="Slide Number Placeholder 8"/>
          <p:cNvSpPr>
            <a:spLocks noGrp="1"/>
          </p:cNvSpPr>
          <p:nvPr>
            <p:ph type="sldNum" sz="quarter" idx="12"/>
          </p:nvPr>
        </p:nvSpPr>
        <p:spPr/>
        <p:txBody>
          <a:bodyPr/>
          <a:lstStyle/>
          <a:p>
            <a:fld id="{06D60356-F414-456C-85C5-A9139089D751}" type="slidenum">
              <a:rPr lang="en-GB" smtClean="0"/>
              <a:t>‹#›</a:t>
            </a:fld>
            <a:endParaRPr lang="en-GB"/>
          </a:p>
        </p:txBody>
      </p:sp>
    </p:spTree>
    <p:extLst>
      <p:ext uri="{BB962C8B-B14F-4D97-AF65-F5344CB8AC3E}">
        <p14:creationId xmlns:p14="http://schemas.microsoft.com/office/powerpoint/2010/main" val="2534886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8B4126F-6B34-4B9B-9C72-68037CF6D800}" type="datetime1">
              <a:rPr lang="en-GB" smtClean="0"/>
              <a:t>22/06/2016</a:t>
            </a:fld>
            <a:endParaRPr lang="en-GB"/>
          </a:p>
        </p:txBody>
      </p:sp>
      <p:sp>
        <p:nvSpPr>
          <p:cNvPr id="4" name="Footer Placeholder 3"/>
          <p:cNvSpPr>
            <a:spLocks noGrp="1"/>
          </p:cNvSpPr>
          <p:nvPr>
            <p:ph type="ftr" sz="quarter" idx="11"/>
          </p:nvPr>
        </p:nvSpPr>
        <p:spPr/>
        <p:txBody>
          <a:bodyPr/>
          <a:lstStyle/>
          <a:p>
            <a:r>
              <a:rPr lang="en-GB" smtClean="0"/>
              <a:t>Association for Science Education Draft material only- Not for circulation</a:t>
            </a:r>
            <a:endParaRPr lang="en-GB"/>
          </a:p>
        </p:txBody>
      </p:sp>
      <p:sp>
        <p:nvSpPr>
          <p:cNvPr id="5" name="Slide Number Placeholder 4"/>
          <p:cNvSpPr>
            <a:spLocks noGrp="1"/>
          </p:cNvSpPr>
          <p:nvPr>
            <p:ph type="sldNum" sz="quarter" idx="12"/>
          </p:nvPr>
        </p:nvSpPr>
        <p:spPr/>
        <p:txBody>
          <a:bodyPr/>
          <a:lstStyle/>
          <a:p>
            <a:fld id="{06D60356-F414-456C-85C5-A9139089D751}" type="slidenum">
              <a:rPr lang="en-GB" smtClean="0"/>
              <a:t>‹#›</a:t>
            </a:fld>
            <a:endParaRPr lang="en-GB"/>
          </a:p>
        </p:txBody>
      </p:sp>
    </p:spTree>
    <p:extLst>
      <p:ext uri="{BB962C8B-B14F-4D97-AF65-F5344CB8AC3E}">
        <p14:creationId xmlns:p14="http://schemas.microsoft.com/office/powerpoint/2010/main" val="3658375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326099-52BF-4E2C-AC6A-823788C74909}" type="datetime1">
              <a:rPr lang="en-GB" smtClean="0"/>
              <a:t>22/06/2016</a:t>
            </a:fld>
            <a:endParaRPr lang="en-GB"/>
          </a:p>
        </p:txBody>
      </p:sp>
      <p:sp>
        <p:nvSpPr>
          <p:cNvPr id="3" name="Footer Placeholder 2"/>
          <p:cNvSpPr>
            <a:spLocks noGrp="1"/>
          </p:cNvSpPr>
          <p:nvPr>
            <p:ph type="ftr" sz="quarter" idx="11"/>
          </p:nvPr>
        </p:nvSpPr>
        <p:spPr/>
        <p:txBody>
          <a:bodyPr/>
          <a:lstStyle/>
          <a:p>
            <a:r>
              <a:rPr lang="en-GB" smtClean="0"/>
              <a:t>Association for Science Education Draft material only- Not for circulation</a:t>
            </a:r>
            <a:endParaRPr lang="en-GB"/>
          </a:p>
        </p:txBody>
      </p:sp>
      <p:sp>
        <p:nvSpPr>
          <p:cNvPr id="4" name="Slide Number Placeholder 3"/>
          <p:cNvSpPr>
            <a:spLocks noGrp="1"/>
          </p:cNvSpPr>
          <p:nvPr>
            <p:ph type="sldNum" sz="quarter" idx="12"/>
          </p:nvPr>
        </p:nvSpPr>
        <p:spPr/>
        <p:txBody>
          <a:bodyPr/>
          <a:lstStyle/>
          <a:p>
            <a:fld id="{06D60356-F414-456C-85C5-A9139089D751}" type="slidenum">
              <a:rPr lang="en-GB" smtClean="0"/>
              <a:t>‹#›</a:t>
            </a:fld>
            <a:endParaRPr lang="en-GB"/>
          </a:p>
        </p:txBody>
      </p:sp>
    </p:spTree>
    <p:extLst>
      <p:ext uri="{BB962C8B-B14F-4D97-AF65-F5344CB8AC3E}">
        <p14:creationId xmlns:p14="http://schemas.microsoft.com/office/powerpoint/2010/main" val="3840419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DE702D-481C-4BEA-9B5D-CA1D6FD46323}" type="datetime1">
              <a:rPr lang="en-GB" smtClean="0"/>
              <a:t>22/06/2016</a:t>
            </a:fld>
            <a:endParaRPr lang="en-GB"/>
          </a:p>
        </p:txBody>
      </p:sp>
      <p:sp>
        <p:nvSpPr>
          <p:cNvPr id="6" name="Footer Placeholder 5"/>
          <p:cNvSpPr>
            <a:spLocks noGrp="1"/>
          </p:cNvSpPr>
          <p:nvPr>
            <p:ph type="ftr" sz="quarter" idx="11"/>
          </p:nvPr>
        </p:nvSpPr>
        <p:spPr/>
        <p:txBody>
          <a:bodyPr/>
          <a:lstStyle/>
          <a:p>
            <a:r>
              <a:rPr lang="en-GB" smtClean="0"/>
              <a:t>Association for Science Education Draft material only- Not for circulation</a:t>
            </a:r>
            <a:endParaRPr lang="en-GB"/>
          </a:p>
        </p:txBody>
      </p:sp>
      <p:sp>
        <p:nvSpPr>
          <p:cNvPr id="7" name="Slide Number Placeholder 6"/>
          <p:cNvSpPr>
            <a:spLocks noGrp="1"/>
          </p:cNvSpPr>
          <p:nvPr>
            <p:ph type="sldNum" sz="quarter" idx="12"/>
          </p:nvPr>
        </p:nvSpPr>
        <p:spPr/>
        <p:txBody>
          <a:bodyPr/>
          <a:lstStyle/>
          <a:p>
            <a:fld id="{06D60356-F414-456C-85C5-A9139089D751}" type="slidenum">
              <a:rPr lang="en-GB" smtClean="0"/>
              <a:t>‹#›</a:t>
            </a:fld>
            <a:endParaRPr lang="en-GB"/>
          </a:p>
        </p:txBody>
      </p:sp>
    </p:spTree>
    <p:extLst>
      <p:ext uri="{BB962C8B-B14F-4D97-AF65-F5344CB8AC3E}">
        <p14:creationId xmlns:p14="http://schemas.microsoft.com/office/powerpoint/2010/main" val="1492606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530A85-CA1B-43BF-A16B-8397060E23FA}" type="datetime1">
              <a:rPr lang="en-GB" smtClean="0"/>
              <a:t>22/06/2016</a:t>
            </a:fld>
            <a:endParaRPr lang="en-GB"/>
          </a:p>
        </p:txBody>
      </p:sp>
      <p:sp>
        <p:nvSpPr>
          <p:cNvPr id="6" name="Footer Placeholder 5"/>
          <p:cNvSpPr>
            <a:spLocks noGrp="1"/>
          </p:cNvSpPr>
          <p:nvPr>
            <p:ph type="ftr" sz="quarter" idx="11"/>
          </p:nvPr>
        </p:nvSpPr>
        <p:spPr/>
        <p:txBody>
          <a:bodyPr/>
          <a:lstStyle/>
          <a:p>
            <a:r>
              <a:rPr lang="en-GB" smtClean="0"/>
              <a:t>Association for Science Education Draft material only- Not for circulation</a:t>
            </a:r>
            <a:endParaRPr lang="en-GB"/>
          </a:p>
        </p:txBody>
      </p:sp>
      <p:sp>
        <p:nvSpPr>
          <p:cNvPr id="7" name="Slide Number Placeholder 6"/>
          <p:cNvSpPr>
            <a:spLocks noGrp="1"/>
          </p:cNvSpPr>
          <p:nvPr>
            <p:ph type="sldNum" sz="quarter" idx="12"/>
          </p:nvPr>
        </p:nvSpPr>
        <p:spPr/>
        <p:txBody>
          <a:bodyPr/>
          <a:lstStyle/>
          <a:p>
            <a:fld id="{06D60356-F414-456C-85C5-A9139089D751}" type="slidenum">
              <a:rPr lang="en-GB" smtClean="0"/>
              <a:t>‹#›</a:t>
            </a:fld>
            <a:endParaRPr lang="en-GB"/>
          </a:p>
        </p:txBody>
      </p:sp>
    </p:spTree>
    <p:extLst>
      <p:ext uri="{BB962C8B-B14F-4D97-AF65-F5344CB8AC3E}">
        <p14:creationId xmlns:p14="http://schemas.microsoft.com/office/powerpoint/2010/main" val="2631687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C16B41-FEEB-4CD7-AA7F-2958992752F9}" type="datetime1">
              <a:rPr lang="en-GB" smtClean="0"/>
              <a:t>22/06/2016</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smtClean="0"/>
              <a:t>Association for Science Education Draft material only- Not for circulation</a:t>
            </a:r>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D60356-F414-456C-85C5-A9139089D751}" type="slidenum">
              <a:rPr lang="en-GB" smtClean="0"/>
              <a:t>‹#›</a:t>
            </a:fld>
            <a:endParaRPr lang="en-GB"/>
          </a:p>
        </p:txBody>
      </p:sp>
    </p:spTree>
    <p:extLst>
      <p:ext uri="{BB962C8B-B14F-4D97-AF65-F5344CB8AC3E}">
        <p14:creationId xmlns:p14="http://schemas.microsoft.com/office/powerpoint/2010/main" val="36224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10.jpe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16.jpeg"/></Relationships>
</file>

<file path=ppt/slides/_rels/slide9.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18.png"/><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4708017"/>
            <a:ext cx="3529263" cy="584775"/>
          </a:xfrm>
          <a:prstGeom prst="rect">
            <a:avLst/>
          </a:prstGeom>
          <a:solidFill>
            <a:schemeClr val="accent4">
              <a:lumMod val="60000"/>
              <a:lumOff val="40000"/>
            </a:schemeClr>
          </a:solidFill>
        </p:spPr>
        <p:txBody>
          <a:bodyPr wrap="square" rtlCol="0">
            <a:spAutoFit/>
          </a:bodyPr>
          <a:lstStyle/>
          <a:p>
            <a:r>
              <a:rPr lang="en-GB" sz="32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Episode Three</a:t>
            </a:r>
            <a:endParaRPr lang="en-GB" sz="32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6" name="TextBox 5"/>
          <p:cNvSpPr txBox="1"/>
          <p:nvPr/>
        </p:nvSpPr>
        <p:spPr>
          <a:xfrm>
            <a:off x="287995" y="215062"/>
            <a:ext cx="6919384" cy="584775"/>
          </a:xfrm>
          <a:prstGeom prst="rect">
            <a:avLst/>
          </a:prstGeom>
          <a:solidFill>
            <a:schemeClr val="accent4">
              <a:lumMod val="60000"/>
              <a:lumOff val="40000"/>
            </a:schemeClr>
          </a:solidFill>
        </p:spPr>
        <p:txBody>
          <a:bodyPr wrap="square" rtlCol="0">
            <a:spAutoFit/>
          </a:bodyPr>
          <a:lstStyle/>
          <a:p>
            <a:r>
              <a:rPr lang="en-GB" sz="32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Pupil sheets</a:t>
            </a:r>
            <a:endParaRPr lang="en-GB" sz="32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4" name="TextBox 13"/>
          <p:cNvSpPr txBox="1"/>
          <p:nvPr/>
        </p:nvSpPr>
        <p:spPr>
          <a:xfrm>
            <a:off x="0" y="1855264"/>
            <a:ext cx="2801152" cy="1077218"/>
          </a:xfrm>
          <a:prstGeom prst="rect">
            <a:avLst/>
          </a:prstGeom>
          <a:solidFill>
            <a:schemeClr val="accent1">
              <a:lumMod val="40000"/>
              <a:lumOff val="60000"/>
            </a:schemeClr>
          </a:solidFill>
        </p:spPr>
        <p:txBody>
          <a:bodyPr wrap="square" rtlCol="0">
            <a:spAutoFit/>
          </a:bodyPr>
          <a:lstStyle/>
          <a:p>
            <a:pPr algn="just"/>
            <a:r>
              <a:rPr lang="en-GB" sz="16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Look out for the </a:t>
            </a:r>
            <a:r>
              <a:rPr lang="en-GB" sz="16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Teacher Tips</a:t>
            </a:r>
            <a:r>
              <a:rPr lang="en-GB" sz="1600"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 to the left of the PowerPoint when in normal view.</a:t>
            </a:r>
          </a:p>
        </p:txBody>
      </p:sp>
      <p:sp>
        <p:nvSpPr>
          <p:cNvPr id="15" name="Right Arrow 14"/>
          <p:cNvSpPr/>
          <p:nvPr/>
        </p:nvSpPr>
        <p:spPr>
          <a:xfrm flipH="1">
            <a:off x="-1" y="1307274"/>
            <a:ext cx="2801152" cy="429827"/>
          </a:xfrm>
          <a:prstGeom prst="rightArrow">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 name="TextBox 15"/>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endParaRPr lang="en-GB" sz="4400" dirty="0">
              <a:solidFill>
                <a:schemeClr val="bg1"/>
              </a:solidFill>
            </a:endParaRPr>
          </a:p>
        </p:txBody>
      </p:sp>
      <p:sp>
        <p:nvSpPr>
          <p:cNvPr id="17" name="TextBox 16"/>
          <p:cNvSpPr txBox="1"/>
          <p:nvPr/>
        </p:nvSpPr>
        <p:spPr>
          <a:xfrm>
            <a:off x="-2729551" y="1185947"/>
            <a:ext cx="2455672" cy="1200329"/>
          </a:xfrm>
          <a:prstGeom prst="rect">
            <a:avLst/>
          </a:prstGeom>
          <a:noFill/>
        </p:spPr>
        <p:txBody>
          <a:bodyPr wrap="square" rtlCol="0">
            <a:spAutoFit/>
          </a:bodyPr>
          <a:lstStyle/>
          <a:p>
            <a:r>
              <a:rPr lang="en-GB" b="1" dirty="0"/>
              <a:t>Teacher tips:</a:t>
            </a:r>
          </a:p>
          <a:p>
            <a:endParaRPr lang="en-GB" dirty="0"/>
          </a:p>
          <a:p>
            <a:endParaRPr lang="en-GB" dirty="0"/>
          </a:p>
          <a:p>
            <a:endParaRPr lang="en-GB" dirty="0"/>
          </a:p>
        </p:txBody>
      </p:sp>
      <p:pic>
        <p:nvPicPr>
          <p:cNvPr id="9" name="Picture 8"/>
          <p:cNvPicPr>
            <a:picLocks noChangeAspect="1" noChangeArrowheads="1"/>
          </p:cNvPicPr>
          <p:nvPr/>
        </p:nvPicPr>
        <p:blipFill rotWithShape="1">
          <a:blip r:embed="rId3" cstate="print">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l="-2"/>
          <a:stretch/>
        </p:blipFill>
        <p:spPr bwMode="auto">
          <a:xfrm>
            <a:off x="353914" y="3609237"/>
            <a:ext cx="8571718" cy="32487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338553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65962" y="1102432"/>
            <a:ext cx="3965324" cy="1169551"/>
          </a:xfrm>
          <a:prstGeom prst="rect">
            <a:avLst/>
          </a:prstGeom>
          <a:noFill/>
        </p:spPr>
        <p:txBody>
          <a:bodyPr wrap="square" rtlCol="0">
            <a:spAutoFit/>
          </a:bodyPr>
          <a:lstStyle/>
          <a:p>
            <a:pPr algn="just"/>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Someone has suggested a </a:t>
            </a:r>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different</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 distribution, shown in the table below. </a:t>
            </a:r>
          </a:p>
          <a:p>
            <a:endParaRPr lang="en-GB" sz="1400" b="1"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Fill in the table and draw a</a:t>
            </a:r>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 pie chart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for this new suggested distribution. Use the template below.</a:t>
            </a:r>
          </a:p>
        </p:txBody>
      </p:sp>
      <p:graphicFrame>
        <p:nvGraphicFramePr>
          <p:cNvPr id="4" name="Table 3"/>
          <p:cNvGraphicFramePr>
            <a:graphicFrameLocks noGrp="1"/>
          </p:cNvGraphicFramePr>
          <p:nvPr>
            <p:extLst>
              <p:ext uri="{D42A27DB-BD31-4B8C-83A1-F6EECF244321}">
                <p14:modId xmlns:p14="http://schemas.microsoft.com/office/powerpoint/2010/main" val="4175344520"/>
              </p:ext>
            </p:extLst>
          </p:nvPr>
        </p:nvGraphicFramePr>
        <p:xfrm>
          <a:off x="4702533" y="571100"/>
          <a:ext cx="3811520" cy="2653693"/>
        </p:xfrm>
        <a:graphic>
          <a:graphicData uri="http://schemas.openxmlformats.org/drawingml/2006/table">
            <a:tbl>
              <a:tblPr firstRow="1" bandRow="1">
                <a:tableStyleId>{5C22544A-7EE6-4342-B048-85BDC9FD1C3A}</a:tableStyleId>
              </a:tblPr>
              <a:tblGrid>
                <a:gridCol w="1634991"/>
                <a:gridCol w="1120462"/>
                <a:gridCol w="1056067"/>
              </a:tblGrid>
              <a:tr h="438388">
                <a:tc>
                  <a:txBody>
                    <a:bodyPr/>
                    <a:lstStyle/>
                    <a:p>
                      <a:r>
                        <a:rPr lang="en-GB" sz="1400" dirty="0" smtClean="0">
                          <a:solidFill>
                            <a:schemeClr val="tx1"/>
                          </a:solidFill>
                        </a:rPr>
                        <a:t>Group</a:t>
                      </a:r>
                      <a:endParaRPr lang="en-GB" sz="1400" dirty="0">
                        <a:solidFill>
                          <a:schemeClr val="tx1"/>
                        </a:solidFill>
                      </a:endParaRPr>
                    </a:p>
                  </a:txBody>
                  <a:tcPr>
                    <a:solidFill>
                      <a:schemeClr val="accent1">
                        <a:lumMod val="20000"/>
                        <a:lumOff val="80000"/>
                      </a:schemeClr>
                    </a:solidFill>
                  </a:tcPr>
                </a:tc>
                <a:tc>
                  <a:txBody>
                    <a:bodyPr/>
                    <a:lstStyle/>
                    <a:p>
                      <a:r>
                        <a:rPr lang="en-GB" sz="1400" dirty="0" smtClean="0">
                          <a:solidFill>
                            <a:schemeClr val="tx1"/>
                          </a:solidFill>
                        </a:rPr>
                        <a:t>Percentage</a:t>
                      </a:r>
                      <a:endParaRPr lang="en-GB" sz="1400" dirty="0">
                        <a:solidFill>
                          <a:schemeClr val="tx1"/>
                        </a:solidFill>
                      </a:endParaRPr>
                    </a:p>
                  </a:txBody>
                  <a:tcPr>
                    <a:solidFill>
                      <a:schemeClr val="accent1">
                        <a:lumMod val="20000"/>
                        <a:lumOff val="80000"/>
                      </a:schemeClr>
                    </a:solidFill>
                  </a:tcPr>
                </a:tc>
                <a:tc>
                  <a:txBody>
                    <a:bodyPr/>
                    <a:lstStyle/>
                    <a:p>
                      <a:r>
                        <a:rPr lang="en-GB" sz="1400" dirty="0" smtClean="0">
                          <a:solidFill>
                            <a:schemeClr val="tx1"/>
                          </a:solidFill>
                        </a:rPr>
                        <a:t>Number of doses</a:t>
                      </a:r>
                      <a:endParaRPr lang="en-GB" sz="1400" dirty="0">
                        <a:solidFill>
                          <a:schemeClr val="tx1"/>
                        </a:solidFill>
                      </a:endParaRPr>
                    </a:p>
                  </a:txBody>
                  <a:tcPr>
                    <a:solidFill>
                      <a:schemeClr val="accent1">
                        <a:lumMod val="20000"/>
                        <a:lumOff val="80000"/>
                      </a:schemeClr>
                    </a:solidFill>
                  </a:tcPr>
                </a:tc>
              </a:tr>
              <a:tr h="519440">
                <a:tc>
                  <a:txBody>
                    <a:bodyPr/>
                    <a:lstStyle/>
                    <a:p>
                      <a:r>
                        <a:rPr lang="en-GB" sz="1400" dirty="0" smtClean="0"/>
                        <a:t>Pre</a:t>
                      </a:r>
                      <a:r>
                        <a:rPr lang="en-GB" sz="1400" baseline="0" dirty="0" smtClean="0"/>
                        <a:t>– s</a:t>
                      </a:r>
                      <a:r>
                        <a:rPr lang="en-GB" sz="1400" dirty="0" smtClean="0"/>
                        <a:t>chool</a:t>
                      </a:r>
                      <a:r>
                        <a:rPr lang="en-GB" sz="1400" baseline="0" dirty="0" smtClean="0"/>
                        <a:t> children</a:t>
                      </a:r>
                      <a:endParaRPr lang="en-GB" sz="1400" dirty="0"/>
                    </a:p>
                  </a:txBody>
                  <a:tcP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400" dirty="0" smtClean="0"/>
                        <a:t>50.0</a:t>
                      </a:r>
                    </a:p>
                    <a:p>
                      <a:endParaRPr lang="en-GB" sz="1400" dirty="0"/>
                    </a:p>
                  </a:txBody>
                  <a:tcPr>
                    <a:solidFill>
                      <a:schemeClr val="accent1">
                        <a:lumMod val="20000"/>
                        <a:lumOff val="80000"/>
                      </a:schemeClr>
                    </a:solidFill>
                  </a:tcPr>
                </a:tc>
                <a:tc>
                  <a:txBody>
                    <a:bodyPr/>
                    <a:lstStyle/>
                    <a:p>
                      <a:endParaRPr lang="en-GB" sz="1400" dirty="0"/>
                    </a:p>
                  </a:txBody>
                  <a:tcPr>
                    <a:solidFill>
                      <a:schemeClr val="accent1">
                        <a:lumMod val="20000"/>
                        <a:lumOff val="80000"/>
                      </a:schemeClr>
                    </a:solidFill>
                  </a:tcPr>
                </a:tc>
              </a:tr>
              <a:tr h="559377">
                <a:tc>
                  <a:txBody>
                    <a:bodyPr/>
                    <a:lstStyle/>
                    <a:p>
                      <a:r>
                        <a:rPr lang="en-GB" sz="1400" dirty="0" smtClean="0">
                          <a:solidFill>
                            <a:schemeClr val="tx1"/>
                          </a:solidFill>
                        </a:rPr>
                        <a:t>Primary</a:t>
                      </a:r>
                      <a:r>
                        <a:rPr lang="en-GB" sz="1400" baseline="0" dirty="0" smtClean="0">
                          <a:solidFill>
                            <a:schemeClr val="tx1"/>
                          </a:solidFill>
                        </a:rPr>
                        <a:t> school children</a:t>
                      </a:r>
                      <a:endParaRPr lang="en-GB" sz="1400" dirty="0">
                        <a:solidFill>
                          <a:schemeClr val="tx1"/>
                        </a:solidFill>
                      </a:endParaRPr>
                    </a:p>
                  </a:txBody>
                  <a:tcPr>
                    <a:solidFill>
                      <a:schemeClr val="accent1">
                        <a:lumMod val="20000"/>
                        <a:lumOff val="80000"/>
                      </a:schemeClr>
                    </a:solidFill>
                  </a:tcPr>
                </a:tc>
                <a:tc>
                  <a:txBody>
                    <a:bodyPr/>
                    <a:lstStyle/>
                    <a:p>
                      <a:pPr algn="ctr"/>
                      <a:r>
                        <a:rPr lang="en-GB" sz="1400" dirty="0" smtClean="0"/>
                        <a:t>25.0</a:t>
                      </a:r>
                      <a:endParaRPr lang="en-GB" sz="1400" dirty="0"/>
                    </a:p>
                  </a:txBody>
                  <a:tcPr>
                    <a:solidFill>
                      <a:schemeClr val="accent1">
                        <a:lumMod val="20000"/>
                        <a:lumOff val="80000"/>
                      </a:schemeClr>
                    </a:solidFill>
                  </a:tcPr>
                </a:tc>
                <a:tc>
                  <a:txBody>
                    <a:bodyPr/>
                    <a:lstStyle/>
                    <a:p>
                      <a:endParaRPr lang="en-GB" dirty="0"/>
                    </a:p>
                  </a:txBody>
                  <a:tcPr>
                    <a:solidFill>
                      <a:schemeClr val="accent1">
                        <a:lumMod val="20000"/>
                        <a:lumOff val="80000"/>
                      </a:schemeClr>
                    </a:solidFill>
                  </a:tcPr>
                </a:tc>
              </a:tr>
              <a:tr h="553796">
                <a:tc>
                  <a:txBody>
                    <a:bodyPr/>
                    <a:lstStyle/>
                    <a:p>
                      <a:r>
                        <a:rPr lang="en-GB" sz="1400" dirty="0" smtClean="0"/>
                        <a:t>Secondary school</a:t>
                      </a:r>
                      <a:r>
                        <a:rPr lang="en-GB" sz="1400" baseline="0" dirty="0" smtClean="0"/>
                        <a:t> children</a:t>
                      </a:r>
                      <a:endParaRPr lang="en-GB" sz="1400" dirty="0"/>
                    </a:p>
                  </a:txBody>
                  <a:tcPr>
                    <a:solidFill>
                      <a:schemeClr val="accent1">
                        <a:lumMod val="20000"/>
                        <a:lumOff val="80000"/>
                      </a:schemeClr>
                    </a:solidFill>
                  </a:tcPr>
                </a:tc>
                <a:tc>
                  <a:txBody>
                    <a:bodyPr/>
                    <a:lstStyle/>
                    <a:p>
                      <a:pPr algn="ctr"/>
                      <a:r>
                        <a:rPr lang="en-GB" sz="1400" dirty="0" smtClean="0"/>
                        <a:t>12.5</a:t>
                      </a:r>
                      <a:endParaRPr lang="en-GB" sz="1400" dirty="0"/>
                    </a:p>
                  </a:txBody>
                  <a:tcPr>
                    <a:solidFill>
                      <a:schemeClr val="accent1">
                        <a:lumMod val="20000"/>
                        <a:lumOff val="80000"/>
                      </a:schemeClr>
                    </a:solidFill>
                  </a:tcPr>
                </a:tc>
                <a:tc>
                  <a:txBody>
                    <a:bodyPr/>
                    <a:lstStyle/>
                    <a:p>
                      <a:endParaRPr lang="en-GB" dirty="0"/>
                    </a:p>
                  </a:txBody>
                  <a:tcPr>
                    <a:solidFill>
                      <a:schemeClr val="accent1">
                        <a:lumMod val="20000"/>
                        <a:lumOff val="80000"/>
                      </a:schemeClr>
                    </a:solidFill>
                  </a:tcPr>
                </a:tc>
              </a:tr>
              <a:tr h="491281">
                <a:tc>
                  <a:txBody>
                    <a:bodyPr/>
                    <a:lstStyle/>
                    <a:p>
                      <a:r>
                        <a:rPr lang="en-GB" sz="1400" baseline="0" dirty="0" smtClean="0"/>
                        <a:t>Old people</a:t>
                      </a:r>
                      <a:br>
                        <a:rPr lang="en-GB" sz="1400" baseline="0" dirty="0" smtClean="0"/>
                      </a:br>
                      <a:r>
                        <a:rPr lang="en-GB" sz="1300" baseline="0" dirty="0" smtClean="0"/>
                        <a:t>(over 65 years old)</a:t>
                      </a:r>
                      <a:endParaRPr lang="en-GB" sz="1300" dirty="0"/>
                    </a:p>
                  </a:txBody>
                  <a:tcPr>
                    <a:solidFill>
                      <a:schemeClr val="accent1">
                        <a:lumMod val="20000"/>
                        <a:lumOff val="80000"/>
                      </a:schemeClr>
                    </a:solidFill>
                  </a:tcPr>
                </a:tc>
                <a:tc>
                  <a:txBody>
                    <a:bodyPr/>
                    <a:lstStyle/>
                    <a:p>
                      <a:pPr algn="ctr"/>
                      <a:r>
                        <a:rPr lang="en-GB" sz="1400" dirty="0" smtClean="0"/>
                        <a:t>12.5</a:t>
                      </a:r>
                      <a:endParaRPr lang="en-GB" sz="1400" dirty="0"/>
                    </a:p>
                  </a:txBody>
                  <a:tcPr>
                    <a:solidFill>
                      <a:schemeClr val="accent1">
                        <a:lumMod val="20000"/>
                        <a:lumOff val="80000"/>
                      </a:schemeClr>
                    </a:solidFill>
                  </a:tcPr>
                </a:tc>
                <a:tc>
                  <a:txBody>
                    <a:bodyPr/>
                    <a:lstStyle/>
                    <a:p>
                      <a:endParaRPr lang="en-GB" dirty="0"/>
                    </a:p>
                  </a:txBody>
                  <a:tcPr>
                    <a:solidFill>
                      <a:schemeClr val="accent1">
                        <a:lumMod val="20000"/>
                        <a:lumOff val="80000"/>
                      </a:schemeClr>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964916071"/>
              </p:ext>
            </p:extLst>
          </p:nvPr>
        </p:nvGraphicFramePr>
        <p:xfrm>
          <a:off x="4238288" y="4091679"/>
          <a:ext cx="2731581" cy="1463040"/>
        </p:xfrm>
        <a:graphic>
          <a:graphicData uri="http://schemas.openxmlformats.org/drawingml/2006/table">
            <a:tbl>
              <a:tblPr firstRow="1" bandRow="1">
                <a:tableStyleId>{2D5ABB26-0587-4C30-8999-92F81FD0307C}</a:tableStyleId>
              </a:tblPr>
              <a:tblGrid>
                <a:gridCol w="452752"/>
                <a:gridCol w="2278829"/>
              </a:tblGrid>
              <a:tr h="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Pre-school children</a:t>
                      </a:r>
                    </a:p>
                  </a:txBody>
                  <a:tcPr>
                    <a:lnL w="12700" cap="flat" cmpd="sng" algn="ctr">
                      <a:solidFill>
                        <a:schemeClr val="tx1"/>
                      </a:solidFill>
                      <a:prstDash val="solid"/>
                      <a:round/>
                      <a:headEnd type="none" w="med" len="med"/>
                      <a:tailEnd type="none" w="med" len="med"/>
                    </a:lnL>
                  </a:tcPr>
                </a:tc>
              </a:tr>
              <a:tr h="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Primary school children</a:t>
                      </a:r>
                      <a:endParaRPr lang="en-GB" sz="14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lnL w="12700" cap="flat" cmpd="sng" algn="ctr">
                      <a:solidFill>
                        <a:schemeClr val="tx1"/>
                      </a:solidFill>
                      <a:prstDash val="solid"/>
                      <a:round/>
                      <a:headEnd type="none" w="med" len="med"/>
                      <a:tailEnd type="none" w="med" len="med"/>
                    </a:lnL>
                  </a:tcPr>
                </a:tc>
              </a:tr>
              <a:tr h="349302">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Secondary school children</a:t>
                      </a:r>
                      <a:endParaRPr lang="en-GB" sz="14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lnL w="12700" cap="flat" cmpd="sng" algn="ctr">
                      <a:solidFill>
                        <a:schemeClr val="tx1"/>
                      </a:solidFill>
                      <a:prstDash val="solid"/>
                      <a:round/>
                      <a:headEnd type="none" w="med" len="med"/>
                      <a:tailEnd type="none" w="med" len="med"/>
                    </a:lnL>
                  </a:tcPr>
                </a:tc>
              </a:tr>
              <a:tr h="0">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OAPs (over 65 years old)</a:t>
                      </a:r>
                      <a:endParaRPr lang="en-GB" sz="1400" b="1" dirty="0">
                        <a:latin typeface="Arial Unicode MS" panose="020B0604020202020204" pitchFamily="34" charset="-128"/>
                        <a:ea typeface="Arial Unicode MS" panose="020B0604020202020204" pitchFamily="34" charset="-128"/>
                        <a:cs typeface="Arial Unicode MS" panose="020B0604020202020204" pitchFamily="34" charset="-128"/>
                      </a:endParaRPr>
                    </a:p>
                  </a:txBody>
                  <a:tcPr>
                    <a:lnL w="12700" cap="flat" cmpd="sng" algn="ctr">
                      <a:solidFill>
                        <a:schemeClr val="tx1"/>
                      </a:solidFill>
                      <a:prstDash val="solid"/>
                      <a:round/>
                      <a:headEnd type="none" w="med" len="med"/>
                      <a:tailEnd type="none" w="med" len="med"/>
                    </a:lnL>
                  </a:tcPr>
                </a:tc>
              </a:tr>
            </a:tbl>
          </a:graphicData>
        </a:graphic>
      </p:graphicFrame>
      <p:sp>
        <p:nvSpPr>
          <p:cNvPr id="6" name="Oval 5"/>
          <p:cNvSpPr/>
          <p:nvPr/>
        </p:nvSpPr>
        <p:spPr>
          <a:xfrm>
            <a:off x="859361" y="3749835"/>
            <a:ext cx="2736000" cy="27360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smtClean="0"/>
          </a:p>
          <a:p>
            <a:pPr algn="ctr"/>
            <a:endParaRPr lang="en-GB" dirty="0"/>
          </a:p>
        </p:txBody>
      </p:sp>
      <p:sp>
        <p:nvSpPr>
          <p:cNvPr id="7" name="TextBox 6"/>
          <p:cNvSpPr txBox="1"/>
          <p:nvPr/>
        </p:nvSpPr>
        <p:spPr>
          <a:xfrm>
            <a:off x="4163817" y="5873710"/>
            <a:ext cx="3833771" cy="523220"/>
          </a:xfrm>
          <a:prstGeom prst="rect">
            <a:avLst/>
          </a:prstGeom>
          <a:noFill/>
        </p:spPr>
        <p:txBody>
          <a:bodyPr wrap="square" rtlCol="0">
            <a:spAutoFit/>
          </a:bodyPr>
          <a:lstStyle/>
          <a:p>
            <a:pPr algn="just"/>
            <a:endPar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Use a different colour for each age group</a:t>
            </a:r>
            <a:endParaRPr lang="en-GB" sz="1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cxnSp>
        <p:nvCxnSpPr>
          <p:cNvPr id="8" name="Straight Connector 7"/>
          <p:cNvCxnSpPr/>
          <p:nvPr/>
        </p:nvCxnSpPr>
        <p:spPr>
          <a:xfrm flipV="1">
            <a:off x="365962" y="3490797"/>
            <a:ext cx="8306876" cy="12878"/>
          </a:xfrm>
          <a:prstGeom prst="line">
            <a:avLst/>
          </a:prstGeom>
        </p:spPr>
        <p:style>
          <a:lnRef idx="1">
            <a:schemeClr val="accent4"/>
          </a:lnRef>
          <a:fillRef idx="0">
            <a:schemeClr val="accent4"/>
          </a:fillRef>
          <a:effectRef idx="0">
            <a:schemeClr val="accent4"/>
          </a:effectRef>
          <a:fontRef idx="minor">
            <a:schemeClr val="tx1"/>
          </a:fontRef>
        </p:style>
      </p:cxnSp>
      <p:sp>
        <p:nvSpPr>
          <p:cNvPr id="9" name="TextBox 8"/>
          <p:cNvSpPr txBox="1"/>
          <p:nvPr/>
        </p:nvSpPr>
        <p:spPr>
          <a:xfrm>
            <a:off x="8208991" y="6366153"/>
            <a:ext cx="668565" cy="369332"/>
          </a:xfrm>
          <a:prstGeom prst="rect">
            <a:avLst/>
          </a:prstGeom>
          <a:solidFill>
            <a:schemeClr val="accent4">
              <a:lumMod val="60000"/>
              <a:lumOff val="40000"/>
            </a:schemeClr>
          </a:solidFill>
          <a:ln>
            <a:noFill/>
          </a:ln>
        </p:spPr>
        <p:txBody>
          <a:bodyPr wrap="square" rtlCol="0">
            <a:spAutoFit/>
          </a:bodyPr>
          <a:lstStyle/>
          <a:p>
            <a:r>
              <a:rPr lang="en-GB" b="1" dirty="0" smtClean="0">
                <a:solidFill>
                  <a:schemeClr val="bg1"/>
                </a:solidFill>
              </a:rPr>
              <a:t>PS3b</a:t>
            </a:r>
            <a:endParaRPr lang="en-GB" b="1" dirty="0">
              <a:solidFill>
                <a:schemeClr val="bg1"/>
              </a:solidFill>
            </a:endParaRPr>
          </a:p>
        </p:txBody>
      </p:sp>
      <p:sp>
        <p:nvSpPr>
          <p:cNvPr id="10" name="TextBox 9"/>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r>
              <a:rPr lang="en-GB" sz="4400" dirty="0" smtClean="0">
                <a:solidFill>
                  <a:schemeClr val="bg1"/>
                </a:solidFill>
              </a:rPr>
              <a:t>PS3b</a:t>
            </a:r>
            <a:endParaRPr lang="en-GB" sz="4400" dirty="0">
              <a:solidFill>
                <a:schemeClr val="bg1"/>
              </a:solidFill>
            </a:endParaRPr>
          </a:p>
        </p:txBody>
      </p:sp>
      <p:sp>
        <p:nvSpPr>
          <p:cNvPr id="11" name="TextBox 10"/>
          <p:cNvSpPr txBox="1"/>
          <p:nvPr/>
        </p:nvSpPr>
        <p:spPr>
          <a:xfrm>
            <a:off x="-2729551" y="1185947"/>
            <a:ext cx="2455672" cy="1754326"/>
          </a:xfrm>
          <a:prstGeom prst="rect">
            <a:avLst/>
          </a:prstGeom>
          <a:noFill/>
        </p:spPr>
        <p:txBody>
          <a:bodyPr wrap="square" rtlCol="0">
            <a:spAutoFit/>
          </a:bodyPr>
          <a:lstStyle/>
          <a:p>
            <a:r>
              <a:rPr lang="en-GB" b="1" dirty="0"/>
              <a:t>Teacher tips:</a:t>
            </a:r>
          </a:p>
          <a:p>
            <a:endParaRPr lang="en-GB" dirty="0" smtClean="0"/>
          </a:p>
          <a:p>
            <a:r>
              <a:rPr lang="en-GB" dirty="0" smtClean="0"/>
              <a:t>You can change the percentages to suit the ability of different children.</a:t>
            </a:r>
            <a:endParaRPr lang="en-GB" dirty="0"/>
          </a:p>
        </p:txBody>
      </p:sp>
    </p:spTree>
    <p:extLst>
      <p:ext uri="{BB962C8B-B14F-4D97-AF65-F5344CB8AC3E}">
        <p14:creationId xmlns:p14="http://schemas.microsoft.com/office/powerpoint/2010/main" val="577195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p:nvPr/>
        </p:nvGrpSpPr>
        <p:grpSpPr>
          <a:xfrm>
            <a:off x="309045" y="1700219"/>
            <a:ext cx="9400212" cy="4154984"/>
            <a:chOff x="450758" y="771426"/>
            <a:chExt cx="9400212" cy="4154984"/>
          </a:xfrm>
        </p:grpSpPr>
        <p:sp>
          <p:nvSpPr>
            <p:cNvPr id="8" name="TextBox 7"/>
            <p:cNvSpPr txBox="1"/>
            <p:nvPr/>
          </p:nvSpPr>
          <p:spPr>
            <a:xfrm>
              <a:off x="450758" y="771426"/>
              <a:ext cx="3307612" cy="4154984"/>
            </a:xfrm>
            <a:prstGeom prst="rect">
              <a:avLst/>
            </a:prstGeom>
            <a:noFill/>
          </p:spPr>
          <p:txBody>
            <a:bodyPr wrap="square" rtlCol="0">
              <a:spAutoFit/>
            </a:bodyPr>
            <a:lstStyle/>
            <a:p>
              <a:pPr algn="just"/>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In your area about 4% of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4 </a:t>
              </a: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year-olds have NOT been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vaccinated against </a:t>
              </a: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measles. About 16% of 11 year-olds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have </a:t>
              </a: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NOT been vaccinated.</a:t>
              </a:r>
            </a:p>
            <a:p>
              <a:pPr algn="just"/>
              <a:endPar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Each grid represents </a:t>
              </a:r>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100 children</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 For each age group shade in the number of children who CAN catch measles in red.</a:t>
              </a:r>
            </a:p>
            <a:p>
              <a:pPr algn="just"/>
              <a:endPar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In which age group do you predict that measles will spread more quickly?  Why?</a:t>
              </a:r>
            </a:p>
            <a:p>
              <a:pPr algn="just"/>
              <a:endParaRPr lang="en-GB" sz="1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I predict that there will be ____ times more 11 year-olds who catch measles than 3 year-olds.</a:t>
              </a:r>
            </a:p>
            <a:p>
              <a:pPr algn="just"/>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 name="TextBox 8"/>
            <p:cNvSpPr txBox="1"/>
            <p:nvPr/>
          </p:nvSpPr>
          <p:spPr>
            <a:xfrm>
              <a:off x="7000193" y="3657478"/>
              <a:ext cx="2850777" cy="307777"/>
            </a:xfrm>
            <a:prstGeom prst="rect">
              <a:avLst/>
            </a:prstGeom>
            <a:noFill/>
          </p:spPr>
          <p:txBody>
            <a:bodyPr wrap="square" rtlCol="0">
              <a:spAutoFit/>
            </a:bodyPr>
            <a:lstStyle/>
            <a:p>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11 year-olds</a:t>
              </a:r>
              <a:endParaRPr lang="en-GB" sz="1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8" name="TextBox 17"/>
            <p:cNvSpPr txBox="1"/>
            <p:nvPr/>
          </p:nvSpPr>
          <p:spPr>
            <a:xfrm>
              <a:off x="4690400" y="3666641"/>
              <a:ext cx="1102180" cy="307777"/>
            </a:xfrm>
            <a:prstGeom prst="rect">
              <a:avLst/>
            </a:prstGeom>
            <a:noFill/>
          </p:spPr>
          <p:txBody>
            <a:bodyPr wrap="square" rtlCol="0">
              <a:spAutoFit/>
            </a:bodyPr>
            <a:lstStyle/>
            <a:p>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4 year-olds</a:t>
              </a:r>
              <a:endParaRPr lang="en-GB" sz="1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graphicFrame>
        <p:nvGraphicFramePr>
          <p:cNvPr id="19" name="Table 18"/>
          <p:cNvGraphicFramePr>
            <a:graphicFrameLocks noGrp="1"/>
          </p:cNvGraphicFramePr>
          <p:nvPr>
            <p:extLst>
              <p:ext uri="{D42A27DB-BD31-4B8C-83A1-F6EECF244321}">
                <p14:modId xmlns:p14="http://schemas.microsoft.com/office/powerpoint/2010/main" val="3496965216"/>
              </p:ext>
            </p:extLst>
          </p:nvPr>
        </p:nvGraphicFramePr>
        <p:xfrm>
          <a:off x="4003293" y="2306437"/>
          <a:ext cx="2138200" cy="2165110"/>
        </p:xfrm>
        <a:graphic>
          <a:graphicData uri="http://schemas.openxmlformats.org/drawingml/2006/table">
            <a:tbl>
              <a:tblPr firstRow="1" bandRow="1">
                <a:tableStyleId>{5940675A-B579-460E-94D1-54222C63F5DA}</a:tableStyleId>
              </a:tblPr>
              <a:tblGrid>
                <a:gridCol w="213820">
                  <a:extLst>
                    <a:ext uri="{9D8B030D-6E8A-4147-A177-3AD203B41FA5}">
                      <a16:colId xmlns="" xmlns:a16="http://schemas.microsoft.com/office/drawing/2014/main" val="20000"/>
                    </a:ext>
                  </a:extLst>
                </a:gridCol>
                <a:gridCol w="213820">
                  <a:extLst>
                    <a:ext uri="{9D8B030D-6E8A-4147-A177-3AD203B41FA5}">
                      <a16:colId xmlns="" xmlns:a16="http://schemas.microsoft.com/office/drawing/2014/main" val="20001"/>
                    </a:ext>
                  </a:extLst>
                </a:gridCol>
                <a:gridCol w="213820">
                  <a:extLst>
                    <a:ext uri="{9D8B030D-6E8A-4147-A177-3AD203B41FA5}">
                      <a16:colId xmlns="" xmlns:a16="http://schemas.microsoft.com/office/drawing/2014/main" val="20002"/>
                    </a:ext>
                  </a:extLst>
                </a:gridCol>
                <a:gridCol w="213820">
                  <a:extLst>
                    <a:ext uri="{9D8B030D-6E8A-4147-A177-3AD203B41FA5}">
                      <a16:colId xmlns="" xmlns:a16="http://schemas.microsoft.com/office/drawing/2014/main" val="20003"/>
                    </a:ext>
                  </a:extLst>
                </a:gridCol>
                <a:gridCol w="225581">
                  <a:extLst>
                    <a:ext uri="{9D8B030D-6E8A-4147-A177-3AD203B41FA5}">
                      <a16:colId xmlns="" xmlns:a16="http://schemas.microsoft.com/office/drawing/2014/main" val="20004"/>
                    </a:ext>
                  </a:extLst>
                </a:gridCol>
                <a:gridCol w="202059">
                  <a:extLst>
                    <a:ext uri="{9D8B030D-6E8A-4147-A177-3AD203B41FA5}">
                      <a16:colId xmlns="" xmlns:a16="http://schemas.microsoft.com/office/drawing/2014/main" val="20005"/>
                    </a:ext>
                  </a:extLst>
                </a:gridCol>
                <a:gridCol w="213820">
                  <a:extLst>
                    <a:ext uri="{9D8B030D-6E8A-4147-A177-3AD203B41FA5}">
                      <a16:colId xmlns="" xmlns:a16="http://schemas.microsoft.com/office/drawing/2014/main" val="20006"/>
                    </a:ext>
                  </a:extLst>
                </a:gridCol>
                <a:gridCol w="213820">
                  <a:extLst>
                    <a:ext uri="{9D8B030D-6E8A-4147-A177-3AD203B41FA5}">
                      <a16:colId xmlns="" xmlns:a16="http://schemas.microsoft.com/office/drawing/2014/main" val="20007"/>
                    </a:ext>
                  </a:extLst>
                </a:gridCol>
                <a:gridCol w="213820">
                  <a:extLst>
                    <a:ext uri="{9D8B030D-6E8A-4147-A177-3AD203B41FA5}">
                      <a16:colId xmlns="" xmlns:a16="http://schemas.microsoft.com/office/drawing/2014/main" val="20008"/>
                    </a:ext>
                  </a:extLst>
                </a:gridCol>
                <a:gridCol w="213820">
                  <a:extLst>
                    <a:ext uri="{9D8B030D-6E8A-4147-A177-3AD203B41FA5}">
                      <a16:colId xmlns="" xmlns:a16="http://schemas.microsoft.com/office/drawing/2014/main" val="20009"/>
                    </a:ext>
                  </a:extLst>
                </a:gridCol>
              </a:tblGrid>
              <a:tr h="216511">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extLst>
                  <a:ext uri="{0D108BD9-81ED-4DB2-BD59-A6C34878D82A}">
                    <a16:rowId xmlns="" xmlns:a16="http://schemas.microsoft.com/office/drawing/2014/main" val="10000"/>
                  </a:ext>
                </a:extLst>
              </a:tr>
              <a:tr h="216511">
                <a:tc>
                  <a:txBody>
                    <a:bodyPr/>
                    <a:lstStyle/>
                    <a:p>
                      <a:endParaRPr lang="en-GB" sz="90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extLst>
                  <a:ext uri="{0D108BD9-81ED-4DB2-BD59-A6C34878D82A}">
                    <a16:rowId xmlns="" xmlns:a16="http://schemas.microsoft.com/office/drawing/2014/main" val="10001"/>
                  </a:ext>
                </a:extLst>
              </a:tr>
              <a:tr h="216511">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extLst>
                  <a:ext uri="{0D108BD9-81ED-4DB2-BD59-A6C34878D82A}">
                    <a16:rowId xmlns="" xmlns:a16="http://schemas.microsoft.com/office/drawing/2014/main" val="10002"/>
                  </a:ext>
                </a:extLst>
              </a:tr>
              <a:tr h="216511">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extLst>
                  <a:ext uri="{0D108BD9-81ED-4DB2-BD59-A6C34878D82A}">
                    <a16:rowId xmlns="" xmlns:a16="http://schemas.microsoft.com/office/drawing/2014/main" val="10003"/>
                  </a:ext>
                </a:extLst>
              </a:tr>
              <a:tr h="216511">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extLst>
                  <a:ext uri="{0D108BD9-81ED-4DB2-BD59-A6C34878D82A}">
                    <a16:rowId xmlns="" xmlns:a16="http://schemas.microsoft.com/office/drawing/2014/main" val="10004"/>
                  </a:ext>
                </a:extLst>
              </a:tr>
              <a:tr h="216511">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extLst>
                  <a:ext uri="{0D108BD9-81ED-4DB2-BD59-A6C34878D82A}">
                    <a16:rowId xmlns="" xmlns:a16="http://schemas.microsoft.com/office/drawing/2014/main" val="10005"/>
                  </a:ext>
                </a:extLst>
              </a:tr>
              <a:tr h="216511">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extLst>
                  <a:ext uri="{0D108BD9-81ED-4DB2-BD59-A6C34878D82A}">
                    <a16:rowId xmlns="" xmlns:a16="http://schemas.microsoft.com/office/drawing/2014/main" val="10006"/>
                  </a:ext>
                </a:extLst>
              </a:tr>
              <a:tr h="216511">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extLst>
                  <a:ext uri="{0D108BD9-81ED-4DB2-BD59-A6C34878D82A}">
                    <a16:rowId xmlns="" xmlns:a16="http://schemas.microsoft.com/office/drawing/2014/main" val="10007"/>
                  </a:ext>
                </a:extLst>
              </a:tr>
              <a:tr h="216511">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extLst>
                  <a:ext uri="{0D108BD9-81ED-4DB2-BD59-A6C34878D82A}">
                    <a16:rowId xmlns="" xmlns:a16="http://schemas.microsoft.com/office/drawing/2014/main" val="10008"/>
                  </a:ext>
                </a:extLst>
              </a:tr>
              <a:tr h="216511">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extLst>
                  <a:ext uri="{0D108BD9-81ED-4DB2-BD59-A6C34878D82A}">
                    <a16:rowId xmlns="" xmlns:a16="http://schemas.microsoft.com/office/drawing/2014/main" val="10009"/>
                  </a:ext>
                </a:extLst>
              </a:tr>
            </a:tbl>
          </a:graphicData>
        </a:graphic>
      </p:graphicFrame>
      <p:sp>
        <p:nvSpPr>
          <p:cNvPr id="26" name="TextBox 25"/>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r>
              <a:rPr lang="en-GB" sz="4400" dirty="0" smtClean="0">
                <a:solidFill>
                  <a:schemeClr val="bg1"/>
                </a:solidFill>
              </a:rPr>
              <a:t>PS3c</a:t>
            </a:r>
            <a:endParaRPr lang="en-GB" sz="4400" dirty="0">
              <a:solidFill>
                <a:schemeClr val="bg1"/>
              </a:solidFill>
            </a:endParaRPr>
          </a:p>
        </p:txBody>
      </p:sp>
      <p:sp>
        <p:nvSpPr>
          <p:cNvPr id="28" name="TextBox 27"/>
          <p:cNvSpPr txBox="1"/>
          <p:nvPr/>
        </p:nvSpPr>
        <p:spPr>
          <a:xfrm>
            <a:off x="-2729551" y="1185947"/>
            <a:ext cx="2455672" cy="4247317"/>
          </a:xfrm>
          <a:prstGeom prst="rect">
            <a:avLst/>
          </a:prstGeom>
          <a:noFill/>
        </p:spPr>
        <p:txBody>
          <a:bodyPr wrap="square" rtlCol="0">
            <a:spAutoFit/>
          </a:bodyPr>
          <a:lstStyle/>
          <a:p>
            <a:r>
              <a:rPr lang="en-GB" b="1" dirty="0"/>
              <a:t>Teacher tips:</a:t>
            </a:r>
          </a:p>
          <a:p>
            <a:endParaRPr lang="en-GB" dirty="0"/>
          </a:p>
          <a:p>
            <a:r>
              <a:rPr lang="en-GB" dirty="0" smtClean="0"/>
              <a:t>There are more unvaccinated 11 year-olds so we would predict that measles will spread faster among them. </a:t>
            </a:r>
            <a:endParaRPr lang="en-GB" dirty="0"/>
          </a:p>
          <a:p>
            <a:endParaRPr lang="en-GB" dirty="0" smtClean="0"/>
          </a:p>
          <a:p>
            <a:r>
              <a:rPr lang="en-GB" dirty="0" smtClean="0"/>
              <a:t>There are 4 times as many unvaccinated 11 year-olds, so from this we would predict four times as many cases among 11 year-olds…</a:t>
            </a:r>
            <a:endParaRPr lang="en-GB" dirty="0"/>
          </a:p>
        </p:txBody>
      </p:sp>
      <p:sp>
        <p:nvSpPr>
          <p:cNvPr id="22" name="TextBox 21"/>
          <p:cNvSpPr txBox="1"/>
          <p:nvPr/>
        </p:nvSpPr>
        <p:spPr>
          <a:xfrm>
            <a:off x="8113457" y="215062"/>
            <a:ext cx="668565" cy="369332"/>
          </a:xfrm>
          <a:prstGeom prst="rect">
            <a:avLst/>
          </a:prstGeom>
          <a:solidFill>
            <a:schemeClr val="accent4">
              <a:lumMod val="60000"/>
              <a:lumOff val="40000"/>
            </a:schemeClr>
          </a:solidFill>
          <a:ln>
            <a:noFill/>
          </a:ln>
        </p:spPr>
        <p:txBody>
          <a:bodyPr wrap="square" rtlCol="0">
            <a:spAutoFit/>
          </a:bodyPr>
          <a:lstStyle/>
          <a:p>
            <a:r>
              <a:rPr lang="en-GB" b="1" dirty="0" smtClean="0">
                <a:solidFill>
                  <a:schemeClr val="bg1"/>
                </a:solidFill>
              </a:rPr>
              <a:t>PS3c</a:t>
            </a:r>
            <a:endParaRPr lang="en-GB" b="1" dirty="0">
              <a:solidFill>
                <a:schemeClr val="bg1"/>
              </a:solidFill>
            </a:endParaRPr>
          </a:p>
        </p:txBody>
      </p:sp>
      <p:graphicFrame>
        <p:nvGraphicFramePr>
          <p:cNvPr id="20" name="Table 19"/>
          <p:cNvGraphicFramePr>
            <a:graphicFrameLocks noGrp="1"/>
          </p:cNvGraphicFramePr>
          <p:nvPr>
            <p:extLst>
              <p:ext uri="{D42A27DB-BD31-4B8C-83A1-F6EECF244321}">
                <p14:modId xmlns:p14="http://schemas.microsoft.com/office/powerpoint/2010/main" val="370546784"/>
              </p:ext>
            </p:extLst>
          </p:nvPr>
        </p:nvGraphicFramePr>
        <p:xfrm>
          <a:off x="6557701" y="2300721"/>
          <a:ext cx="2138200" cy="2165110"/>
        </p:xfrm>
        <a:graphic>
          <a:graphicData uri="http://schemas.openxmlformats.org/drawingml/2006/table">
            <a:tbl>
              <a:tblPr firstRow="1" bandRow="1">
                <a:tableStyleId>{5940675A-B579-460E-94D1-54222C63F5DA}</a:tableStyleId>
              </a:tblPr>
              <a:tblGrid>
                <a:gridCol w="213820">
                  <a:extLst>
                    <a:ext uri="{9D8B030D-6E8A-4147-A177-3AD203B41FA5}">
                      <a16:colId xmlns="" xmlns:a16="http://schemas.microsoft.com/office/drawing/2014/main" val="20000"/>
                    </a:ext>
                  </a:extLst>
                </a:gridCol>
                <a:gridCol w="213820">
                  <a:extLst>
                    <a:ext uri="{9D8B030D-6E8A-4147-A177-3AD203B41FA5}">
                      <a16:colId xmlns="" xmlns:a16="http://schemas.microsoft.com/office/drawing/2014/main" val="20001"/>
                    </a:ext>
                  </a:extLst>
                </a:gridCol>
                <a:gridCol w="213820">
                  <a:extLst>
                    <a:ext uri="{9D8B030D-6E8A-4147-A177-3AD203B41FA5}">
                      <a16:colId xmlns="" xmlns:a16="http://schemas.microsoft.com/office/drawing/2014/main" val="20002"/>
                    </a:ext>
                  </a:extLst>
                </a:gridCol>
                <a:gridCol w="213820">
                  <a:extLst>
                    <a:ext uri="{9D8B030D-6E8A-4147-A177-3AD203B41FA5}">
                      <a16:colId xmlns="" xmlns:a16="http://schemas.microsoft.com/office/drawing/2014/main" val="20003"/>
                    </a:ext>
                  </a:extLst>
                </a:gridCol>
                <a:gridCol w="225581">
                  <a:extLst>
                    <a:ext uri="{9D8B030D-6E8A-4147-A177-3AD203B41FA5}">
                      <a16:colId xmlns="" xmlns:a16="http://schemas.microsoft.com/office/drawing/2014/main" val="20004"/>
                    </a:ext>
                  </a:extLst>
                </a:gridCol>
                <a:gridCol w="202059">
                  <a:extLst>
                    <a:ext uri="{9D8B030D-6E8A-4147-A177-3AD203B41FA5}">
                      <a16:colId xmlns="" xmlns:a16="http://schemas.microsoft.com/office/drawing/2014/main" val="20005"/>
                    </a:ext>
                  </a:extLst>
                </a:gridCol>
                <a:gridCol w="213820">
                  <a:extLst>
                    <a:ext uri="{9D8B030D-6E8A-4147-A177-3AD203B41FA5}">
                      <a16:colId xmlns="" xmlns:a16="http://schemas.microsoft.com/office/drawing/2014/main" val="20006"/>
                    </a:ext>
                  </a:extLst>
                </a:gridCol>
                <a:gridCol w="213820">
                  <a:extLst>
                    <a:ext uri="{9D8B030D-6E8A-4147-A177-3AD203B41FA5}">
                      <a16:colId xmlns="" xmlns:a16="http://schemas.microsoft.com/office/drawing/2014/main" val="20007"/>
                    </a:ext>
                  </a:extLst>
                </a:gridCol>
                <a:gridCol w="213820">
                  <a:extLst>
                    <a:ext uri="{9D8B030D-6E8A-4147-A177-3AD203B41FA5}">
                      <a16:colId xmlns="" xmlns:a16="http://schemas.microsoft.com/office/drawing/2014/main" val="20008"/>
                    </a:ext>
                  </a:extLst>
                </a:gridCol>
                <a:gridCol w="213820">
                  <a:extLst>
                    <a:ext uri="{9D8B030D-6E8A-4147-A177-3AD203B41FA5}">
                      <a16:colId xmlns="" xmlns:a16="http://schemas.microsoft.com/office/drawing/2014/main" val="20009"/>
                    </a:ext>
                  </a:extLst>
                </a:gridCol>
              </a:tblGrid>
              <a:tr h="216511">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extLst>
                  <a:ext uri="{0D108BD9-81ED-4DB2-BD59-A6C34878D82A}">
                    <a16:rowId xmlns="" xmlns:a16="http://schemas.microsoft.com/office/drawing/2014/main" val="10000"/>
                  </a:ext>
                </a:extLst>
              </a:tr>
              <a:tr h="216511">
                <a:tc>
                  <a:txBody>
                    <a:bodyPr/>
                    <a:lstStyle/>
                    <a:p>
                      <a:endParaRPr lang="en-GB" sz="90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extLst>
                  <a:ext uri="{0D108BD9-81ED-4DB2-BD59-A6C34878D82A}">
                    <a16:rowId xmlns="" xmlns:a16="http://schemas.microsoft.com/office/drawing/2014/main" val="10001"/>
                  </a:ext>
                </a:extLst>
              </a:tr>
              <a:tr h="216511">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extLst>
                  <a:ext uri="{0D108BD9-81ED-4DB2-BD59-A6C34878D82A}">
                    <a16:rowId xmlns="" xmlns:a16="http://schemas.microsoft.com/office/drawing/2014/main" val="10002"/>
                  </a:ext>
                </a:extLst>
              </a:tr>
              <a:tr h="216511">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extLst>
                  <a:ext uri="{0D108BD9-81ED-4DB2-BD59-A6C34878D82A}">
                    <a16:rowId xmlns="" xmlns:a16="http://schemas.microsoft.com/office/drawing/2014/main" val="10003"/>
                  </a:ext>
                </a:extLst>
              </a:tr>
              <a:tr h="216511">
                <a:tc>
                  <a:txBody>
                    <a:bodyPr/>
                    <a:lstStyle/>
                    <a:p>
                      <a:endParaRPr lang="en-GB" sz="90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extLst>
                  <a:ext uri="{0D108BD9-81ED-4DB2-BD59-A6C34878D82A}">
                    <a16:rowId xmlns="" xmlns:a16="http://schemas.microsoft.com/office/drawing/2014/main" val="10004"/>
                  </a:ext>
                </a:extLst>
              </a:tr>
              <a:tr h="216511">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extLst>
                  <a:ext uri="{0D108BD9-81ED-4DB2-BD59-A6C34878D82A}">
                    <a16:rowId xmlns="" xmlns:a16="http://schemas.microsoft.com/office/drawing/2014/main" val="10005"/>
                  </a:ext>
                </a:extLst>
              </a:tr>
              <a:tr h="216511">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extLst>
                  <a:ext uri="{0D108BD9-81ED-4DB2-BD59-A6C34878D82A}">
                    <a16:rowId xmlns="" xmlns:a16="http://schemas.microsoft.com/office/drawing/2014/main" val="10006"/>
                  </a:ext>
                </a:extLst>
              </a:tr>
              <a:tr h="216511">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a:p>
                  </a:txBody>
                  <a:tcPr marL="43855" marR="43855" marT="21927" marB="21927"/>
                </a:tc>
                <a:tc>
                  <a:txBody>
                    <a:bodyPr/>
                    <a:lstStyle/>
                    <a:p>
                      <a:endParaRPr lang="en-GB" sz="900" dirty="0"/>
                    </a:p>
                  </a:txBody>
                  <a:tcPr marL="43855" marR="43855" marT="21927" marB="21927"/>
                </a:tc>
                <a:extLst>
                  <a:ext uri="{0D108BD9-81ED-4DB2-BD59-A6C34878D82A}">
                    <a16:rowId xmlns="" xmlns:a16="http://schemas.microsoft.com/office/drawing/2014/main" val="10007"/>
                  </a:ext>
                </a:extLst>
              </a:tr>
              <a:tr h="216511">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extLst>
                  <a:ext uri="{0D108BD9-81ED-4DB2-BD59-A6C34878D82A}">
                    <a16:rowId xmlns="" xmlns:a16="http://schemas.microsoft.com/office/drawing/2014/main" val="10008"/>
                  </a:ext>
                </a:extLst>
              </a:tr>
              <a:tr h="216511">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tc>
                  <a:txBody>
                    <a:bodyPr/>
                    <a:lstStyle/>
                    <a:p>
                      <a:endParaRPr lang="en-GB" sz="900" dirty="0"/>
                    </a:p>
                  </a:txBody>
                  <a:tcPr marL="43855" marR="43855" marT="21927" marB="21927"/>
                </a:tc>
                <a:extLst>
                  <a:ext uri="{0D108BD9-81ED-4DB2-BD59-A6C34878D82A}">
                    <a16:rowId xmlns="" xmlns:a16="http://schemas.microsoft.com/office/drawing/2014/main" val="10009"/>
                  </a:ext>
                </a:extLst>
              </a:tr>
            </a:tbl>
          </a:graphicData>
        </a:graphic>
      </p:graphicFrame>
    </p:spTree>
    <p:extLst>
      <p:ext uri="{BB962C8B-B14F-4D97-AF65-F5344CB8AC3E}">
        <p14:creationId xmlns:p14="http://schemas.microsoft.com/office/powerpoint/2010/main" val="39438230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258607" y="5918776"/>
            <a:ext cx="3096344" cy="720080"/>
            <a:chOff x="539552" y="2556325"/>
            <a:chExt cx="3096344" cy="720080"/>
          </a:xfrm>
        </p:grpSpPr>
        <p:pic>
          <p:nvPicPr>
            <p:cNvPr id="7" name="Picture 6" descr="ASEBlueLAlogo.jpg"/>
            <p:cNvPicPr>
              <a:picLocks noChangeAspect="1"/>
            </p:cNvPicPr>
            <p:nvPr/>
          </p:nvPicPr>
          <p:blipFill>
            <a:blip r:embed="rId3" cstate="print"/>
            <a:stretch>
              <a:fillRect/>
            </a:stretch>
          </p:blipFill>
          <p:spPr>
            <a:xfrm>
              <a:off x="591671" y="2556325"/>
              <a:ext cx="2924735" cy="564911"/>
            </a:xfrm>
            <a:prstGeom prst="rect">
              <a:avLst/>
            </a:prstGeom>
          </p:spPr>
        </p:pic>
        <p:sp>
          <p:nvSpPr>
            <p:cNvPr id="8" name="TextBox 7"/>
            <p:cNvSpPr txBox="1"/>
            <p:nvPr/>
          </p:nvSpPr>
          <p:spPr>
            <a:xfrm>
              <a:off x="539552" y="3045573"/>
              <a:ext cx="3096344" cy="230832"/>
            </a:xfrm>
            <a:prstGeom prst="rect">
              <a:avLst/>
            </a:prstGeom>
            <a:noFill/>
          </p:spPr>
          <p:txBody>
            <a:bodyPr wrap="square" rtlCol="0">
              <a:spAutoFit/>
            </a:bodyPr>
            <a:lstStyle/>
            <a:p>
              <a:r>
                <a:rPr lang="en-GB" sz="900" i="1" dirty="0" smtClean="0"/>
                <a:t>Promoting Excellence in Science Teaching and Learning</a:t>
              </a:r>
              <a:endParaRPr lang="en-GB" sz="900" i="1" dirty="0"/>
            </a:p>
          </p:txBody>
        </p:sp>
      </p:grpSp>
      <p:sp>
        <p:nvSpPr>
          <p:cNvPr id="9" name="TextBox 3"/>
          <p:cNvSpPr txBox="1">
            <a:spLocks noChangeArrowheads="1"/>
          </p:cNvSpPr>
          <p:nvPr/>
        </p:nvSpPr>
        <p:spPr bwMode="auto">
          <a:xfrm>
            <a:off x="1877488" y="4241720"/>
            <a:ext cx="5389024" cy="1692771"/>
          </a:xfrm>
          <a:prstGeom prst="rect">
            <a:avLst/>
          </a:prstGeom>
          <a:noFill/>
          <a:ln w="9525">
            <a:noFill/>
            <a:miter lim="800000"/>
            <a:headEnd/>
            <a:tailEnd/>
          </a:ln>
        </p:spPr>
        <p:txBody>
          <a:bodyPr wrap="square">
            <a:spAutoFit/>
          </a:bodyPr>
          <a:lstStyle/>
          <a:p>
            <a:pPr algn="ctr"/>
            <a:r>
              <a:rPr lang="en-GB" sz="2200" dirty="0">
                <a:latin typeface="Arial Unicode MS" panose="020B0604020202020204" pitchFamily="34" charset="-128"/>
                <a:ea typeface="Arial Unicode MS" panose="020B0604020202020204" pitchFamily="34" charset="-128"/>
                <a:cs typeface="Arial Unicode MS" panose="020B0604020202020204" pitchFamily="34" charset="-128"/>
              </a:rPr>
              <a:t>This activity was produced by the </a:t>
            </a:r>
            <a:r>
              <a:rPr lang="en-GB" sz="2200" dirty="0" smtClean="0">
                <a:latin typeface="Arial Unicode MS" panose="020B0604020202020204" pitchFamily="34" charset="-128"/>
                <a:ea typeface="Arial Unicode MS" panose="020B0604020202020204" pitchFamily="34" charset="-128"/>
                <a:cs typeface="Arial Unicode MS" panose="020B0604020202020204" pitchFamily="34" charset="-128"/>
              </a:rPr>
              <a:t/>
            </a:r>
            <a:br>
              <a:rPr lang="en-GB" sz="22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2200" b="1" dirty="0" smtClean="0">
                <a:latin typeface="Arial Unicode MS" panose="020B0604020202020204" pitchFamily="34" charset="-128"/>
                <a:ea typeface="Arial Unicode MS" panose="020B0604020202020204" pitchFamily="34" charset="-128"/>
                <a:cs typeface="Arial Unicode MS" panose="020B0604020202020204" pitchFamily="34" charset="-128"/>
              </a:rPr>
              <a:t>Association </a:t>
            </a:r>
            <a:r>
              <a:rPr lang="en-GB" sz="2200" b="1" dirty="0">
                <a:latin typeface="Arial Unicode MS" panose="020B0604020202020204" pitchFamily="34" charset="-128"/>
                <a:ea typeface="Arial Unicode MS" panose="020B0604020202020204" pitchFamily="34" charset="-128"/>
                <a:cs typeface="Arial Unicode MS" panose="020B0604020202020204" pitchFamily="34" charset="-128"/>
              </a:rPr>
              <a:t>for Science Education</a:t>
            </a:r>
            <a:r>
              <a:rPr lang="en-GB" sz="2200" dirty="0">
                <a:latin typeface="Arial Unicode MS" panose="020B0604020202020204" pitchFamily="34" charset="-128"/>
                <a:ea typeface="Arial Unicode MS" panose="020B0604020202020204" pitchFamily="34" charset="-128"/>
                <a:cs typeface="Arial Unicode MS" panose="020B0604020202020204" pitchFamily="34" charset="-128"/>
              </a:rPr>
              <a:t> </a:t>
            </a:r>
            <a:endParaRPr lang="en-GB" sz="22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ctr"/>
            <a:r>
              <a:rPr lang="en-GB" sz="2200" dirty="0" smtClean="0">
                <a:latin typeface="Arial Unicode MS" panose="020B0604020202020204" pitchFamily="34" charset="-128"/>
                <a:ea typeface="Arial Unicode MS" panose="020B0604020202020204" pitchFamily="34" charset="-128"/>
                <a:cs typeface="Arial Unicode MS" panose="020B0604020202020204" pitchFamily="34" charset="-128"/>
              </a:rPr>
              <a:t>in </a:t>
            </a:r>
            <a:r>
              <a:rPr lang="en-GB" sz="2200" dirty="0">
                <a:latin typeface="Arial Unicode MS" panose="020B0604020202020204" pitchFamily="34" charset="-128"/>
                <a:ea typeface="Arial Unicode MS" panose="020B0604020202020204" pitchFamily="34" charset="-128"/>
                <a:cs typeface="Arial Unicode MS" panose="020B0604020202020204" pitchFamily="34" charset="-128"/>
              </a:rPr>
              <a:t>partnership with </a:t>
            </a:r>
            <a:r>
              <a:rPr lang="en-GB" sz="2200" dirty="0" smtClean="0">
                <a:latin typeface="Arial Unicode MS" panose="020B0604020202020204" pitchFamily="34" charset="-128"/>
                <a:ea typeface="Arial Unicode MS" panose="020B0604020202020204" pitchFamily="34" charset="-128"/>
                <a:cs typeface="Arial Unicode MS" panose="020B0604020202020204" pitchFamily="34" charset="-128"/>
              </a:rPr>
              <a:t/>
            </a:r>
            <a:br>
              <a:rPr lang="en-GB" sz="22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2200" b="1" dirty="0" smtClean="0">
                <a:latin typeface="Arial Unicode MS" panose="020B0604020202020204" pitchFamily="34" charset="-128"/>
                <a:ea typeface="Arial Unicode MS" panose="020B0604020202020204" pitchFamily="34" charset="-128"/>
                <a:cs typeface="Arial Unicode MS" panose="020B0604020202020204" pitchFamily="34" charset="-128"/>
              </a:rPr>
              <a:t>James Films</a:t>
            </a:r>
            <a:br>
              <a:rPr lang="en-GB" sz="2200" b="1"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600" dirty="0" smtClean="0">
                <a:latin typeface="Arial Unicode MS" panose="020B0604020202020204" pitchFamily="34" charset="-128"/>
                <a:ea typeface="Arial Unicode MS" panose="020B0604020202020204" pitchFamily="34" charset="-128"/>
                <a:cs typeface="Arial Unicode MS" panose="020B0604020202020204" pitchFamily="34" charset="-128"/>
              </a:rPr>
              <a:t>© 2016</a:t>
            </a:r>
            <a:endParaRPr lang="en-GB" sz="22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13" name="Picture 6"/>
          <p:cNvPicPr>
            <a:picLocks noChangeAspect="1" noChangeArrowheads="1"/>
          </p:cNvPicPr>
          <p:nvPr/>
        </p:nvPicPr>
        <p:blipFill>
          <a:blip r:embed="rId4">
            <a:duotone>
              <a:prstClr val="black"/>
              <a:schemeClr val="accent1">
                <a:tint val="45000"/>
                <a:satMod val="400000"/>
              </a:schemeClr>
            </a:duotone>
            <a:extLst>
              <a:ext uri="{28A0092B-C50C-407E-A947-70E740481C1C}">
                <a14:useLocalDpi xmlns:a14="http://schemas.microsoft.com/office/drawing/2010/main" val="0"/>
              </a:ext>
            </a:extLst>
          </a:blip>
          <a:stretch>
            <a:fillRect/>
          </a:stretch>
        </p:blipFill>
        <p:spPr bwMode="auto">
          <a:xfrm>
            <a:off x="1806607" y="-477079"/>
            <a:ext cx="5716314" cy="58177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descr="http://www.wellcome.ac.uk/stellent/groups/corporatesite/@policy_communications/documents/web_document/wtvm050454.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67788" y="5879020"/>
            <a:ext cx="2647641" cy="703047"/>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endParaRPr lang="en-GB" sz="4400" dirty="0">
              <a:solidFill>
                <a:schemeClr val="bg1"/>
              </a:solidFill>
            </a:endParaRPr>
          </a:p>
        </p:txBody>
      </p:sp>
    </p:spTree>
    <p:extLst>
      <p:ext uri="{BB962C8B-B14F-4D97-AF65-F5344CB8AC3E}">
        <p14:creationId xmlns:p14="http://schemas.microsoft.com/office/powerpoint/2010/main" val="316480819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TextBox 26"/>
          <p:cNvSpPr txBox="1"/>
          <p:nvPr/>
        </p:nvSpPr>
        <p:spPr>
          <a:xfrm>
            <a:off x="466967" y="290778"/>
            <a:ext cx="3232914" cy="338554"/>
          </a:xfrm>
          <a:prstGeom prst="rect">
            <a:avLst/>
          </a:prstGeom>
          <a:solidFill>
            <a:schemeClr val="accent4">
              <a:lumMod val="60000"/>
              <a:lumOff val="40000"/>
            </a:schemeClr>
          </a:solidFill>
        </p:spPr>
        <p:txBody>
          <a:bodyPr wrap="square" rtlCol="0">
            <a:spAutoFit/>
          </a:bodyPr>
          <a:lstStyle/>
          <a:p>
            <a:r>
              <a:rPr lang="en-GB" sz="16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Healthcare workers</a:t>
            </a:r>
            <a:endParaRPr lang="en-GB" sz="1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2" name="TextBox 1"/>
          <p:cNvSpPr txBox="1"/>
          <p:nvPr/>
        </p:nvSpPr>
        <p:spPr>
          <a:xfrm>
            <a:off x="232013" y="5243066"/>
            <a:ext cx="7872584" cy="1231106"/>
          </a:xfrm>
          <a:prstGeom prst="rect">
            <a:avLst/>
          </a:prstGeom>
          <a:solidFill>
            <a:schemeClr val="accent1">
              <a:lumMod val="20000"/>
              <a:lumOff val="80000"/>
            </a:schemeClr>
          </a:solidFill>
        </p:spPr>
        <p:txBody>
          <a:bodyPr wrap="square" rtlCol="0">
            <a:spAutoFit/>
          </a:bodyPr>
          <a:lstStyle/>
          <a:p>
            <a:pPr marL="285750" indent="-285750">
              <a:spcBef>
                <a:spcPts val="600"/>
              </a:spcBef>
              <a:buSzPct val="110000"/>
              <a:buFont typeface="Arial" charset="0"/>
              <a:buChar char="•"/>
            </a:pPr>
            <a:r>
              <a:rPr lang="en-GB" sz="1600" b="1" dirty="0" smtClean="0">
                <a:latin typeface="Arial Unicode MS" panose="020B0604020202020204" pitchFamily="34" charset="-128"/>
                <a:ea typeface="Arial Unicode MS" panose="020B0604020202020204" pitchFamily="34" charset="-128"/>
                <a:cs typeface="Arial Unicode MS" panose="020B0604020202020204" pitchFamily="34" charset="-128"/>
              </a:rPr>
              <a:t>Show that  the MMR vaccine is the best way to protect children</a:t>
            </a:r>
          </a:p>
          <a:p>
            <a:pPr marL="285750" indent="-285750">
              <a:spcBef>
                <a:spcPts val="600"/>
              </a:spcBef>
              <a:buSzPct val="110000"/>
              <a:buFont typeface="Arial" charset="0"/>
              <a:buChar char="•"/>
            </a:pPr>
            <a:r>
              <a:rPr lang="en-GB" sz="1600" b="1" dirty="0" smtClean="0">
                <a:latin typeface="Arial Unicode MS" panose="020B0604020202020204" pitchFamily="34" charset="-128"/>
                <a:ea typeface="Arial Unicode MS" panose="020B0604020202020204" pitchFamily="34" charset="-128"/>
                <a:cs typeface="Arial Unicode MS" panose="020B0604020202020204" pitchFamily="34" charset="-128"/>
              </a:rPr>
              <a:t>Reassure people that the MMR vaccine is safe</a:t>
            </a:r>
          </a:p>
          <a:p>
            <a:pPr marL="285750" indent="-285750">
              <a:spcBef>
                <a:spcPts val="600"/>
              </a:spcBef>
              <a:buSzPct val="110000"/>
              <a:buFont typeface="Arial" charset="0"/>
              <a:buChar char="•"/>
            </a:pPr>
            <a:r>
              <a:rPr lang="en-GB" sz="1600" b="1" dirty="0" smtClean="0">
                <a:latin typeface="Arial Unicode MS" panose="020B0604020202020204" pitchFamily="34" charset="-128"/>
                <a:ea typeface="Arial Unicode MS" panose="020B0604020202020204" pitchFamily="34" charset="-128"/>
                <a:cs typeface="Arial Unicode MS" panose="020B0604020202020204" pitchFamily="34" charset="-128"/>
              </a:rPr>
              <a:t>Explain the risks of measles, but be careful not to </a:t>
            </a:r>
            <a:r>
              <a:rPr lang="en-GB" sz="1600" b="1" dirty="0">
                <a:latin typeface="Arial Unicode MS" panose="020B0604020202020204" pitchFamily="34" charset="-128"/>
                <a:ea typeface="Arial Unicode MS" panose="020B0604020202020204" pitchFamily="34" charset="-128"/>
                <a:cs typeface="Arial Unicode MS" panose="020B0604020202020204" pitchFamily="34" charset="-128"/>
              </a:rPr>
              <a:t>exaggerate </a:t>
            </a:r>
            <a:r>
              <a:rPr lang="en-GB" sz="1600" b="1" dirty="0" smtClean="0">
                <a:latin typeface="Arial Unicode MS" panose="020B0604020202020204" pitchFamily="34" charset="-128"/>
                <a:ea typeface="Arial Unicode MS" panose="020B0604020202020204" pitchFamily="34" charset="-128"/>
                <a:cs typeface="Arial Unicode MS" panose="020B0604020202020204" pitchFamily="34" charset="-128"/>
              </a:rPr>
              <a:t>them </a:t>
            </a:r>
            <a:r>
              <a:rPr lang="en-GB" sz="16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1600" dirty="0" smtClean="0">
                <a:latin typeface="Arial Unicode MS" panose="020B0604020202020204" pitchFamily="34" charset="-128"/>
                <a:ea typeface="Arial Unicode MS" panose="020B0604020202020204" pitchFamily="34" charset="-128"/>
                <a:cs typeface="Arial Unicode MS" panose="020B0604020202020204" pitchFamily="34" charset="-128"/>
              </a:rPr>
              <a:t>-  deaths </a:t>
            </a:r>
            <a:r>
              <a:rPr lang="en-GB" sz="1600" dirty="0">
                <a:latin typeface="Arial Unicode MS" panose="020B0604020202020204" pitchFamily="34" charset="-128"/>
                <a:ea typeface="Arial Unicode MS" panose="020B0604020202020204" pitchFamily="34" charset="-128"/>
                <a:cs typeface="Arial Unicode MS" panose="020B0604020202020204" pitchFamily="34" charset="-128"/>
              </a:rPr>
              <a:t>from measles are very </a:t>
            </a:r>
            <a:r>
              <a:rPr lang="en-GB" sz="1600" dirty="0" smtClean="0">
                <a:latin typeface="Arial Unicode MS" panose="020B0604020202020204" pitchFamily="34" charset="-128"/>
                <a:ea typeface="Arial Unicode MS" panose="020B0604020202020204" pitchFamily="34" charset="-128"/>
                <a:cs typeface="Arial Unicode MS" panose="020B0604020202020204" pitchFamily="34" charset="-128"/>
              </a:rPr>
              <a:t>rare</a:t>
            </a:r>
            <a:endParaRPr lang="en-GB" sz="1600"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p:txBody>
      </p:sp>
      <p:cxnSp>
        <p:nvCxnSpPr>
          <p:cNvPr id="11" name="Straight Connector 10"/>
          <p:cNvCxnSpPr/>
          <p:nvPr/>
        </p:nvCxnSpPr>
        <p:spPr>
          <a:xfrm>
            <a:off x="4437720" y="629238"/>
            <a:ext cx="0" cy="4265126"/>
          </a:xfrm>
          <a:prstGeom prst="line">
            <a:avLst/>
          </a:prstGeom>
          <a:ln w="12700">
            <a:solidFill>
              <a:schemeClr val="accent4">
                <a:lumMod val="60000"/>
                <a:lumOff val="40000"/>
              </a:schemeClr>
            </a:solidFill>
          </a:ln>
        </p:spPr>
        <p:style>
          <a:lnRef idx="1">
            <a:schemeClr val="accent4"/>
          </a:lnRef>
          <a:fillRef idx="0">
            <a:schemeClr val="accent4"/>
          </a:fillRef>
          <a:effectRef idx="0">
            <a:schemeClr val="accent4"/>
          </a:effectRef>
          <a:fontRef idx="minor">
            <a:schemeClr val="tx1"/>
          </a:fontRef>
        </p:style>
      </p:cxnSp>
      <p:sp>
        <p:nvSpPr>
          <p:cNvPr id="13" name="TextBox 12"/>
          <p:cNvSpPr txBox="1"/>
          <p:nvPr/>
        </p:nvSpPr>
        <p:spPr>
          <a:xfrm>
            <a:off x="2083424" y="1362295"/>
            <a:ext cx="2063573" cy="2769989"/>
          </a:xfrm>
          <a:prstGeom prst="rect">
            <a:avLst/>
          </a:prstGeom>
          <a:noFill/>
          <a:ln>
            <a:noFill/>
          </a:ln>
        </p:spPr>
        <p:txBody>
          <a:bodyPr wrap="square" rtlCol="0">
            <a:spAutoFit/>
          </a:bodyPr>
          <a:lstStyle/>
          <a:p>
            <a:pPr algn="just"/>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You must explain that there is an outbreak of measles and tell them to let an adult know if they feel unwell.</a:t>
            </a:r>
          </a:p>
          <a:p>
            <a:pPr algn="just"/>
            <a:endParaRPr lang="en-GB" sz="135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Include a section for parents to persuade them to get their children vaccinated. </a:t>
            </a:r>
            <a:endParaRPr lang="en-GB" sz="135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9" name="TextBox 18"/>
          <p:cNvSpPr txBox="1"/>
          <p:nvPr/>
        </p:nvSpPr>
        <p:spPr>
          <a:xfrm>
            <a:off x="4765666" y="1426363"/>
            <a:ext cx="3238446" cy="1554272"/>
          </a:xfrm>
          <a:prstGeom prst="rect">
            <a:avLst/>
          </a:prstGeom>
          <a:noFill/>
        </p:spPr>
        <p:txBody>
          <a:bodyPr wrap="square" rtlCol="0">
            <a:spAutoFit/>
          </a:bodyPr>
          <a:lstStyle/>
          <a:p>
            <a:r>
              <a:rPr lang="en-GB" sz="1350" dirty="0">
                <a:latin typeface="Arial Unicode MS" panose="020B0604020202020204" pitchFamily="34" charset="-128"/>
                <a:ea typeface="Arial Unicode MS" panose="020B0604020202020204" pitchFamily="34" charset="-128"/>
                <a:cs typeface="Arial Unicode MS" panose="020B0604020202020204" pitchFamily="34" charset="-128"/>
              </a:rPr>
              <a:t>Write a </a:t>
            </a:r>
            <a:r>
              <a:rPr lang="en-GB" sz="1350" b="1" dirty="0">
                <a:latin typeface="Arial Unicode MS" panose="020B0604020202020204" pitchFamily="34" charset="-128"/>
                <a:ea typeface="Arial Unicode MS" panose="020B0604020202020204" pitchFamily="34" charset="-128"/>
                <a:cs typeface="Arial Unicode MS" panose="020B0604020202020204" pitchFamily="34" charset="-128"/>
              </a:rPr>
              <a:t>letter</a:t>
            </a:r>
            <a:r>
              <a:rPr lang="en-GB" sz="1350" dirty="0">
                <a:latin typeface="Arial Unicode MS" panose="020B0604020202020204" pitchFamily="34" charset="-128"/>
                <a:ea typeface="Arial Unicode MS" panose="020B0604020202020204" pitchFamily="34" charset="-128"/>
                <a:cs typeface="Arial Unicode MS" panose="020B0604020202020204" pitchFamily="34" charset="-128"/>
              </a:rPr>
              <a:t> to be sent out to </a:t>
            </a: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parents in the area. </a:t>
            </a:r>
          </a:p>
          <a:p>
            <a:pPr algn="just"/>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21"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336984" y="219062"/>
            <a:ext cx="960952" cy="900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2" name="TextBox 21"/>
          <p:cNvSpPr txBox="1"/>
          <p:nvPr/>
        </p:nvSpPr>
        <p:spPr>
          <a:xfrm>
            <a:off x="4871682" y="323370"/>
            <a:ext cx="3232914" cy="338554"/>
          </a:xfrm>
          <a:prstGeom prst="rect">
            <a:avLst/>
          </a:prstGeom>
          <a:solidFill>
            <a:schemeClr val="accent4">
              <a:lumMod val="60000"/>
              <a:lumOff val="40000"/>
            </a:schemeClr>
          </a:solidFill>
        </p:spPr>
        <p:txBody>
          <a:bodyPr wrap="square" rtlCol="0">
            <a:spAutoFit/>
          </a:bodyPr>
          <a:lstStyle/>
          <a:p>
            <a:r>
              <a:rPr lang="en-GB" sz="16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Science advisors</a:t>
            </a:r>
            <a:endParaRPr lang="en-GB" sz="16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23" name="Picture 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667440" y="234892"/>
            <a:ext cx="969311" cy="9010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4" name="Group 23" hidden="1"/>
          <p:cNvGrpSpPr/>
          <p:nvPr/>
        </p:nvGrpSpPr>
        <p:grpSpPr>
          <a:xfrm>
            <a:off x="-3865217" y="215062"/>
            <a:ext cx="3591338" cy="6256852"/>
            <a:chOff x="-4068417" y="215062"/>
            <a:chExt cx="3591338" cy="6256852"/>
          </a:xfrm>
        </p:grpSpPr>
        <p:sp>
          <p:nvSpPr>
            <p:cNvPr id="25" name="TextBox 24"/>
            <p:cNvSpPr txBox="1"/>
            <p:nvPr/>
          </p:nvSpPr>
          <p:spPr>
            <a:xfrm>
              <a:off x="-4068417" y="215062"/>
              <a:ext cx="3154017" cy="1200329"/>
            </a:xfrm>
            <a:prstGeom prst="rect">
              <a:avLst/>
            </a:prstGeom>
            <a:solidFill>
              <a:schemeClr val="accent4">
                <a:lumMod val="60000"/>
                <a:lumOff val="40000"/>
              </a:schemeClr>
            </a:solidFill>
          </p:spPr>
          <p:txBody>
            <a:bodyPr wrap="square" rtlCol="0">
              <a:spAutoFit/>
            </a:bodyPr>
            <a:lstStyle/>
            <a:p>
              <a:r>
                <a:rPr lang="en-GB" sz="7200" dirty="0" smtClean="0">
                  <a:solidFill>
                    <a:schemeClr val="bg1"/>
                  </a:solidFill>
                </a:rPr>
                <a:t>PS1a</a:t>
              </a:r>
              <a:endParaRPr lang="en-GB" sz="7200" dirty="0">
                <a:solidFill>
                  <a:schemeClr val="bg1"/>
                </a:solidFill>
              </a:endParaRPr>
            </a:p>
          </p:txBody>
        </p:sp>
        <p:sp>
          <p:nvSpPr>
            <p:cNvPr id="26" name="TextBox 25"/>
            <p:cNvSpPr txBox="1"/>
            <p:nvPr/>
          </p:nvSpPr>
          <p:spPr>
            <a:xfrm>
              <a:off x="-4068417" y="1670600"/>
              <a:ext cx="3591338" cy="4801314"/>
            </a:xfrm>
            <a:prstGeom prst="rect">
              <a:avLst/>
            </a:prstGeom>
            <a:noFill/>
          </p:spPr>
          <p:txBody>
            <a:bodyPr wrap="square" rtlCol="0">
              <a:spAutoFit/>
            </a:bodyPr>
            <a:lstStyle/>
            <a:p>
              <a:r>
                <a:rPr lang="en-GB" b="1" dirty="0"/>
                <a:t>Teacher tips:</a:t>
              </a:r>
            </a:p>
            <a:p>
              <a:r>
                <a:rPr lang="en-GB" dirty="0" smtClean="0"/>
                <a:t>The </a:t>
              </a:r>
              <a:r>
                <a:rPr lang="en-GB" dirty="0"/>
                <a:t>writing output on this sheet can be changed to reflect choices made by children. This is an opportunity to practice literacy skills in persuasive writing and presentation of information.</a:t>
              </a:r>
              <a:br>
                <a:rPr lang="en-GB" dirty="0"/>
              </a:br>
              <a:r>
                <a:rPr lang="en-GB" dirty="0"/>
                <a:t>You can get children to do a Google image search of “measles poster” for </a:t>
              </a:r>
              <a:r>
                <a:rPr lang="en-GB" dirty="0" smtClean="0"/>
                <a:t>some </a:t>
              </a:r>
              <a:r>
                <a:rPr lang="en-GB" dirty="0"/>
                <a:t>ideas…</a:t>
              </a:r>
              <a:br>
                <a:rPr lang="en-GB" dirty="0"/>
              </a:br>
              <a:r>
                <a:rPr lang="en-GB" dirty="0"/>
                <a:t>Children should remember that the risk of death from measles in this country is very small indeed, so </a:t>
              </a:r>
              <a:r>
                <a:rPr lang="en-GB" dirty="0" smtClean="0"/>
                <a:t>leaflets or </a:t>
              </a:r>
              <a:r>
                <a:rPr lang="en-GB" dirty="0"/>
                <a:t>letters that claim that unvaccinated children are LIKELY to die are misleading and inaccurate. </a:t>
              </a:r>
            </a:p>
            <a:p>
              <a:endParaRPr lang="en-GB" dirty="0"/>
            </a:p>
          </p:txBody>
        </p:sp>
      </p:grpSp>
      <p:sp>
        <p:nvSpPr>
          <p:cNvPr id="15" name="TextBox 14"/>
          <p:cNvSpPr txBox="1"/>
          <p:nvPr/>
        </p:nvSpPr>
        <p:spPr>
          <a:xfrm>
            <a:off x="4765666" y="1772099"/>
            <a:ext cx="2047257" cy="3439403"/>
          </a:xfrm>
          <a:prstGeom prst="rect">
            <a:avLst/>
          </a:prstGeom>
          <a:noFill/>
        </p:spPr>
        <p:txBody>
          <a:bodyPr wrap="square" rtlCol="0">
            <a:spAutoFit/>
          </a:bodyPr>
          <a:lstStyle/>
          <a:p>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Your </a:t>
            </a:r>
            <a:r>
              <a:rPr lang="en-GB" sz="1350" dirty="0">
                <a:latin typeface="Arial Unicode MS" panose="020B0604020202020204" pitchFamily="34" charset="-128"/>
                <a:ea typeface="Arial Unicode MS" panose="020B0604020202020204" pitchFamily="34" charset="-128"/>
                <a:cs typeface="Arial Unicode MS" panose="020B0604020202020204" pitchFamily="34" charset="-128"/>
              </a:rPr>
              <a:t>letter should </a:t>
            </a:r>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inform parents of the outbreak and persuade them to vaccinate their children .</a:t>
            </a:r>
            <a:endParaRPr lang="en-GB" sz="135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35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350" dirty="0" smtClean="0">
                <a:latin typeface="Arial Unicode MS" panose="020B0604020202020204" pitchFamily="34" charset="-128"/>
                <a:ea typeface="Arial Unicode MS" panose="020B0604020202020204" pitchFamily="34" charset="-128"/>
                <a:cs typeface="Arial Unicode MS" panose="020B0604020202020204" pitchFamily="34" charset="-128"/>
              </a:rPr>
              <a:t>Explain the dangers and the unpleasantness of measles. </a:t>
            </a:r>
          </a:p>
          <a:p>
            <a:pPr algn="just"/>
            <a:endParaRPr lang="en-GB" sz="135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350" b="1"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1027" name="Picture 3"/>
          <p:cNvPicPr>
            <a:picLocks noChangeAspect="1" noChangeArrowheads="1"/>
          </p:cNvPicPr>
          <p:nvPr/>
        </p:nvPicPr>
        <p:blipFill>
          <a:blip r:embed="rId5">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flipH="1">
            <a:off x="-97720" y="791439"/>
            <a:ext cx="2418866" cy="32525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354842" y="4002091"/>
            <a:ext cx="3792155" cy="730969"/>
          </a:xfrm>
          <a:prstGeom prst="rect">
            <a:avLst/>
          </a:prstGeom>
        </p:spPr>
        <p:txBody>
          <a:bodyPr wrap="square">
            <a:spAutoFit/>
          </a:bodyPr>
          <a:lstStyle/>
          <a:p>
            <a:pPr algn="just"/>
            <a:endParaRPr lang="en-GB" sz="135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Remember to communicate clearly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and </a:t>
            </a: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be careful not to frighten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young children.</a:t>
            </a:r>
            <a:endParaRPr lang="en-GB" sz="1400" dirty="0"/>
          </a:p>
        </p:txBody>
      </p:sp>
      <p:sp>
        <p:nvSpPr>
          <p:cNvPr id="29" name="Rectangle 28"/>
          <p:cNvSpPr/>
          <p:nvPr/>
        </p:nvSpPr>
        <p:spPr>
          <a:xfrm>
            <a:off x="1536922" y="1367484"/>
            <a:ext cx="2530282" cy="507831"/>
          </a:xfrm>
          <a:prstGeom prst="rect">
            <a:avLst/>
          </a:prstGeom>
        </p:spPr>
        <p:txBody>
          <a:bodyPr wrap="square">
            <a:spAutoFit/>
          </a:bodyPr>
          <a:lstStyle/>
          <a:p>
            <a:pPr algn="just"/>
            <a:r>
              <a:rPr lang="en-GB" sz="1350" dirty="0">
                <a:latin typeface="Arial Unicode MS" panose="020B0604020202020204" pitchFamily="34" charset="-128"/>
                <a:ea typeface="Arial Unicode MS" panose="020B0604020202020204" pitchFamily="34" charset="-128"/>
                <a:cs typeface="Arial Unicode MS" panose="020B0604020202020204" pitchFamily="34" charset="-128"/>
              </a:rPr>
              <a:t>Create a </a:t>
            </a:r>
            <a:r>
              <a:rPr lang="en-GB" sz="1350" b="1" dirty="0">
                <a:latin typeface="Arial Unicode MS" panose="020B0604020202020204" pitchFamily="34" charset="-128"/>
                <a:ea typeface="Arial Unicode MS" panose="020B0604020202020204" pitchFamily="34" charset="-128"/>
                <a:cs typeface="Arial Unicode MS" panose="020B0604020202020204" pitchFamily="34" charset="-128"/>
              </a:rPr>
              <a:t>leaflet</a:t>
            </a:r>
            <a:r>
              <a:rPr lang="en-GB" sz="1350" dirty="0">
                <a:latin typeface="Arial Unicode MS" panose="020B0604020202020204" pitchFamily="34" charset="-128"/>
                <a:ea typeface="Arial Unicode MS" panose="020B0604020202020204" pitchFamily="34" charset="-128"/>
                <a:cs typeface="Arial Unicode MS" panose="020B0604020202020204" pitchFamily="34" charset="-128"/>
              </a:rPr>
              <a:t> to hand out to primary school children.</a:t>
            </a:r>
          </a:p>
        </p:txBody>
      </p:sp>
      <p:pic>
        <p:nvPicPr>
          <p:cNvPr id="1028" name="Picture 4"/>
          <p:cNvPicPr>
            <a:picLocks noChangeAspect="1" noChangeArrowheads="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705052" y="2072972"/>
            <a:ext cx="2248842" cy="35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3" name="Group 2"/>
          <p:cNvGrpSpPr/>
          <p:nvPr/>
        </p:nvGrpSpPr>
        <p:grpSpPr>
          <a:xfrm>
            <a:off x="-2939576" y="215062"/>
            <a:ext cx="2677268" cy="7988191"/>
            <a:chOff x="-2939576" y="215062"/>
            <a:chExt cx="2677268" cy="7988191"/>
          </a:xfrm>
        </p:grpSpPr>
        <p:sp>
          <p:nvSpPr>
            <p:cNvPr id="32" name="TextBox 31"/>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r>
                <a:rPr lang="en-GB" sz="4400" dirty="0" smtClean="0">
                  <a:solidFill>
                    <a:schemeClr val="bg1"/>
                  </a:solidFill>
                </a:rPr>
                <a:t>PS1a</a:t>
              </a:r>
              <a:endParaRPr lang="en-GB" sz="4400" dirty="0">
                <a:solidFill>
                  <a:schemeClr val="bg1"/>
                </a:solidFill>
              </a:endParaRPr>
            </a:p>
          </p:txBody>
        </p:sp>
        <p:sp>
          <p:nvSpPr>
            <p:cNvPr id="33" name="TextBox 32"/>
            <p:cNvSpPr txBox="1"/>
            <p:nvPr/>
          </p:nvSpPr>
          <p:spPr>
            <a:xfrm>
              <a:off x="-2729551" y="1185947"/>
              <a:ext cx="2455672" cy="7017306"/>
            </a:xfrm>
            <a:prstGeom prst="rect">
              <a:avLst/>
            </a:prstGeom>
            <a:noFill/>
          </p:spPr>
          <p:txBody>
            <a:bodyPr wrap="square" rtlCol="0">
              <a:spAutoFit/>
            </a:bodyPr>
            <a:lstStyle/>
            <a:p>
              <a:r>
                <a:rPr lang="en-GB" b="1" dirty="0" smtClean="0"/>
                <a:t>Teacher </a:t>
              </a:r>
              <a:r>
                <a:rPr lang="en-GB" b="1" dirty="0"/>
                <a:t>tips:</a:t>
              </a:r>
            </a:p>
            <a:p>
              <a:r>
                <a:rPr lang="en-GB" dirty="0"/>
                <a:t>This is an opportunity to practice literacy skills in persuasive </a:t>
              </a:r>
              <a:r>
                <a:rPr lang="en-GB" dirty="0" smtClean="0"/>
                <a:t>writing and to think about the </a:t>
              </a:r>
              <a:r>
                <a:rPr lang="en-GB" b="1" dirty="0" smtClean="0"/>
                <a:t>audience </a:t>
              </a:r>
              <a:r>
                <a:rPr lang="en-GB" dirty="0" smtClean="0"/>
                <a:t>they are writing for.</a:t>
              </a:r>
              <a:endParaRPr lang="en-GB" dirty="0"/>
            </a:p>
            <a:p>
              <a:endParaRPr lang="en-GB" dirty="0" smtClean="0"/>
            </a:p>
            <a:p>
              <a:r>
                <a:rPr lang="en-GB" dirty="0" smtClean="0"/>
                <a:t>The best leaflets and letters will be honest and factual and persuasive without scaremongering about death. They should include the risk of death, but make clear that it is rare.</a:t>
              </a:r>
            </a:p>
            <a:p>
              <a:endParaRPr lang="en-GB" dirty="0"/>
            </a:p>
            <a:p>
              <a:r>
                <a:rPr lang="en-GB" dirty="0" smtClean="0"/>
                <a:t>Children might want to include the </a:t>
              </a:r>
              <a:r>
                <a:rPr lang="en-GB" b="1" dirty="0" smtClean="0"/>
                <a:t>symptoms </a:t>
              </a:r>
              <a:r>
                <a:rPr lang="en-GB" dirty="0" smtClean="0"/>
                <a:t>of measles in their leaflets and letters.</a:t>
              </a:r>
            </a:p>
            <a:p>
              <a:endParaRPr lang="en-GB" dirty="0"/>
            </a:p>
            <a:p>
              <a:endParaRPr lang="en-GB" dirty="0"/>
            </a:p>
            <a:p>
              <a:endParaRPr lang="en-GB" dirty="0"/>
            </a:p>
          </p:txBody>
        </p:sp>
      </p:grpSp>
      <p:sp>
        <p:nvSpPr>
          <p:cNvPr id="34" name="TextBox 33"/>
          <p:cNvSpPr txBox="1"/>
          <p:nvPr/>
        </p:nvSpPr>
        <p:spPr>
          <a:xfrm>
            <a:off x="8221983" y="6356864"/>
            <a:ext cx="668565" cy="369332"/>
          </a:xfrm>
          <a:prstGeom prst="rect">
            <a:avLst/>
          </a:prstGeom>
          <a:solidFill>
            <a:schemeClr val="accent4">
              <a:lumMod val="60000"/>
              <a:lumOff val="40000"/>
            </a:schemeClr>
          </a:solidFill>
          <a:ln>
            <a:noFill/>
          </a:ln>
        </p:spPr>
        <p:txBody>
          <a:bodyPr wrap="square" rtlCol="0">
            <a:spAutoFit/>
          </a:bodyPr>
          <a:lstStyle/>
          <a:p>
            <a:r>
              <a:rPr lang="en-GB" b="1" dirty="0" smtClean="0">
                <a:solidFill>
                  <a:schemeClr val="bg1"/>
                </a:solidFill>
              </a:rPr>
              <a:t>PS1a</a:t>
            </a:r>
            <a:endParaRPr lang="en-GB" b="1" dirty="0">
              <a:solidFill>
                <a:schemeClr val="bg1"/>
              </a:solidFill>
            </a:endParaRPr>
          </a:p>
        </p:txBody>
      </p:sp>
    </p:spTree>
    <p:extLst>
      <p:ext uri="{BB962C8B-B14F-4D97-AF65-F5344CB8AC3E}">
        <p14:creationId xmlns:p14="http://schemas.microsoft.com/office/powerpoint/2010/main" val="26961148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p:nvPr/>
        </p:nvGrpSpPr>
        <p:grpSpPr>
          <a:xfrm>
            <a:off x="287995" y="51432"/>
            <a:ext cx="7946785" cy="1670600"/>
            <a:chOff x="287995" y="51432"/>
            <a:chExt cx="7946785" cy="1670600"/>
          </a:xfrm>
        </p:grpSpPr>
        <p:sp>
          <p:nvSpPr>
            <p:cNvPr id="16" name="TextBox 15"/>
            <p:cNvSpPr txBox="1"/>
            <p:nvPr/>
          </p:nvSpPr>
          <p:spPr>
            <a:xfrm>
              <a:off x="4206325" y="215715"/>
              <a:ext cx="3154568" cy="400111"/>
            </a:xfrm>
            <a:prstGeom prst="rect">
              <a:avLst/>
            </a:prstGeom>
            <a:solidFill>
              <a:schemeClr val="accent4">
                <a:lumMod val="60000"/>
                <a:lumOff val="40000"/>
              </a:schemeClr>
            </a:solidFill>
          </p:spPr>
          <p:txBody>
            <a:bodyPr wrap="square" rtlCol="0">
              <a:spAutoFit/>
            </a:bodyPr>
            <a:lstStyle/>
            <a:p>
              <a:r>
                <a:rPr lang="en-GB" sz="2000" dirty="0" smtClean="0">
                  <a:solidFill>
                    <a:schemeClr val="bg1"/>
                  </a:solidFill>
                </a:rPr>
                <a:t>         </a:t>
              </a:r>
              <a:endParaRPr lang="en-GB" sz="2000" dirty="0">
                <a:solidFill>
                  <a:schemeClr val="bg1"/>
                </a:solidFill>
              </a:endParaRPr>
            </a:p>
          </p:txBody>
        </p:sp>
        <p:grpSp>
          <p:nvGrpSpPr>
            <p:cNvPr id="17" name="Group 16"/>
            <p:cNvGrpSpPr/>
            <p:nvPr/>
          </p:nvGrpSpPr>
          <p:grpSpPr>
            <a:xfrm>
              <a:off x="287995" y="51432"/>
              <a:ext cx="7946785" cy="1670600"/>
              <a:chOff x="287995" y="51432"/>
              <a:chExt cx="7946785" cy="1670600"/>
            </a:xfrm>
          </p:grpSpPr>
          <p:sp>
            <p:nvSpPr>
              <p:cNvPr id="18" name="TextBox 17"/>
              <p:cNvSpPr txBox="1"/>
              <p:nvPr/>
            </p:nvSpPr>
            <p:spPr>
              <a:xfrm>
                <a:off x="287995" y="215062"/>
                <a:ext cx="6667441" cy="584775"/>
              </a:xfrm>
              <a:prstGeom prst="rect">
                <a:avLst/>
              </a:prstGeom>
              <a:solidFill>
                <a:schemeClr val="accent4">
                  <a:lumMod val="60000"/>
                  <a:lumOff val="40000"/>
                </a:schemeClr>
              </a:solidFill>
            </p:spPr>
            <p:txBody>
              <a:bodyPr wrap="square" rtlCol="0">
                <a:spAutoFit/>
              </a:bodyPr>
              <a:lstStyle/>
              <a:p>
                <a:r>
                  <a:rPr lang="en-GB" sz="3200" b="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D</a:t>
                </a:r>
                <a:r>
                  <a:rPr lang="en-GB" sz="32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ata analysts</a:t>
                </a:r>
                <a:endParaRPr lang="en-GB" sz="32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19" name="Picture 2"/>
              <p:cNvPicPr>
                <a:picLocks noChangeAspect="1" noChangeArrowheads="1"/>
              </p:cNvPicPr>
              <p:nvPr/>
            </p:nvPicPr>
            <p:blipFill>
              <a:blip r:embed="rId3" cstate="print">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549668" y="51432"/>
                <a:ext cx="1685112" cy="167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grpSp>
      <p:pic>
        <p:nvPicPr>
          <p:cNvPr id="23" name="Picture 22"/>
          <p:cNvPicPr>
            <a:picLocks noChangeAspect="1"/>
          </p:cNvPicPr>
          <p:nvPr/>
        </p:nvPicPr>
        <p:blipFill>
          <a:blip r:embed="rId4" cstate="print">
            <a:clrChange>
              <a:clrFrom>
                <a:srgbClr val="FEFEFE"/>
              </a:clrFrom>
              <a:clrTo>
                <a:srgbClr val="FEFEFE">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2252266" y="1965501"/>
            <a:ext cx="7873599" cy="5251690"/>
          </a:xfrm>
          <a:prstGeom prst="rect">
            <a:avLst/>
          </a:prstGeom>
        </p:spPr>
      </p:pic>
      <p:sp>
        <p:nvSpPr>
          <p:cNvPr id="24" name="TextBox 23"/>
          <p:cNvSpPr txBox="1"/>
          <p:nvPr/>
        </p:nvSpPr>
        <p:spPr>
          <a:xfrm>
            <a:off x="438122" y="1249041"/>
            <a:ext cx="4475072" cy="3785652"/>
          </a:xfrm>
          <a:prstGeom prst="rect">
            <a:avLst/>
          </a:prstGeom>
          <a:noFill/>
        </p:spPr>
        <p:txBody>
          <a:bodyPr wrap="square" rtlCol="0">
            <a:spAutoFit/>
          </a:bodyPr>
          <a:lstStyle/>
          <a:p>
            <a:pPr algn="just"/>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Write a </a:t>
            </a:r>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letter</a:t>
            </a: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to the  government to persuade them to urgently send you a large quantity of MMR vaccine.</a:t>
            </a:r>
          </a:p>
          <a:p>
            <a:pPr algn="just"/>
            <a:endPar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Use </a:t>
            </a:r>
            <a:r>
              <a:rPr lang="en-GB" sz="1400" b="1" dirty="0">
                <a:latin typeface="Arial Unicode MS" panose="020B0604020202020204" pitchFamily="34" charset="-128"/>
                <a:ea typeface="Arial Unicode MS" panose="020B0604020202020204" pitchFamily="34" charset="-128"/>
                <a:cs typeface="Arial Unicode MS" panose="020B0604020202020204" pitchFamily="34" charset="-128"/>
              </a:rPr>
              <a:t>data</a:t>
            </a: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 to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support your </a:t>
            </a: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argument, especially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the numbers </a:t>
            </a: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of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cases </a:t>
            </a: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and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any data that explains the </a:t>
            </a: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risk of a </a:t>
            </a:r>
            <a:r>
              <a:rPr lang="en-GB" sz="1400" b="1" dirty="0">
                <a:latin typeface="Arial Unicode MS" panose="020B0604020202020204" pitchFamily="34" charset="-128"/>
                <a:ea typeface="Arial Unicode MS" panose="020B0604020202020204" pitchFamily="34" charset="-128"/>
                <a:cs typeface="Arial Unicode MS" panose="020B0604020202020204" pitchFamily="34" charset="-128"/>
              </a:rPr>
              <a:t>major outbreak </a:t>
            </a: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in the area. </a:t>
            </a:r>
            <a:endPar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Are you going to illustrate this data with a </a:t>
            </a:r>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graph</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p>
          <a:p>
            <a:pPr algn="just"/>
            <a:endParaRPr lang="en-GB" sz="1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Are you going to include information on the </a:t>
            </a:r>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dangers</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 of measles? Make sure you don’t exaggerate them.</a:t>
            </a:r>
          </a:p>
          <a:p>
            <a:pPr algn="just"/>
            <a:endParaRPr lang="en-GB" sz="1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There are 680,000 children (aged 18 or younger) in your area. About 10% of them are not vaccinated. </a:t>
            </a:r>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How much vaccine do you need to ask for?</a:t>
            </a:r>
          </a:p>
          <a:p>
            <a:pPr algn="just"/>
            <a:endParaRPr lang="en-GB" sz="1400"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GB" sz="14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3" name="TextBox 12"/>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r>
              <a:rPr lang="en-GB" sz="4400" dirty="0" smtClean="0">
                <a:solidFill>
                  <a:schemeClr val="bg1"/>
                </a:solidFill>
              </a:rPr>
              <a:t>PS1b</a:t>
            </a:r>
            <a:endParaRPr lang="en-GB" sz="4400" dirty="0">
              <a:solidFill>
                <a:schemeClr val="bg1"/>
              </a:solidFill>
            </a:endParaRPr>
          </a:p>
        </p:txBody>
      </p:sp>
      <p:sp>
        <p:nvSpPr>
          <p:cNvPr id="14" name="TextBox 13"/>
          <p:cNvSpPr txBox="1"/>
          <p:nvPr/>
        </p:nvSpPr>
        <p:spPr>
          <a:xfrm>
            <a:off x="-2729551" y="1185947"/>
            <a:ext cx="2455672" cy="3139321"/>
          </a:xfrm>
          <a:prstGeom prst="rect">
            <a:avLst/>
          </a:prstGeom>
          <a:noFill/>
        </p:spPr>
        <p:txBody>
          <a:bodyPr wrap="square" rtlCol="0">
            <a:spAutoFit/>
          </a:bodyPr>
          <a:lstStyle/>
          <a:p>
            <a:r>
              <a:rPr lang="en-GB" b="1" dirty="0" smtClean="0"/>
              <a:t>Teacher </a:t>
            </a:r>
            <a:r>
              <a:rPr lang="en-GB" b="1" dirty="0"/>
              <a:t>tips:</a:t>
            </a:r>
          </a:p>
          <a:p>
            <a:endParaRPr lang="en-GB" dirty="0" smtClean="0"/>
          </a:p>
          <a:p>
            <a:r>
              <a:rPr lang="en-GB" dirty="0" smtClean="0"/>
              <a:t>Add extra support to the maths question if needed.</a:t>
            </a:r>
          </a:p>
          <a:p>
            <a:endParaRPr lang="en-GB" dirty="0"/>
          </a:p>
          <a:p>
            <a:r>
              <a:rPr lang="en-GB" dirty="0" smtClean="0"/>
              <a:t>10% of 680,000 = 68,000</a:t>
            </a:r>
            <a:endParaRPr lang="en-GB" dirty="0"/>
          </a:p>
          <a:p>
            <a:endParaRPr lang="en-GB" dirty="0"/>
          </a:p>
          <a:p>
            <a:endParaRPr lang="en-GB" dirty="0"/>
          </a:p>
          <a:p>
            <a:endParaRPr lang="en-GB" dirty="0"/>
          </a:p>
        </p:txBody>
      </p:sp>
      <p:sp>
        <p:nvSpPr>
          <p:cNvPr id="12" name="TextBox 11"/>
          <p:cNvSpPr txBox="1"/>
          <p:nvPr/>
        </p:nvSpPr>
        <p:spPr>
          <a:xfrm>
            <a:off x="8221983" y="6384160"/>
            <a:ext cx="668565" cy="369332"/>
          </a:xfrm>
          <a:prstGeom prst="rect">
            <a:avLst/>
          </a:prstGeom>
          <a:solidFill>
            <a:schemeClr val="accent4">
              <a:lumMod val="60000"/>
              <a:lumOff val="40000"/>
            </a:schemeClr>
          </a:solidFill>
          <a:ln>
            <a:noFill/>
          </a:ln>
        </p:spPr>
        <p:txBody>
          <a:bodyPr wrap="square" rtlCol="0">
            <a:spAutoFit/>
          </a:bodyPr>
          <a:lstStyle/>
          <a:p>
            <a:r>
              <a:rPr lang="en-GB" b="1" dirty="0" smtClean="0">
                <a:solidFill>
                  <a:schemeClr val="bg1"/>
                </a:solidFill>
              </a:rPr>
              <a:t>PS1b</a:t>
            </a:r>
            <a:endParaRPr lang="en-GB" b="1" dirty="0">
              <a:solidFill>
                <a:schemeClr val="bg1"/>
              </a:solidFill>
            </a:endParaRPr>
          </a:p>
        </p:txBody>
      </p:sp>
    </p:spTree>
    <p:extLst>
      <p:ext uri="{BB962C8B-B14F-4D97-AF65-F5344CB8AC3E}">
        <p14:creationId xmlns:p14="http://schemas.microsoft.com/office/powerpoint/2010/main" val="30562138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73044" y="961526"/>
            <a:ext cx="5673969" cy="2492990"/>
          </a:xfrm>
          <a:prstGeom prst="rect">
            <a:avLst/>
          </a:prstGeom>
          <a:noFill/>
        </p:spPr>
        <p:txBody>
          <a:bodyPr wrap="square" rtlCol="0">
            <a:spAutoFit/>
          </a:bodyPr>
          <a:lstStyle/>
          <a:p>
            <a:pPr algn="just"/>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The bar chart shows data for a recent measles outbreak in another town. </a:t>
            </a:r>
          </a:p>
          <a:p>
            <a:pPr algn="just"/>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lgn="just">
              <a:buAutoNum type="arabicPeriod"/>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Which three age groups were the </a:t>
            </a:r>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worst</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 affected by the outbreak?</a:t>
            </a:r>
            <a:r>
              <a:rPr lang="en-GB" sz="1300" dirty="0">
                <a:latin typeface="Arial Unicode MS" panose="020B0604020202020204" pitchFamily="34" charset="-128"/>
                <a:ea typeface="Arial Unicode MS" panose="020B0604020202020204" pitchFamily="34" charset="-128"/>
                <a:cs typeface="Arial Unicode MS" panose="020B0604020202020204" pitchFamily="34" charset="-128"/>
              </a:rPr>
              <a:t/>
            </a:r>
            <a:br>
              <a:rPr lang="en-GB" sz="1300" dirty="0">
                <a:latin typeface="Arial Unicode MS" panose="020B0604020202020204" pitchFamily="34" charset="-128"/>
                <a:ea typeface="Arial Unicode MS" panose="020B0604020202020204" pitchFamily="34" charset="-128"/>
                <a:cs typeface="Arial Unicode MS" panose="020B0604020202020204" pitchFamily="34" charset="-128"/>
              </a:rPr>
            </a:b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Can you think of any </a:t>
            </a:r>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reasons</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 why this might be the case?</a:t>
            </a:r>
          </a:p>
          <a:p>
            <a:pPr marL="342900" indent="-342900" algn="just">
              <a:buAutoNum type="arabicPeriod"/>
            </a:pPr>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lgn="just">
              <a:buAutoNum type="arabicPeriod"/>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Which age groups were </a:t>
            </a:r>
            <a:r>
              <a:rPr lang="en-GB" sz="1300" b="1" dirty="0">
                <a:latin typeface="Arial Unicode MS" panose="020B0604020202020204" pitchFamily="34" charset="-128"/>
                <a:ea typeface="Arial Unicode MS" panose="020B0604020202020204" pitchFamily="34" charset="-128"/>
                <a:cs typeface="Arial Unicode MS" panose="020B0604020202020204" pitchFamily="34" charset="-128"/>
              </a:rPr>
              <a:t>least</a:t>
            </a:r>
            <a:r>
              <a:rPr lang="en-GB" sz="1300" dirty="0">
                <a:latin typeface="Arial Unicode MS" panose="020B0604020202020204" pitchFamily="34" charset="-128"/>
                <a:ea typeface="Arial Unicode MS" panose="020B0604020202020204" pitchFamily="34" charset="-128"/>
                <a:cs typeface="Arial Unicode MS" panose="020B0604020202020204" pitchFamily="34" charset="-128"/>
              </a:rPr>
              <a:t> affected? </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Can you think why?</a:t>
            </a:r>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lgn="just">
              <a:buAutoNum type="arabicPeriod"/>
            </a:pPr>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lgn="just">
              <a:buAutoNum type="arabicPeriod"/>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What pattern do you see in the data? </a:t>
            </a:r>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lgn="just">
              <a:buAutoNum type="arabicPeriod"/>
            </a:pPr>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lgn="just">
              <a:buAutoNum type="arabicPeriod"/>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Assuming this pattern is the same in </a:t>
            </a:r>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your</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 area, who should you prioritise in your emergency vaccination campaign?</a:t>
            </a:r>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lgn="just">
              <a:buAutoNum type="arabicPeriod"/>
            </a:pPr>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0" name="TextBox 9"/>
          <p:cNvSpPr txBox="1"/>
          <p:nvPr/>
        </p:nvSpPr>
        <p:spPr>
          <a:xfrm>
            <a:off x="333828" y="215062"/>
            <a:ext cx="6919384" cy="584775"/>
          </a:xfrm>
          <a:prstGeom prst="rect">
            <a:avLst/>
          </a:prstGeom>
          <a:solidFill>
            <a:schemeClr val="accent4">
              <a:lumMod val="60000"/>
              <a:lumOff val="40000"/>
            </a:schemeClr>
          </a:solidFill>
        </p:spPr>
        <p:txBody>
          <a:bodyPr wrap="square" rtlCol="0">
            <a:spAutoFit/>
          </a:bodyPr>
          <a:lstStyle/>
          <a:p>
            <a:r>
              <a:rPr lang="en-GB" sz="32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Healthcare workers</a:t>
            </a:r>
            <a:endParaRPr lang="en-GB" sz="32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11"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340119" y="93545"/>
            <a:ext cx="1881864" cy="17624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32" name="Chart 31"/>
          <p:cNvGraphicFramePr>
            <a:graphicFrameLocks/>
          </p:cNvGraphicFramePr>
          <p:nvPr>
            <p:extLst>
              <p:ext uri="{D42A27DB-BD31-4B8C-83A1-F6EECF244321}">
                <p14:modId xmlns:p14="http://schemas.microsoft.com/office/powerpoint/2010/main" val="3835438190"/>
              </p:ext>
            </p:extLst>
          </p:nvPr>
        </p:nvGraphicFramePr>
        <p:xfrm>
          <a:off x="862267" y="3453786"/>
          <a:ext cx="7251726" cy="3404214"/>
        </p:xfrm>
        <a:graphic>
          <a:graphicData uri="http://schemas.openxmlformats.org/drawingml/2006/chart">
            <c:chart xmlns:c="http://schemas.openxmlformats.org/drawingml/2006/chart" xmlns:r="http://schemas.openxmlformats.org/officeDocument/2006/relationships" r:id="rId4"/>
          </a:graphicData>
        </a:graphic>
      </p:graphicFrame>
      <p:grpSp>
        <p:nvGrpSpPr>
          <p:cNvPr id="17" name="Group 16"/>
          <p:cNvGrpSpPr/>
          <p:nvPr/>
        </p:nvGrpSpPr>
        <p:grpSpPr>
          <a:xfrm>
            <a:off x="6429699" y="2088933"/>
            <a:ext cx="2553876" cy="1224751"/>
            <a:chOff x="6388503" y="2082898"/>
            <a:chExt cx="2553876" cy="1224751"/>
          </a:xfrm>
        </p:grpSpPr>
        <p:grpSp>
          <p:nvGrpSpPr>
            <p:cNvPr id="18" name="Group 17"/>
            <p:cNvGrpSpPr/>
            <p:nvPr/>
          </p:nvGrpSpPr>
          <p:grpSpPr>
            <a:xfrm>
              <a:off x="6388503" y="2082898"/>
              <a:ext cx="2553876" cy="1224751"/>
              <a:chOff x="6336283" y="2461448"/>
              <a:chExt cx="2553876" cy="1224751"/>
            </a:xfrm>
          </p:grpSpPr>
          <p:sp>
            <p:nvSpPr>
              <p:cNvPr id="20" name="TextBox 19"/>
              <p:cNvSpPr txBox="1"/>
              <p:nvPr/>
            </p:nvSpPr>
            <p:spPr>
              <a:xfrm>
                <a:off x="6336283" y="2461448"/>
                <a:ext cx="2443969" cy="692497"/>
              </a:xfrm>
              <a:prstGeom prst="rect">
                <a:avLst/>
              </a:prstGeom>
              <a:solidFill>
                <a:srgbClr val="A4C5DA"/>
              </a:solidFill>
            </p:spPr>
            <p:txBody>
              <a:bodyPr wrap="square" rtlCol="0">
                <a:spAutoFit/>
              </a:bodyPr>
              <a:lstStyle/>
              <a:p>
                <a:pPr algn="just"/>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You can discuss the questions with a science advisor or data analyst</a:t>
                </a:r>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23" name="Picture 2"/>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21982" y="3065098"/>
                <a:ext cx="668177" cy="6211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pic>
          <p:nvPicPr>
            <p:cNvPr id="19" name="Picture 2"/>
            <p:cNvPicPr>
              <a:picLocks noChangeAspect="1" noChangeArrowheads="1"/>
            </p:cNvPicPr>
            <p:nvPr/>
          </p:nvPicPr>
          <p:blipFill rotWithShape="1">
            <a:blip r:embed="rId6" cstate="print">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p:blipFill>
          <p:spPr bwMode="auto">
            <a:xfrm>
              <a:off x="7653028" y="2699800"/>
              <a:ext cx="621174" cy="5948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5" name="TextBox 24"/>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r>
              <a:rPr lang="en-GB" sz="4400" dirty="0" smtClean="0">
                <a:solidFill>
                  <a:schemeClr val="bg1"/>
                </a:solidFill>
              </a:rPr>
              <a:t>PS2a</a:t>
            </a:r>
            <a:endParaRPr lang="en-GB" sz="4400" dirty="0">
              <a:solidFill>
                <a:schemeClr val="bg1"/>
              </a:solidFill>
            </a:endParaRPr>
          </a:p>
        </p:txBody>
      </p:sp>
      <p:sp>
        <p:nvSpPr>
          <p:cNvPr id="26" name="TextBox 25"/>
          <p:cNvSpPr txBox="1"/>
          <p:nvPr/>
        </p:nvSpPr>
        <p:spPr>
          <a:xfrm>
            <a:off x="-2729551" y="1185947"/>
            <a:ext cx="2455672" cy="10372070"/>
          </a:xfrm>
          <a:prstGeom prst="rect">
            <a:avLst/>
          </a:prstGeom>
          <a:noFill/>
        </p:spPr>
        <p:txBody>
          <a:bodyPr wrap="square" rtlCol="0">
            <a:spAutoFit/>
          </a:bodyPr>
          <a:lstStyle/>
          <a:p>
            <a:r>
              <a:rPr lang="en-GB" b="1" dirty="0" smtClean="0"/>
              <a:t>Teacher tips:</a:t>
            </a:r>
          </a:p>
          <a:p>
            <a:endParaRPr lang="en-GB" sz="1600" dirty="0" smtClean="0"/>
          </a:p>
          <a:p>
            <a:r>
              <a:rPr lang="en-GB" sz="1600" dirty="0" smtClean="0"/>
              <a:t>You might like to spend some time with this group to discuss the patterns and explanations of this graph…</a:t>
            </a:r>
            <a:br>
              <a:rPr lang="en-GB" sz="1600" dirty="0" smtClean="0"/>
            </a:br>
            <a:r>
              <a:rPr lang="en-GB" sz="1600" dirty="0" smtClean="0"/>
              <a:t/>
            </a:r>
            <a:br>
              <a:rPr lang="en-GB" sz="1600" dirty="0" smtClean="0"/>
            </a:br>
            <a:r>
              <a:rPr lang="en-GB" sz="1600" dirty="0" smtClean="0"/>
              <a:t>Children </a:t>
            </a:r>
            <a:r>
              <a:rPr lang="en-GB" sz="1600" dirty="0"/>
              <a:t>should discover that the three most affected age groups are 0, </a:t>
            </a:r>
            <a:r>
              <a:rPr lang="en-GB" sz="1600" dirty="0" smtClean="0"/>
              <a:t>1-4</a:t>
            </a:r>
            <a:r>
              <a:rPr lang="en-GB" sz="1600" dirty="0"/>
              <a:t>, and 5-34. The least affected age groups were the oldest ones.  The pattern is that the </a:t>
            </a:r>
            <a:r>
              <a:rPr lang="en-GB" sz="1600" dirty="0" smtClean="0"/>
              <a:t>number of cases falls as age increases.</a:t>
            </a:r>
          </a:p>
          <a:p>
            <a:endParaRPr lang="en-GB" sz="1600" dirty="0"/>
          </a:p>
          <a:p>
            <a:r>
              <a:rPr lang="en-GB" sz="1600" dirty="0" smtClean="0"/>
              <a:t>For a challenge, you can ask why the </a:t>
            </a:r>
            <a:r>
              <a:rPr lang="en-GB" sz="1600" dirty="0"/>
              <a:t>units on the vertical axis are “number of measles cases per 100,000 people”. The reason </a:t>
            </a:r>
            <a:r>
              <a:rPr lang="en-GB" sz="1600" dirty="0" smtClean="0"/>
              <a:t>is </a:t>
            </a:r>
            <a:r>
              <a:rPr lang="en-GB" sz="1600" dirty="0"/>
              <a:t>that the age groups on the horizontal axis are not all the same size – for example the </a:t>
            </a:r>
            <a:r>
              <a:rPr lang="en-GB" sz="1600" dirty="0" smtClean="0"/>
              <a:t>first</a:t>
            </a:r>
          </a:p>
          <a:p>
            <a:endParaRPr lang="en-GB" sz="1600" dirty="0"/>
          </a:p>
          <a:p>
            <a:endParaRPr lang="en-GB" sz="1600" dirty="0" smtClean="0"/>
          </a:p>
          <a:p>
            <a:endParaRPr lang="en-GB" sz="1600" dirty="0"/>
          </a:p>
          <a:p>
            <a:endParaRPr lang="en-GB" sz="1600" dirty="0" smtClean="0"/>
          </a:p>
          <a:p>
            <a:endParaRPr lang="en-GB" sz="1600" dirty="0"/>
          </a:p>
          <a:p>
            <a:endParaRPr lang="en-GB" sz="1600" dirty="0" smtClean="0"/>
          </a:p>
          <a:p>
            <a:endParaRPr lang="en-GB" sz="1600" dirty="0"/>
          </a:p>
          <a:p>
            <a:endParaRPr lang="en-GB" sz="1600" dirty="0" smtClean="0"/>
          </a:p>
          <a:p>
            <a:endParaRPr lang="en-GB" sz="1600" dirty="0"/>
          </a:p>
          <a:p>
            <a:endParaRPr lang="en-GB" sz="1600" dirty="0" smtClean="0"/>
          </a:p>
          <a:p>
            <a:endParaRPr lang="en-GB" dirty="0"/>
          </a:p>
          <a:p>
            <a:endParaRPr lang="en-GB" dirty="0"/>
          </a:p>
          <a:p>
            <a:endParaRPr lang="en-GB" dirty="0"/>
          </a:p>
          <a:p>
            <a:endParaRPr lang="en-GB" dirty="0"/>
          </a:p>
          <a:p>
            <a:endParaRPr lang="en-GB" dirty="0"/>
          </a:p>
        </p:txBody>
      </p:sp>
      <p:sp>
        <p:nvSpPr>
          <p:cNvPr id="15" name="TextBox 14"/>
          <p:cNvSpPr txBox="1"/>
          <p:nvPr/>
        </p:nvSpPr>
        <p:spPr>
          <a:xfrm>
            <a:off x="8221983" y="215264"/>
            <a:ext cx="668565" cy="369332"/>
          </a:xfrm>
          <a:prstGeom prst="rect">
            <a:avLst/>
          </a:prstGeom>
          <a:solidFill>
            <a:schemeClr val="accent4">
              <a:lumMod val="60000"/>
              <a:lumOff val="40000"/>
            </a:schemeClr>
          </a:solidFill>
          <a:ln>
            <a:noFill/>
          </a:ln>
        </p:spPr>
        <p:txBody>
          <a:bodyPr wrap="square" rtlCol="0">
            <a:spAutoFit/>
          </a:bodyPr>
          <a:lstStyle/>
          <a:p>
            <a:r>
              <a:rPr lang="en-GB" b="1" dirty="0" smtClean="0">
                <a:solidFill>
                  <a:schemeClr val="bg1"/>
                </a:solidFill>
              </a:rPr>
              <a:t>PS2a</a:t>
            </a:r>
            <a:endParaRPr lang="en-GB" b="1" dirty="0">
              <a:solidFill>
                <a:schemeClr val="bg1"/>
              </a:solidFill>
            </a:endParaRPr>
          </a:p>
        </p:txBody>
      </p:sp>
      <mc:AlternateContent xmlns:mc="http://schemas.openxmlformats.org/markup-compatibility/2006" xmlns:a14="http://schemas.microsoft.com/office/drawing/2010/main">
        <mc:Choice Requires="a14">
          <p:sp>
            <p:nvSpPr>
              <p:cNvPr id="2" name="Rectangle 1"/>
              <p:cNvSpPr/>
              <p:nvPr/>
            </p:nvSpPr>
            <p:spPr>
              <a:xfrm>
                <a:off x="-2729551" y="7532844"/>
                <a:ext cx="11847179" cy="11048153"/>
              </a:xfrm>
              <a:prstGeom prst="rect">
                <a:avLst/>
              </a:prstGeom>
            </p:spPr>
            <p:txBody>
              <a:bodyPr wrap="square">
                <a:spAutoFit/>
              </a:bodyPr>
              <a:lstStyle/>
              <a:p>
                <a:r>
                  <a:rPr lang="en-GB" sz="1600" dirty="0"/>
                  <a:t>bar only counts children under 1 year old, whilst the second bar includes children aged 1, 2, 3 or 4 years old, so contains four times as many children. So in order to be a fair comparison, the data is given as cases per 100,000 people – like a percentage but out of 100,000 rather than 100 because the numbers are very small. For example, the first column  is </a:t>
                </a:r>
                <a:br>
                  <a:rPr lang="en-GB" sz="1600" dirty="0"/>
                </a:br>
                <a:endParaRPr lang="en-GB" sz="1600" dirty="0"/>
              </a:p>
              <a:p>
                <a14:m>
                  <m:oMath xmlns:m="http://schemas.openxmlformats.org/officeDocument/2006/math">
                    <m:f>
                      <m:fPr>
                        <m:ctrlPr>
                          <a:rPr lang="en-GB" sz="1600" i="1">
                            <a:latin typeface="Cambria Math"/>
                          </a:rPr>
                        </m:ctrlPr>
                      </m:fPr>
                      <m:num>
                        <m:r>
                          <a:rPr lang="en-GB" sz="1600" i="1">
                            <a:latin typeface="Cambria Math"/>
                          </a:rPr>
                          <m:t>360</m:t>
                        </m:r>
                      </m:num>
                      <m:den>
                        <m:r>
                          <a:rPr lang="en-GB" sz="1600" i="1">
                            <a:latin typeface="Cambria Math"/>
                          </a:rPr>
                          <m:t>100,000</m:t>
                        </m:r>
                      </m:den>
                    </m:f>
                    <m:r>
                      <a:rPr lang="en-GB" sz="1600" i="1">
                        <a:latin typeface="Cambria Math"/>
                      </a:rPr>
                      <m:t>=</m:t>
                    </m:r>
                  </m:oMath>
                </a14:m>
                <a:r>
                  <a:rPr lang="en-GB" sz="1600" dirty="0"/>
                  <a:t> 0.0036</a:t>
                </a:r>
                <a:br>
                  <a:rPr lang="en-GB" sz="1600" dirty="0"/>
                </a:br>
                <a:r>
                  <a:rPr lang="en-GB" sz="1600" dirty="0"/>
                  <a:t>             </a:t>
                </a:r>
                <a14:m>
                  <m:oMath xmlns:m="http://schemas.openxmlformats.org/officeDocument/2006/math">
                    <m:r>
                      <a:rPr lang="en-GB" sz="1600" i="1">
                        <a:latin typeface="Cambria Math"/>
                      </a:rPr>
                      <m:t>=</m:t>
                    </m:r>
                  </m:oMath>
                </a14:m>
                <a:r>
                  <a:rPr lang="en-GB" sz="1600" dirty="0"/>
                  <a:t> 0.36 %</a:t>
                </a:r>
              </a:p>
              <a:p>
                <a:endParaRPr lang="en-GB" sz="1600" dirty="0"/>
              </a:p>
              <a:p>
                <a:r>
                  <a:rPr lang="en-GB" sz="1600" dirty="0"/>
                  <a:t>so 0.36% of babies in the 0 age group caught measles. </a:t>
                </a:r>
              </a:p>
              <a:p>
                <a:endParaRPr lang="en-GB" sz="1600" dirty="0">
                  <a:solidFill>
                    <a:srgbClr val="FF0000"/>
                  </a:solidFill>
                </a:endParaRPr>
              </a:p>
              <a:p>
                <a:r>
                  <a:rPr lang="en-GB" sz="1600" b="1" dirty="0"/>
                  <a:t>The pattern probably  results from a combination of reasons – mostly to do with vaccination and social behaviour. </a:t>
                </a:r>
                <a:r>
                  <a:rPr lang="en-GB" sz="1600" dirty="0"/>
                  <a:t>Children might come up with alternative explanations.</a:t>
                </a:r>
                <a:endParaRPr lang="en-GB" sz="1600" b="1" dirty="0"/>
              </a:p>
              <a:p>
                <a:endParaRPr lang="en-GB" sz="1600" dirty="0"/>
              </a:p>
              <a:p>
                <a:r>
                  <a:rPr lang="en-GB" sz="1600" dirty="0"/>
                  <a:t>Babies are always putting things into their mouths and have lots of close contact with people, so pick up diseases easily. </a:t>
                </a:r>
                <a:r>
                  <a:rPr lang="en-GB" sz="1600" dirty="0" smtClean="0"/>
                  <a:t>Younger </a:t>
                </a:r>
                <a:r>
                  <a:rPr lang="en-GB" sz="1600" dirty="0"/>
                  <a:t>children also tend to be less hygienic – for example they tend not to wash their hands very thoroughly and pick their noses! Often they share toys which can transfer germs. Also, schools are very </a:t>
                </a:r>
                <a:r>
                  <a:rPr lang="en-GB" sz="1600" dirty="0" smtClean="0"/>
                  <a:t>“good” places for </a:t>
                </a:r>
                <a:r>
                  <a:rPr lang="en-GB" sz="1600" dirty="0"/>
                  <a:t>spreading diseases because often many hundreds of children are all mixing together.</a:t>
                </a:r>
                <a:br>
                  <a:rPr lang="en-GB" sz="1600" dirty="0"/>
                </a:br>
                <a:endParaRPr lang="en-GB" sz="1600" dirty="0"/>
              </a:p>
              <a:p>
                <a:r>
                  <a:rPr lang="en-GB" sz="1600" dirty="0" smtClean="0"/>
                  <a:t>Children in the 1 – 4 age group will begin to be vaccinated, but most will have only had one jab and not the booster, so only about 90% of those vaccinated will be protected.  (Children </a:t>
                </a:r>
                <a:r>
                  <a:rPr lang="en-GB" sz="1600" dirty="0"/>
                  <a:t>are normally vaccinated after their 1</a:t>
                </a:r>
                <a:r>
                  <a:rPr lang="en-GB" sz="1600" baseline="30000" dirty="0"/>
                  <a:t>st</a:t>
                </a:r>
                <a:r>
                  <a:rPr lang="en-GB" sz="1600" dirty="0"/>
                  <a:t> </a:t>
                </a:r>
                <a:r>
                  <a:rPr lang="en-GB" sz="1600" dirty="0" smtClean="0"/>
                  <a:t>birthday because the vaccination is not effective before that age, </a:t>
                </a:r>
                <a:r>
                  <a:rPr lang="en-GB" sz="1600" dirty="0"/>
                  <a:t>and </a:t>
                </a:r>
                <a:r>
                  <a:rPr lang="en-GB" sz="1600" dirty="0" smtClean="0"/>
                  <a:t>any </a:t>
                </a:r>
                <a:r>
                  <a:rPr lang="en-GB" sz="1600" b="1" dirty="0" smtClean="0"/>
                  <a:t>maternal </a:t>
                </a:r>
                <a:r>
                  <a:rPr lang="en-GB" sz="1600" b="1" dirty="0"/>
                  <a:t>immunity</a:t>
                </a:r>
                <a:r>
                  <a:rPr lang="en-GB" sz="1600" dirty="0"/>
                  <a:t> inherited from an immune mother starts to wear off at about 6 months</a:t>
                </a:r>
                <a:r>
                  <a:rPr lang="en-GB" sz="1600" dirty="0" smtClean="0"/>
                  <a:t>.) </a:t>
                </a:r>
                <a:endParaRPr lang="en-GB" sz="1600" dirty="0"/>
              </a:p>
              <a:p>
                <a:endParaRPr lang="en-GB" sz="1600" dirty="0" smtClean="0"/>
              </a:p>
              <a:p>
                <a:r>
                  <a:rPr lang="en-GB" sz="1600" dirty="0" smtClean="0"/>
                  <a:t>If the area is similar to yours then the data analysts and science advisors should know from Episode Two that between 5 and 10 percent of children have not been vaccinated</a:t>
                </a:r>
                <a:r>
                  <a:rPr lang="en-GB" sz="1600" dirty="0"/>
                  <a:t>, which </a:t>
                </a:r>
                <a:r>
                  <a:rPr lang="en-GB" sz="1600" dirty="0" smtClean="0"/>
                  <a:t>might explain </a:t>
                </a:r>
                <a:r>
                  <a:rPr lang="en-GB" sz="1600" dirty="0"/>
                  <a:t>why infection rates are high among children.</a:t>
                </a:r>
                <a:br>
                  <a:rPr lang="en-GB" sz="1600" dirty="0"/>
                </a:br>
                <a:endParaRPr lang="en-GB" sz="1600" dirty="0"/>
              </a:p>
              <a:p>
                <a:r>
                  <a:rPr lang="en-GB" sz="1600" dirty="0"/>
                  <a:t>On the other hand, anyone over about 50 would have been born </a:t>
                </a:r>
                <a:r>
                  <a:rPr lang="en-GB" sz="1600" b="1" dirty="0"/>
                  <a:t>before the measles vaccine was introduced</a:t>
                </a:r>
                <a:r>
                  <a:rPr lang="en-GB" sz="1600" dirty="0"/>
                  <a:t>. However, they will almost certainly be immune to measles. Why? Because measles is so contagious, before the vaccine almost EVERYONE caught it during </a:t>
                </a:r>
                <a:r>
                  <a:rPr lang="en-GB" sz="1600" dirty="0" smtClean="0"/>
                  <a:t>childhood. </a:t>
                </a:r>
                <a:r>
                  <a:rPr lang="en-GB" sz="1600" dirty="0"/>
                  <a:t>So older people have </a:t>
                </a:r>
                <a:r>
                  <a:rPr lang="en-GB" sz="1600" b="1" dirty="0"/>
                  <a:t>natural</a:t>
                </a:r>
                <a:r>
                  <a:rPr lang="en-GB" sz="1600" dirty="0"/>
                  <a:t> immunity</a:t>
                </a:r>
                <a:r>
                  <a:rPr lang="en-GB" sz="1600" dirty="0" smtClean="0"/>
                  <a:t>.</a:t>
                </a:r>
              </a:p>
              <a:p>
                <a:endParaRPr lang="en-GB" sz="1600" dirty="0"/>
              </a:p>
              <a:p>
                <a:endParaRPr lang="en-GB" sz="1600" dirty="0" smtClean="0"/>
              </a:p>
              <a:p>
                <a:endParaRPr lang="en-GB" sz="1600" dirty="0"/>
              </a:p>
              <a:p>
                <a:endParaRPr lang="en-GB" sz="1600" dirty="0" smtClean="0"/>
              </a:p>
              <a:p>
                <a:endParaRPr lang="en-GB" sz="1600" dirty="0"/>
              </a:p>
              <a:p>
                <a:endParaRPr lang="en-GB" sz="1600" dirty="0" smtClean="0"/>
              </a:p>
              <a:p>
                <a:endParaRPr lang="en-GB" sz="1600" dirty="0"/>
              </a:p>
              <a:p>
                <a:endParaRPr lang="en-GB" sz="1600" dirty="0" smtClean="0"/>
              </a:p>
              <a:p>
                <a:endParaRPr lang="en-GB" sz="1600" dirty="0"/>
              </a:p>
              <a:p>
                <a:endParaRPr lang="en-GB" sz="1600" dirty="0" smtClean="0"/>
              </a:p>
              <a:p>
                <a:endParaRPr lang="en-GB" sz="1600" dirty="0"/>
              </a:p>
              <a:p>
                <a:endParaRPr lang="en-GB" sz="1600" dirty="0" smtClean="0"/>
              </a:p>
              <a:p>
                <a:endParaRPr lang="en-GB" sz="1600" dirty="0"/>
              </a:p>
              <a:p>
                <a:endParaRPr lang="en-GB" sz="1600" dirty="0" smtClean="0"/>
              </a:p>
              <a:p>
                <a:endParaRPr lang="en-GB" sz="1600" dirty="0"/>
              </a:p>
              <a:p>
                <a:endParaRPr lang="en-GB" sz="1600" dirty="0"/>
              </a:p>
            </p:txBody>
          </p:sp>
        </mc:Choice>
        <mc:Fallback xmlns="">
          <p:sp>
            <p:nvSpPr>
              <p:cNvPr id="2" name="Rectangle 1"/>
              <p:cNvSpPr>
                <a:spLocks noRot="1" noChangeAspect="1" noMove="1" noResize="1" noEditPoints="1" noAdjustHandles="1" noChangeArrowheads="1" noChangeShapeType="1" noTextEdit="1"/>
              </p:cNvSpPr>
              <p:nvPr/>
            </p:nvSpPr>
            <p:spPr>
              <a:xfrm>
                <a:off x="-2729551" y="7532844"/>
                <a:ext cx="11847179" cy="11048153"/>
              </a:xfrm>
              <a:prstGeom prst="rect">
                <a:avLst/>
              </a:prstGeom>
              <a:blipFill rotWithShape="1">
                <a:blip r:embed="rId7"/>
                <a:stretch>
                  <a:fillRect l="-257" t="-166" r="-463"/>
                </a:stretch>
              </a:blipFill>
            </p:spPr>
            <p:txBody>
              <a:bodyPr/>
              <a:lstStyle/>
              <a:p>
                <a:r>
                  <a:rPr lang="en-GB">
                    <a:noFill/>
                  </a:rPr>
                  <a:t> </a:t>
                </a:r>
              </a:p>
            </p:txBody>
          </p:sp>
        </mc:Fallback>
      </mc:AlternateContent>
    </p:spTree>
    <p:extLst>
      <p:ext uri="{BB962C8B-B14F-4D97-AF65-F5344CB8AC3E}">
        <p14:creationId xmlns:p14="http://schemas.microsoft.com/office/powerpoint/2010/main" val="6861558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287995" y="56875"/>
            <a:ext cx="7532173" cy="1338876"/>
            <a:chOff x="287995" y="56875"/>
            <a:chExt cx="7532173" cy="1338876"/>
          </a:xfrm>
        </p:grpSpPr>
        <p:sp>
          <p:nvSpPr>
            <p:cNvPr id="10" name="TextBox 9"/>
            <p:cNvSpPr txBox="1"/>
            <p:nvPr/>
          </p:nvSpPr>
          <p:spPr>
            <a:xfrm>
              <a:off x="287995" y="215062"/>
              <a:ext cx="6862613" cy="584775"/>
            </a:xfrm>
            <a:prstGeom prst="rect">
              <a:avLst/>
            </a:prstGeom>
            <a:solidFill>
              <a:schemeClr val="accent4">
                <a:lumMod val="60000"/>
                <a:lumOff val="40000"/>
              </a:schemeClr>
            </a:solidFill>
          </p:spPr>
          <p:txBody>
            <a:bodyPr wrap="square" rtlCol="0">
              <a:spAutoFit/>
            </a:bodyPr>
            <a:lstStyle/>
            <a:p>
              <a:r>
                <a:rPr lang="en-GB" sz="3200" b="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D</a:t>
              </a:r>
              <a:r>
                <a:rPr lang="en-GB" sz="32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ata analysts</a:t>
              </a:r>
              <a:endParaRPr lang="en-GB" sz="32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Rectangle 2"/>
            <p:cNvSpPr/>
            <p:nvPr/>
          </p:nvSpPr>
          <p:spPr>
            <a:xfrm>
              <a:off x="6745350" y="467693"/>
              <a:ext cx="457200" cy="3430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2"/>
            <p:cNvPicPr>
              <a:picLocks noChangeAspect="1" noChangeArrowheads="1"/>
            </p:cNvPicPr>
            <p:nvPr/>
          </p:nvPicPr>
          <p:blipFill>
            <a:blip r:embed="rId3" cstate="print">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469662" y="56875"/>
              <a:ext cx="1350506" cy="13388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2" name="TextBox 11"/>
          <p:cNvSpPr txBox="1"/>
          <p:nvPr/>
        </p:nvSpPr>
        <p:spPr>
          <a:xfrm>
            <a:off x="287996" y="1142729"/>
            <a:ext cx="2877648" cy="1169551"/>
          </a:xfrm>
          <a:prstGeom prst="rect">
            <a:avLst/>
          </a:prstGeom>
          <a:noFill/>
        </p:spPr>
        <p:txBody>
          <a:bodyPr wrap="square" rtlCol="0">
            <a:spAutoFit/>
          </a:bodyPr>
          <a:lstStyle/>
          <a:p>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This is a </a:t>
            </a:r>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bar chart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of the table you completed of the percentages of </a:t>
            </a:r>
            <a:b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unvaccinated</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 children in different age groups in your area.</a:t>
            </a:r>
          </a:p>
          <a:p>
            <a:pPr algn="just"/>
            <a:endParaRPr lang="en-GB" sz="1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5" name="TextBox 4"/>
          <p:cNvSpPr txBox="1"/>
          <p:nvPr/>
        </p:nvSpPr>
        <p:spPr>
          <a:xfrm>
            <a:off x="287995" y="2734491"/>
            <a:ext cx="2060798" cy="369332"/>
          </a:xfrm>
          <a:prstGeom prst="rect">
            <a:avLst/>
          </a:prstGeom>
          <a:solidFill>
            <a:schemeClr val="accent4">
              <a:lumMod val="60000"/>
              <a:lumOff val="40000"/>
            </a:schemeClr>
          </a:solidFill>
        </p:spPr>
        <p:txBody>
          <a:bodyPr wrap="square" rtlCol="0">
            <a:spAutoFit/>
          </a:bodyPr>
          <a:lstStyle/>
          <a:p>
            <a:r>
              <a:rPr lang="en-GB" b="1" dirty="0" smtClean="0">
                <a:solidFill>
                  <a:schemeClr val="bg1"/>
                </a:solidFill>
              </a:rPr>
              <a:t>Questions</a:t>
            </a:r>
            <a:endParaRPr lang="en-GB" dirty="0">
              <a:solidFill>
                <a:schemeClr val="bg1"/>
              </a:solidFill>
            </a:endParaRPr>
          </a:p>
        </p:txBody>
      </p:sp>
      <p:sp>
        <p:nvSpPr>
          <p:cNvPr id="6" name="TextBox 5"/>
          <p:cNvSpPr txBox="1"/>
          <p:nvPr/>
        </p:nvSpPr>
        <p:spPr>
          <a:xfrm>
            <a:off x="175404" y="3276962"/>
            <a:ext cx="2990239" cy="3693319"/>
          </a:xfrm>
          <a:prstGeom prst="rect">
            <a:avLst/>
          </a:prstGeom>
          <a:noFill/>
        </p:spPr>
        <p:txBody>
          <a:bodyPr wrap="square" rtlCol="0">
            <a:spAutoFit/>
          </a:bodyPr>
          <a:lstStyle/>
          <a:p>
            <a:pPr algn="just"/>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lgn="just">
              <a:buFontTx/>
              <a:buAutoNum type="arabicPeriod"/>
            </a:pPr>
            <a:r>
              <a:rPr lang="en-GB" sz="1300" dirty="0">
                <a:latin typeface="Arial Unicode MS" panose="020B0604020202020204" pitchFamily="34" charset="-128"/>
                <a:ea typeface="Arial Unicode MS" panose="020B0604020202020204" pitchFamily="34" charset="-128"/>
                <a:cs typeface="Arial Unicode MS" panose="020B0604020202020204" pitchFamily="34" charset="-128"/>
              </a:rPr>
              <a:t>How does looking at a graph help you analyse the data? </a:t>
            </a:r>
          </a:p>
          <a:p>
            <a:pPr marL="342900" indent="-342900" algn="just">
              <a:buFontTx/>
              <a:buAutoNum type="arabicPeriod"/>
            </a:pPr>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lgn="just">
              <a:buFontTx/>
              <a:buAutoNum type="arabicPeriod"/>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In which age groups are </a:t>
            </a:r>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10%</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or more</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  children unvaccinated?</a:t>
            </a:r>
          </a:p>
          <a:p>
            <a:pPr marL="342900" indent="-342900" algn="just">
              <a:buAutoNum type="arabicPeriod"/>
            </a:pPr>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lgn="just">
              <a:buAutoNum type="arabicPeriod"/>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In which age groups are </a:t>
            </a:r>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6% or fewe</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r children unvaccinated?</a:t>
            </a:r>
          </a:p>
          <a:p>
            <a:pPr marL="342900" indent="-342900" algn="just">
              <a:buAutoNum type="arabicPeriod"/>
            </a:pPr>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lgn="just">
              <a:buAutoNum type="arabicPeriod"/>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Based on this data, who should be prioritised in your emergency vaccination programme?</a:t>
            </a:r>
          </a:p>
          <a:p>
            <a:pPr algn="just"/>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
            </a:r>
            <a:b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br>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lgn="just">
              <a:buAutoNum type="arabicPeriod"/>
            </a:pPr>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3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4" name="TextBox 13"/>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r>
              <a:rPr lang="en-GB" sz="4400" dirty="0" smtClean="0">
                <a:solidFill>
                  <a:schemeClr val="bg1"/>
                </a:solidFill>
              </a:rPr>
              <a:t>PS3a</a:t>
            </a:r>
            <a:endParaRPr lang="en-GB" sz="4400" dirty="0">
              <a:solidFill>
                <a:schemeClr val="bg1"/>
              </a:solidFill>
            </a:endParaRPr>
          </a:p>
        </p:txBody>
      </p:sp>
      <p:sp>
        <p:nvSpPr>
          <p:cNvPr id="15" name="TextBox 14"/>
          <p:cNvSpPr txBox="1"/>
          <p:nvPr/>
        </p:nvSpPr>
        <p:spPr>
          <a:xfrm>
            <a:off x="-2729551" y="1185947"/>
            <a:ext cx="2455672" cy="8125301"/>
          </a:xfrm>
          <a:prstGeom prst="rect">
            <a:avLst/>
          </a:prstGeom>
          <a:noFill/>
        </p:spPr>
        <p:txBody>
          <a:bodyPr wrap="square" rtlCol="0">
            <a:spAutoFit/>
          </a:bodyPr>
          <a:lstStyle/>
          <a:p>
            <a:r>
              <a:rPr lang="en-GB" b="1" dirty="0" smtClean="0"/>
              <a:t>Teacher tips:</a:t>
            </a:r>
          </a:p>
          <a:p>
            <a:endParaRPr lang="en-GB" b="1" dirty="0"/>
          </a:p>
          <a:p>
            <a:r>
              <a:rPr lang="en-GB" dirty="0" smtClean="0"/>
              <a:t>Seeing the data displayed in a graph is often a really quick and easy way of spotting any patterns in the data.</a:t>
            </a:r>
          </a:p>
          <a:p>
            <a:endParaRPr lang="en-GB" dirty="0"/>
          </a:p>
          <a:p>
            <a:r>
              <a:rPr lang="en-GB" dirty="0" smtClean="0"/>
              <a:t>Children will probably decide that the age groups with the highest percentage of unvaccinated children should be prioritised (ages 9 – 10) … </a:t>
            </a:r>
          </a:p>
          <a:p>
            <a:endParaRPr lang="en-GB" dirty="0"/>
          </a:p>
          <a:p>
            <a:r>
              <a:rPr lang="en-GB" dirty="0" smtClean="0"/>
              <a:t>Conversely, they might also argue that younger children and babies and old people should be given priority because they are more vulnerable.</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endParaRPr lang="en-GB" dirty="0" smtClean="0"/>
          </a:p>
        </p:txBody>
      </p:sp>
      <p:graphicFrame>
        <p:nvGraphicFramePr>
          <p:cNvPr id="17" name="Chart 16"/>
          <p:cNvGraphicFramePr>
            <a:graphicFrameLocks/>
          </p:cNvGraphicFramePr>
          <p:nvPr>
            <p:extLst>
              <p:ext uri="{D42A27DB-BD31-4B8C-83A1-F6EECF244321}">
                <p14:modId xmlns:p14="http://schemas.microsoft.com/office/powerpoint/2010/main" val="3554131557"/>
              </p:ext>
            </p:extLst>
          </p:nvPr>
        </p:nvGraphicFramePr>
        <p:xfrm>
          <a:off x="3278448" y="1370613"/>
          <a:ext cx="5736184" cy="5360984"/>
        </p:xfrm>
        <a:graphic>
          <a:graphicData uri="http://schemas.openxmlformats.org/drawingml/2006/chart">
            <c:chart xmlns:c="http://schemas.openxmlformats.org/drawingml/2006/chart" xmlns:r="http://schemas.openxmlformats.org/officeDocument/2006/relationships" r:id="rId4"/>
          </a:graphicData>
        </a:graphic>
      </p:graphicFrame>
      <p:sp>
        <p:nvSpPr>
          <p:cNvPr id="18" name="TextBox 17"/>
          <p:cNvSpPr txBox="1"/>
          <p:nvPr/>
        </p:nvSpPr>
        <p:spPr>
          <a:xfrm>
            <a:off x="8221983" y="215264"/>
            <a:ext cx="668565" cy="369332"/>
          </a:xfrm>
          <a:prstGeom prst="rect">
            <a:avLst/>
          </a:prstGeom>
          <a:solidFill>
            <a:schemeClr val="accent4">
              <a:lumMod val="60000"/>
              <a:lumOff val="40000"/>
            </a:schemeClr>
          </a:solidFill>
          <a:ln>
            <a:noFill/>
          </a:ln>
        </p:spPr>
        <p:txBody>
          <a:bodyPr wrap="square" rtlCol="0">
            <a:spAutoFit/>
          </a:bodyPr>
          <a:lstStyle/>
          <a:p>
            <a:r>
              <a:rPr lang="en-GB" b="1" dirty="0" smtClean="0">
                <a:solidFill>
                  <a:schemeClr val="bg1"/>
                </a:solidFill>
              </a:rPr>
              <a:t>PS3a</a:t>
            </a:r>
            <a:endParaRPr lang="en-GB" b="1" dirty="0">
              <a:solidFill>
                <a:schemeClr val="bg1"/>
              </a:solidFill>
            </a:endParaRPr>
          </a:p>
        </p:txBody>
      </p:sp>
    </p:spTree>
    <p:extLst>
      <p:ext uri="{BB962C8B-B14F-4D97-AF65-F5344CB8AC3E}">
        <p14:creationId xmlns:p14="http://schemas.microsoft.com/office/powerpoint/2010/main" val="12629202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500601365"/>
              </p:ext>
            </p:extLst>
          </p:nvPr>
        </p:nvGraphicFramePr>
        <p:xfrm>
          <a:off x="4245772" y="1990369"/>
          <a:ext cx="4574888" cy="3154689"/>
        </p:xfrm>
        <a:graphic>
          <a:graphicData uri="http://schemas.openxmlformats.org/drawingml/2006/table">
            <a:tbl>
              <a:tblPr firstRow="1" bandRow="1">
                <a:tableStyleId>{5C22544A-7EE6-4342-B048-85BDC9FD1C3A}</a:tableStyleId>
              </a:tblPr>
              <a:tblGrid>
                <a:gridCol w="2287444">
                  <a:extLst>
                    <a:ext uri="{9D8B030D-6E8A-4147-A177-3AD203B41FA5}">
                      <a16:colId xmlns="" xmlns:a16="http://schemas.microsoft.com/office/drawing/2014/main" val="20000"/>
                    </a:ext>
                  </a:extLst>
                </a:gridCol>
                <a:gridCol w="2287444">
                  <a:extLst>
                    <a:ext uri="{9D8B030D-6E8A-4147-A177-3AD203B41FA5}">
                      <a16:colId xmlns="" xmlns:a16="http://schemas.microsoft.com/office/drawing/2014/main" val="20001"/>
                    </a:ext>
                  </a:extLst>
                </a:gridCol>
              </a:tblGrid>
              <a:tr h="692233">
                <a:tc>
                  <a:txBody>
                    <a:bodyPr/>
                    <a:lstStyle/>
                    <a:p>
                      <a:r>
                        <a:rPr lang="en-GB" sz="1600" dirty="0" smtClean="0"/>
                        <a:t>Age group</a:t>
                      </a:r>
                      <a:endParaRPr lang="en-GB" sz="1600" dirty="0"/>
                    </a:p>
                  </a:txBody>
                  <a:tcPr marL="62640" marR="62640" marT="31318" marB="31318"/>
                </a:tc>
                <a:tc>
                  <a:txBody>
                    <a:bodyPr/>
                    <a:lstStyle/>
                    <a:p>
                      <a:r>
                        <a:rPr lang="en-GB" sz="1600" dirty="0" smtClean="0"/>
                        <a:t>Number of measles cases</a:t>
                      </a:r>
                    </a:p>
                    <a:p>
                      <a:r>
                        <a:rPr lang="en-GB" sz="1600" dirty="0" smtClean="0"/>
                        <a:t>per 100,000 people</a:t>
                      </a:r>
                      <a:endParaRPr lang="en-GB" sz="1600" dirty="0"/>
                    </a:p>
                  </a:txBody>
                  <a:tcPr marL="62640" marR="62640" marT="31318" marB="31318"/>
                </a:tc>
                <a:extLst>
                  <a:ext uri="{0D108BD9-81ED-4DB2-BD59-A6C34878D82A}">
                    <a16:rowId xmlns="" xmlns:a16="http://schemas.microsoft.com/office/drawing/2014/main" val="10000"/>
                  </a:ext>
                </a:extLst>
              </a:tr>
              <a:tr h="307807">
                <a:tc>
                  <a:txBody>
                    <a:bodyPr/>
                    <a:lstStyle/>
                    <a:p>
                      <a:r>
                        <a:rPr lang="en-GB" sz="1600" dirty="0" smtClean="0"/>
                        <a:t>0</a:t>
                      </a:r>
                      <a:r>
                        <a:rPr lang="en-GB" sz="1600" baseline="0" dirty="0" smtClean="0"/>
                        <a:t> to 1</a:t>
                      </a:r>
                      <a:endParaRPr lang="en-GB" sz="1600" dirty="0"/>
                    </a:p>
                  </a:txBody>
                  <a:tcPr marL="62640" marR="62640" marT="31318" marB="31318"/>
                </a:tc>
                <a:tc>
                  <a:txBody>
                    <a:bodyPr/>
                    <a:lstStyle/>
                    <a:p>
                      <a:r>
                        <a:rPr lang="en-GB" sz="1600" dirty="0" smtClean="0"/>
                        <a:t>360</a:t>
                      </a:r>
                      <a:endParaRPr lang="en-GB" sz="1600" dirty="0"/>
                    </a:p>
                  </a:txBody>
                  <a:tcPr marL="62640" marR="62640" marT="31318" marB="31318"/>
                </a:tc>
                <a:extLst>
                  <a:ext uri="{0D108BD9-81ED-4DB2-BD59-A6C34878D82A}">
                    <a16:rowId xmlns="" xmlns:a16="http://schemas.microsoft.com/office/drawing/2014/main" val="10001"/>
                  </a:ext>
                </a:extLst>
              </a:tr>
              <a:tr h="307807">
                <a:tc>
                  <a:txBody>
                    <a:bodyPr/>
                    <a:lstStyle/>
                    <a:p>
                      <a:r>
                        <a:rPr lang="en-GB" sz="1600" dirty="0" smtClean="0"/>
                        <a:t>1 to 4</a:t>
                      </a:r>
                      <a:endParaRPr lang="en-GB" sz="1600" dirty="0"/>
                    </a:p>
                  </a:txBody>
                  <a:tcPr marL="62640" marR="62640" marT="31318" marB="31318"/>
                </a:tc>
                <a:tc>
                  <a:txBody>
                    <a:bodyPr/>
                    <a:lstStyle/>
                    <a:p>
                      <a:r>
                        <a:rPr lang="en-GB" sz="1600" dirty="0" smtClean="0"/>
                        <a:t>210</a:t>
                      </a:r>
                      <a:endParaRPr lang="en-GB" sz="1600" dirty="0"/>
                    </a:p>
                  </a:txBody>
                  <a:tcPr marL="62640" marR="62640" marT="31318" marB="31318"/>
                </a:tc>
                <a:extLst>
                  <a:ext uri="{0D108BD9-81ED-4DB2-BD59-A6C34878D82A}">
                    <a16:rowId xmlns="" xmlns:a16="http://schemas.microsoft.com/office/drawing/2014/main" val="10002"/>
                  </a:ext>
                </a:extLst>
              </a:tr>
              <a:tr h="307807">
                <a:tc>
                  <a:txBody>
                    <a:bodyPr/>
                    <a:lstStyle/>
                    <a:p>
                      <a:r>
                        <a:rPr lang="en-GB" sz="1600" dirty="0" smtClean="0"/>
                        <a:t>5 to 14</a:t>
                      </a:r>
                      <a:endParaRPr lang="en-GB" sz="1600" dirty="0"/>
                    </a:p>
                  </a:txBody>
                  <a:tcPr marL="62640" marR="62640" marT="31318" marB="31318"/>
                </a:tc>
                <a:tc>
                  <a:txBody>
                    <a:bodyPr/>
                    <a:lstStyle/>
                    <a:p>
                      <a:r>
                        <a:rPr lang="en-GB" sz="1600" dirty="0" smtClean="0"/>
                        <a:t>125</a:t>
                      </a:r>
                      <a:endParaRPr lang="en-GB" sz="1600" dirty="0"/>
                    </a:p>
                  </a:txBody>
                  <a:tcPr marL="62640" marR="62640" marT="31318" marB="31318"/>
                </a:tc>
                <a:extLst>
                  <a:ext uri="{0D108BD9-81ED-4DB2-BD59-A6C34878D82A}">
                    <a16:rowId xmlns="" xmlns:a16="http://schemas.microsoft.com/office/drawing/2014/main" val="10003"/>
                  </a:ext>
                </a:extLst>
              </a:tr>
              <a:tr h="307807">
                <a:tc>
                  <a:txBody>
                    <a:bodyPr/>
                    <a:lstStyle/>
                    <a:p>
                      <a:r>
                        <a:rPr lang="en-GB" sz="1600" dirty="0" smtClean="0"/>
                        <a:t>15 to 24</a:t>
                      </a:r>
                      <a:endParaRPr lang="en-GB" sz="1600" dirty="0"/>
                    </a:p>
                  </a:txBody>
                  <a:tcPr marL="62640" marR="62640" marT="31318" marB="31318"/>
                </a:tc>
                <a:tc>
                  <a:txBody>
                    <a:bodyPr/>
                    <a:lstStyle/>
                    <a:p>
                      <a:r>
                        <a:rPr lang="en-GB" sz="1600" dirty="0" smtClean="0"/>
                        <a:t>50</a:t>
                      </a:r>
                      <a:endParaRPr lang="en-GB" sz="1600" dirty="0"/>
                    </a:p>
                  </a:txBody>
                  <a:tcPr marL="62640" marR="62640" marT="31318" marB="31318"/>
                </a:tc>
                <a:extLst>
                  <a:ext uri="{0D108BD9-81ED-4DB2-BD59-A6C34878D82A}">
                    <a16:rowId xmlns="" xmlns:a16="http://schemas.microsoft.com/office/drawing/2014/main" val="10004"/>
                  </a:ext>
                </a:extLst>
              </a:tr>
              <a:tr h="307807">
                <a:tc>
                  <a:txBody>
                    <a:bodyPr/>
                    <a:lstStyle/>
                    <a:p>
                      <a:r>
                        <a:rPr lang="en-GB" sz="1600" dirty="0" smtClean="0"/>
                        <a:t>25 to 34</a:t>
                      </a:r>
                      <a:endParaRPr lang="en-GB" sz="1600" dirty="0"/>
                    </a:p>
                  </a:txBody>
                  <a:tcPr marL="62640" marR="62640" marT="31318" marB="31318"/>
                </a:tc>
                <a:tc>
                  <a:txBody>
                    <a:bodyPr/>
                    <a:lstStyle/>
                    <a:p>
                      <a:r>
                        <a:rPr lang="en-GB" sz="1600" dirty="0" smtClean="0"/>
                        <a:t>25</a:t>
                      </a:r>
                      <a:endParaRPr lang="en-GB" sz="1600" dirty="0"/>
                    </a:p>
                  </a:txBody>
                  <a:tcPr marL="62640" marR="62640" marT="31318" marB="31318"/>
                </a:tc>
                <a:extLst>
                  <a:ext uri="{0D108BD9-81ED-4DB2-BD59-A6C34878D82A}">
                    <a16:rowId xmlns="" xmlns:a16="http://schemas.microsoft.com/office/drawing/2014/main" val="10005"/>
                  </a:ext>
                </a:extLst>
              </a:tr>
              <a:tr h="307807">
                <a:tc>
                  <a:txBody>
                    <a:bodyPr/>
                    <a:lstStyle/>
                    <a:p>
                      <a:r>
                        <a:rPr lang="en-GB" sz="1600" dirty="0" smtClean="0"/>
                        <a:t>35 to 44</a:t>
                      </a:r>
                      <a:endParaRPr lang="en-GB" sz="1600" dirty="0"/>
                    </a:p>
                  </a:txBody>
                  <a:tcPr marL="62640" marR="62640" marT="31318" marB="31318"/>
                </a:tc>
                <a:tc>
                  <a:txBody>
                    <a:bodyPr/>
                    <a:lstStyle/>
                    <a:p>
                      <a:r>
                        <a:rPr lang="en-GB" sz="1600" dirty="0" smtClean="0"/>
                        <a:t>10</a:t>
                      </a:r>
                      <a:endParaRPr lang="en-GB" sz="1600" dirty="0"/>
                    </a:p>
                  </a:txBody>
                  <a:tcPr marL="62640" marR="62640" marT="31318" marB="31318"/>
                </a:tc>
                <a:extLst>
                  <a:ext uri="{0D108BD9-81ED-4DB2-BD59-A6C34878D82A}">
                    <a16:rowId xmlns="" xmlns:a16="http://schemas.microsoft.com/office/drawing/2014/main" val="10006"/>
                  </a:ext>
                </a:extLst>
              </a:tr>
              <a:tr h="307807">
                <a:tc>
                  <a:txBody>
                    <a:bodyPr/>
                    <a:lstStyle/>
                    <a:p>
                      <a:r>
                        <a:rPr lang="en-GB" sz="1600" dirty="0" smtClean="0"/>
                        <a:t>45 to 54</a:t>
                      </a:r>
                      <a:endParaRPr lang="en-GB" sz="1600" dirty="0"/>
                    </a:p>
                  </a:txBody>
                  <a:tcPr marL="62640" marR="62640" marT="31318" marB="31318"/>
                </a:tc>
                <a:tc>
                  <a:txBody>
                    <a:bodyPr/>
                    <a:lstStyle/>
                    <a:p>
                      <a:r>
                        <a:rPr lang="en-GB" sz="1600" dirty="0" smtClean="0"/>
                        <a:t>6</a:t>
                      </a:r>
                      <a:endParaRPr lang="en-GB" sz="1600" dirty="0"/>
                    </a:p>
                  </a:txBody>
                  <a:tcPr marL="62640" marR="62640" marT="31318" marB="31318"/>
                </a:tc>
                <a:extLst>
                  <a:ext uri="{0D108BD9-81ED-4DB2-BD59-A6C34878D82A}">
                    <a16:rowId xmlns="" xmlns:a16="http://schemas.microsoft.com/office/drawing/2014/main" val="10007"/>
                  </a:ext>
                </a:extLst>
              </a:tr>
              <a:tr h="307807">
                <a:tc>
                  <a:txBody>
                    <a:bodyPr/>
                    <a:lstStyle/>
                    <a:p>
                      <a:r>
                        <a:rPr lang="en-GB" sz="1600" dirty="0" smtClean="0"/>
                        <a:t>55</a:t>
                      </a:r>
                      <a:r>
                        <a:rPr lang="en-GB" sz="1600" baseline="0" dirty="0" smtClean="0"/>
                        <a:t> and over</a:t>
                      </a:r>
                      <a:endParaRPr lang="en-GB" sz="1600" dirty="0"/>
                    </a:p>
                  </a:txBody>
                  <a:tcPr marL="62640" marR="62640" marT="31318" marB="31318"/>
                </a:tc>
                <a:tc>
                  <a:txBody>
                    <a:bodyPr/>
                    <a:lstStyle/>
                    <a:p>
                      <a:r>
                        <a:rPr lang="en-GB" sz="1600" dirty="0" smtClean="0"/>
                        <a:t>2</a:t>
                      </a:r>
                      <a:endParaRPr lang="en-GB" sz="1600" dirty="0"/>
                    </a:p>
                  </a:txBody>
                  <a:tcPr marL="62640" marR="62640" marT="31318" marB="31318"/>
                </a:tc>
                <a:extLst>
                  <a:ext uri="{0D108BD9-81ED-4DB2-BD59-A6C34878D82A}">
                    <a16:rowId xmlns="" xmlns:a16="http://schemas.microsoft.com/office/drawing/2014/main" val="10008"/>
                  </a:ext>
                </a:extLst>
              </a:tr>
            </a:tbl>
          </a:graphicData>
        </a:graphic>
      </p:graphicFrame>
      <p:sp>
        <p:nvSpPr>
          <p:cNvPr id="8" name="TextBox 7"/>
          <p:cNvSpPr txBox="1"/>
          <p:nvPr/>
        </p:nvSpPr>
        <p:spPr>
          <a:xfrm>
            <a:off x="8221983" y="215264"/>
            <a:ext cx="668565" cy="369332"/>
          </a:xfrm>
          <a:prstGeom prst="rect">
            <a:avLst/>
          </a:prstGeom>
          <a:solidFill>
            <a:schemeClr val="accent4">
              <a:lumMod val="60000"/>
              <a:lumOff val="40000"/>
            </a:schemeClr>
          </a:solidFill>
          <a:ln>
            <a:noFill/>
          </a:ln>
        </p:spPr>
        <p:txBody>
          <a:bodyPr wrap="square" rtlCol="0">
            <a:spAutoFit/>
          </a:bodyPr>
          <a:lstStyle/>
          <a:p>
            <a:r>
              <a:rPr lang="en-GB" b="1" dirty="0" smtClean="0">
                <a:solidFill>
                  <a:schemeClr val="bg1"/>
                </a:solidFill>
              </a:rPr>
              <a:t>PS2b</a:t>
            </a:r>
            <a:endParaRPr lang="en-GB" b="1" dirty="0">
              <a:solidFill>
                <a:schemeClr val="bg1"/>
              </a:solidFill>
            </a:endParaRPr>
          </a:p>
        </p:txBody>
      </p:sp>
      <p:sp>
        <p:nvSpPr>
          <p:cNvPr id="9" name="TextBox 8"/>
          <p:cNvSpPr txBox="1"/>
          <p:nvPr/>
        </p:nvSpPr>
        <p:spPr>
          <a:xfrm>
            <a:off x="333825" y="1027708"/>
            <a:ext cx="3623319" cy="5093702"/>
          </a:xfrm>
          <a:prstGeom prst="rect">
            <a:avLst/>
          </a:prstGeom>
          <a:noFill/>
        </p:spPr>
        <p:txBody>
          <a:bodyPr wrap="square" rtlCol="0">
            <a:spAutoFit/>
          </a:bodyPr>
          <a:lstStyle/>
          <a:p>
            <a:pPr algn="just"/>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The table contains data for a recent measles outbreak in another town. </a:t>
            </a:r>
          </a:p>
          <a:p>
            <a:pPr algn="just"/>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
            </a:r>
            <a:b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It shows the number of measles cases out of every 100,000 people in different  age groups.</a:t>
            </a:r>
          </a:p>
          <a:p>
            <a:pPr algn="just"/>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Draw a </a:t>
            </a:r>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bar chart  </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of  the data then answer the questions:</a:t>
            </a:r>
            <a:endPar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lgn="just">
              <a:buAutoNum type="arabicPeriod"/>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Which age groups were </a:t>
            </a:r>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worst</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 affected by the outbreak?</a:t>
            </a:r>
          </a:p>
          <a:p>
            <a:pPr marL="342900" indent="-342900" algn="just">
              <a:buAutoNum type="arabicPeriod"/>
            </a:pPr>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lgn="just">
              <a:buAutoNum type="arabicPeriod"/>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Can you think of any </a:t>
            </a:r>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reasons </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why this might be the case?</a:t>
            </a:r>
          </a:p>
          <a:p>
            <a:pPr marL="342900" indent="-342900" algn="just">
              <a:buAutoNum type="arabicPeriod"/>
            </a:pPr>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lgn="just">
              <a:buAutoNum type="arabicPeriod"/>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Which age groups were </a:t>
            </a:r>
            <a:r>
              <a:rPr lang="en-GB" sz="1300" b="1" dirty="0">
                <a:latin typeface="Arial Unicode MS" panose="020B0604020202020204" pitchFamily="34" charset="-128"/>
                <a:ea typeface="Arial Unicode MS" panose="020B0604020202020204" pitchFamily="34" charset="-128"/>
                <a:cs typeface="Arial Unicode MS" panose="020B0604020202020204" pitchFamily="34" charset="-128"/>
              </a:rPr>
              <a:t>least</a:t>
            </a:r>
            <a:r>
              <a:rPr lang="en-GB" sz="1300" dirty="0">
                <a:latin typeface="Arial Unicode MS" panose="020B0604020202020204" pitchFamily="34" charset="-128"/>
                <a:ea typeface="Arial Unicode MS" panose="020B0604020202020204" pitchFamily="34" charset="-128"/>
                <a:cs typeface="Arial Unicode MS" panose="020B0604020202020204" pitchFamily="34" charset="-128"/>
              </a:rPr>
              <a:t> affected? </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Can you think why this might be so?</a:t>
            </a:r>
          </a:p>
          <a:p>
            <a:pPr marL="342900" indent="-342900" algn="just">
              <a:buAutoNum type="arabicPeriod"/>
            </a:pPr>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lgn="just">
              <a:buAutoNum type="arabicPeriod"/>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What pattern do you see in the data?</a:t>
            </a:r>
          </a:p>
          <a:p>
            <a:pPr marL="342900" indent="-342900" algn="just">
              <a:buAutoNum type="arabicPeriod"/>
            </a:pPr>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lgn="just">
              <a:buAutoNum type="arabicPeriod"/>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Assuming that this pattern is the same in </a:t>
            </a:r>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your </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area, who would you prioritise in the emergency vaccination campaign in your area?</a:t>
            </a:r>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lgn="just">
              <a:buAutoNum type="arabicPeriod"/>
            </a:pPr>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0" name="TextBox 9"/>
          <p:cNvSpPr txBox="1"/>
          <p:nvPr/>
        </p:nvSpPr>
        <p:spPr>
          <a:xfrm>
            <a:off x="333828" y="215062"/>
            <a:ext cx="6919384" cy="584775"/>
          </a:xfrm>
          <a:prstGeom prst="rect">
            <a:avLst/>
          </a:prstGeom>
          <a:solidFill>
            <a:schemeClr val="accent4">
              <a:lumMod val="60000"/>
              <a:lumOff val="40000"/>
            </a:schemeClr>
          </a:solidFill>
        </p:spPr>
        <p:txBody>
          <a:bodyPr wrap="square" rtlCol="0">
            <a:spAutoFit/>
          </a:bodyPr>
          <a:lstStyle/>
          <a:p>
            <a:r>
              <a:rPr lang="en-GB" sz="32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Healthcare workers</a:t>
            </a:r>
            <a:endParaRPr lang="en-GB" sz="32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11"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340119" y="93545"/>
            <a:ext cx="1881864" cy="17624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27" name="Group 26"/>
          <p:cNvGrpSpPr/>
          <p:nvPr/>
        </p:nvGrpSpPr>
        <p:grpSpPr>
          <a:xfrm>
            <a:off x="5158515" y="5454986"/>
            <a:ext cx="2550040" cy="1224751"/>
            <a:chOff x="6392339" y="2082898"/>
            <a:chExt cx="2550040" cy="1224751"/>
          </a:xfrm>
        </p:grpSpPr>
        <p:grpSp>
          <p:nvGrpSpPr>
            <p:cNvPr id="28" name="Group 27"/>
            <p:cNvGrpSpPr/>
            <p:nvPr/>
          </p:nvGrpSpPr>
          <p:grpSpPr>
            <a:xfrm>
              <a:off x="6392339" y="2082898"/>
              <a:ext cx="2550040" cy="1224751"/>
              <a:chOff x="6340119" y="2461448"/>
              <a:chExt cx="2550040" cy="1224751"/>
            </a:xfrm>
          </p:grpSpPr>
          <p:sp>
            <p:nvSpPr>
              <p:cNvPr id="30" name="TextBox 29"/>
              <p:cNvSpPr txBox="1"/>
              <p:nvPr/>
            </p:nvSpPr>
            <p:spPr>
              <a:xfrm>
                <a:off x="6340119" y="2461448"/>
                <a:ext cx="2443969" cy="692497"/>
              </a:xfrm>
              <a:prstGeom prst="rect">
                <a:avLst/>
              </a:prstGeom>
              <a:solidFill>
                <a:srgbClr val="A4C5DA"/>
              </a:solidFill>
            </p:spPr>
            <p:txBody>
              <a:bodyPr wrap="square" rtlCol="0">
                <a:spAutoFit/>
              </a:bodyPr>
              <a:lstStyle/>
              <a:p>
                <a:pPr algn="just"/>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It might be helpful  to discuss the questions with a science advisor or data analyst</a:t>
                </a:r>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31" name="Picture 2"/>
              <p:cNvPicPr>
                <a:picLocks noChangeAspect="1" noChangeArrowheads="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221982" y="3065098"/>
                <a:ext cx="668177" cy="6211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pic>
          <p:nvPicPr>
            <p:cNvPr id="29" name="Picture 2"/>
            <p:cNvPicPr>
              <a:picLocks noChangeAspect="1" noChangeArrowheads="1"/>
            </p:cNvPicPr>
            <p:nvPr/>
          </p:nvPicPr>
          <p:blipFill rotWithShape="1">
            <a:blip r:embed="rId5" cstate="print">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p:blipFill>
          <p:spPr bwMode="auto">
            <a:xfrm>
              <a:off x="7653028" y="2699800"/>
              <a:ext cx="621174" cy="5948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7" name="TextBox 16"/>
          <p:cNvSpPr txBox="1"/>
          <p:nvPr/>
        </p:nvSpPr>
        <p:spPr>
          <a:xfrm>
            <a:off x="-2939576" y="215062"/>
            <a:ext cx="2677268" cy="1261884"/>
          </a:xfrm>
          <a:prstGeom prst="rect">
            <a:avLst/>
          </a:prstGeom>
          <a:solidFill>
            <a:schemeClr val="accent4">
              <a:lumMod val="60000"/>
              <a:lumOff val="40000"/>
            </a:schemeClr>
          </a:solidFill>
        </p:spPr>
        <p:txBody>
          <a:bodyPr wrap="square" rtlCol="0">
            <a:spAutoFit/>
          </a:bodyPr>
          <a:lstStyle/>
          <a:p>
            <a:r>
              <a:rPr lang="en-GB" sz="4400" dirty="0" smtClean="0">
                <a:solidFill>
                  <a:schemeClr val="bg1"/>
                </a:solidFill>
              </a:rPr>
              <a:t>PS2b </a:t>
            </a:r>
            <a:r>
              <a:rPr lang="en-GB" sz="3200" dirty="0" smtClean="0">
                <a:solidFill>
                  <a:schemeClr val="bg1"/>
                </a:solidFill>
              </a:rPr>
              <a:t>(alternative)</a:t>
            </a:r>
            <a:endParaRPr lang="en-GB" sz="4400" dirty="0">
              <a:solidFill>
                <a:schemeClr val="bg1"/>
              </a:solidFill>
            </a:endParaRPr>
          </a:p>
        </p:txBody>
      </p:sp>
      <p:sp>
        <p:nvSpPr>
          <p:cNvPr id="19" name="TextBox 18"/>
          <p:cNvSpPr txBox="1"/>
          <p:nvPr/>
        </p:nvSpPr>
        <p:spPr>
          <a:xfrm>
            <a:off x="-2729551" y="1677275"/>
            <a:ext cx="2455672" cy="4801314"/>
          </a:xfrm>
          <a:prstGeom prst="rect">
            <a:avLst/>
          </a:prstGeom>
          <a:noFill/>
        </p:spPr>
        <p:txBody>
          <a:bodyPr wrap="square" rtlCol="0">
            <a:spAutoFit/>
          </a:bodyPr>
          <a:lstStyle/>
          <a:p>
            <a:r>
              <a:rPr lang="en-GB" b="1" dirty="0"/>
              <a:t>Teacher tips</a:t>
            </a:r>
            <a:r>
              <a:rPr lang="en-GB" b="1" dirty="0" smtClean="0"/>
              <a:t>:</a:t>
            </a:r>
          </a:p>
          <a:p>
            <a:endParaRPr lang="en-GB" b="1" dirty="0"/>
          </a:p>
          <a:p>
            <a:r>
              <a:rPr lang="en-GB" dirty="0"/>
              <a:t>This is </a:t>
            </a:r>
            <a:r>
              <a:rPr lang="en-GB" dirty="0" smtClean="0"/>
              <a:t>an even more </a:t>
            </a:r>
            <a:r>
              <a:rPr lang="en-GB" b="1" dirty="0" smtClean="0"/>
              <a:t>challenging</a:t>
            </a:r>
            <a:r>
              <a:rPr lang="en-GB" dirty="0" smtClean="0"/>
              <a:t>  </a:t>
            </a:r>
            <a:r>
              <a:rPr lang="en-GB" b="1" dirty="0"/>
              <a:t>alternative</a:t>
            </a:r>
            <a:r>
              <a:rPr lang="en-GB" dirty="0"/>
              <a:t> to PS2a which allows children to draw their own bar graph.</a:t>
            </a:r>
          </a:p>
          <a:p>
            <a:endParaRPr lang="en-GB" dirty="0"/>
          </a:p>
          <a:p>
            <a:r>
              <a:rPr lang="en-GB" dirty="0"/>
              <a:t>The data suggests that you should prioritise the vaccination of younger children as these are the worst affected by the outbreak.</a:t>
            </a:r>
          </a:p>
          <a:p>
            <a:endParaRPr lang="en-GB" dirty="0"/>
          </a:p>
          <a:p>
            <a:endParaRPr lang="en-GB" dirty="0"/>
          </a:p>
          <a:p>
            <a:endParaRPr lang="en-GB" dirty="0"/>
          </a:p>
        </p:txBody>
      </p:sp>
    </p:spTree>
    <p:extLst>
      <p:ext uri="{BB962C8B-B14F-4D97-AF65-F5344CB8AC3E}">
        <p14:creationId xmlns:p14="http://schemas.microsoft.com/office/powerpoint/2010/main" val="22933369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01643" y="56874"/>
            <a:ext cx="7782676" cy="1587222"/>
            <a:chOff x="287995" y="56874"/>
            <a:chExt cx="7782676" cy="1587222"/>
          </a:xfrm>
        </p:grpSpPr>
        <p:sp>
          <p:nvSpPr>
            <p:cNvPr id="10" name="TextBox 9"/>
            <p:cNvSpPr txBox="1"/>
            <p:nvPr/>
          </p:nvSpPr>
          <p:spPr>
            <a:xfrm>
              <a:off x="287995" y="215062"/>
              <a:ext cx="6862613" cy="584775"/>
            </a:xfrm>
            <a:prstGeom prst="rect">
              <a:avLst/>
            </a:prstGeom>
            <a:solidFill>
              <a:schemeClr val="accent4">
                <a:lumMod val="60000"/>
                <a:lumOff val="40000"/>
              </a:schemeClr>
            </a:solidFill>
          </p:spPr>
          <p:txBody>
            <a:bodyPr wrap="square" rtlCol="0">
              <a:spAutoFit/>
            </a:bodyPr>
            <a:lstStyle/>
            <a:p>
              <a:r>
                <a:rPr lang="en-GB" sz="3200" b="1"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D</a:t>
              </a:r>
              <a:r>
                <a:rPr lang="en-GB" sz="32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ata analysts</a:t>
              </a:r>
              <a:endParaRPr lang="en-GB" sz="32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Rectangle 2"/>
            <p:cNvSpPr/>
            <p:nvPr/>
          </p:nvSpPr>
          <p:spPr>
            <a:xfrm>
              <a:off x="6745350" y="467693"/>
              <a:ext cx="457200" cy="3430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2"/>
            <p:cNvPicPr>
              <a:picLocks noChangeAspect="1" noChangeArrowheads="1"/>
            </p:cNvPicPr>
            <p:nvPr/>
          </p:nvPicPr>
          <p:blipFill>
            <a:blip r:embed="rId3" cstate="print">
              <a:clrChange>
                <a:clrFrom>
                  <a:srgbClr val="FFFFFF"/>
                </a:clrFrom>
                <a:clrTo>
                  <a:srgbClr val="FFFFFF">
                    <a:alpha val="0"/>
                  </a:srgbClr>
                </a:clrTo>
              </a:clrChange>
              <a:duotone>
                <a:schemeClr val="accent5">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6469661" y="56874"/>
              <a:ext cx="1601010" cy="15872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2" name="TextBox 11"/>
          <p:cNvSpPr txBox="1"/>
          <p:nvPr/>
        </p:nvSpPr>
        <p:spPr>
          <a:xfrm>
            <a:off x="287995" y="1306505"/>
            <a:ext cx="8524701" cy="1815882"/>
          </a:xfrm>
          <a:prstGeom prst="rect">
            <a:avLst/>
          </a:prstGeom>
          <a:noFill/>
        </p:spPr>
        <p:txBody>
          <a:bodyPr wrap="square" rtlCol="0">
            <a:spAutoFit/>
          </a:bodyPr>
          <a:lstStyle/>
          <a:p>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Go back to the table you completed of the percentages of non-vaccinated children</a:t>
            </a:r>
            <a:b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in different age groups in your area.</a:t>
            </a:r>
          </a:p>
          <a:p>
            <a:pPr algn="just"/>
            <a:endParaRPr lang="en-GB" sz="1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Draw a </a:t>
            </a:r>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bar chart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of the data, with </a:t>
            </a:r>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age</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 (1 to 18) along the horizontal axis and </a:t>
            </a:r>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percentage not vaccinated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along the vertical axis.</a:t>
            </a:r>
          </a:p>
          <a:p>
            <a:pPr algn="just"/>
            <a:endParaRPr lang="en-GB" sz="14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Once you have completed your graph, answer the questions:</a:t>
            </a:r>
          </a:p>
          <a:p>
            <a:pPr algn="just"/>
            <a:endParaRPr lang="en-GB" sz="14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5" name="TextBox 4"/>
          <p:cNvSpPr txBox="1"/>
          <p:nvPr/>
        </p:nvSpPr>
        <p:spPr>
          <a:xfrm>
            <a:off x="380760" y="3239463"/>
            <a:ext cx="2060798" cy="369332"/>
          </a:xfrm>
          <a:prstGeom prst="rect">
            <a:avLst/>
          </a:prstGeom>
          <a:solidFill>
            <a:schemeClr val="accent4">
              <a:lumMod val="60000"/>
              <a:lumOff val="40000"/>
            </a:schemeClr>
          </a:solidFill>
        </p:spPr>
        <p:txBody>
          <a:bodyPr wrap="square" rtlCol="0">
            <a:spAutoFit/>
          </a:bodyPr>
          <a:lstStyle/>
          <a:p>
            <a:r>
              <a:rPr lang="en-GB" b="1" dirty="0" smtClean="0">
                <a:solidFill>
                  <a:schemeClr val="bg1"/>
                </a:solidFill>
              </a:rPr>
              <a:t>Questions</a:t>
            </a:r>
            <a:endParaRPr lang="en-GB" dirty="0">
              <a:solidFill>
                <a:schemeClr val="bg1"/>
              </a:solidFill>
            </a:endParaRPr>
          </a:p>
        </p:txBody>
      </p:sp>
      <p:sp>
        <p:nvSpPr>
          <p:cNvPr id="6" name="TextBox 5"/>
          <p:cNvSpPr txBox="1"/>
          <p:nvPr/>
        </p:nvSpPr>
        <p:spPr>
          <a:xfrm>
            <a:off x="287995" y="3754641"/>
            <a:ext cx="5044999" cy="2492990"/>
          </a:xfrm>
          <a:prstGeom prst="rect">
            <a:avLst/>
          </a:prstGeom>
          <a:noFill/>
        </p:spPr>
        <p:txBody>
          <a:bodyPr wrap="square" rtlCol="0">
            <a:spAutoFit/>
          </a:bodyPr>
          <a:lstStyle/>
          <a:p>
            <a:pPr marL="342900" indent="-342900" algn="just">
              <a:buAutoNum type="arabicPeriod"/>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How does drawing a graph help you analyse the data? </a:t>
            </a:r>
          </a:p>
          <a:p>
            <a:pPr marL="342900" indent="-342900" algn="just">
              <a:buAutoNum type="arabicPeriod"/>
            </a:pPr>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lgn="just">
              <a:buAutoNum type="arabicPeriod"/>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For which ages are </a:t>
            </a:r>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10% or more </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of children unvaccinated?</a:t>
            </a:r>
          </a:p>
          <a:p>
            <a:pPr marL="342900" indent="-342900" algn="just">
              <a:buAutoNum type="arabicPeriod"/>
            </a:pPr>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lgn="just">
              <a:buAutoNum type="arabicPeriod"/>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For which ages are </a:t>
            </a:r>
            <a:r>
              <a:rPr lang="en-GB" sz="1300" b="1" dirty="0" smtClean="0">
                <a:latin typeface="Arial Unicode MS" panose="020B0604020202020204" pitchFamily="34" charset="-128"/>
                <a:ea typeface="Arial Unicode MS" panose="020B0604020202020204" pitchFamily="34" charset="-128"/>
                <a:cs typeface="Arial Unicode MS" panose="020B0604020202020204" pitchFamily="34" charset="-128"/>
              </a:rPr>
              <a:t>6% or fewer </a:t>
            </a: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children unvaccinated?</a:t>
            </a:r>
          </a:p>
          <a:p>
            <a:pPr marL="342900" indent="-342900" algn="just">
              <a:buAutoNum type="arabicPeriod"/>
            </a:pPr>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buAutoNum type="arabicPeriod"/>
            </a:pP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Based on this data,</a:t>
            </a:r>
            <a:b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who should be prioritised </a:t>
            </a:r>
            <a:b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in your emergency </a:t>
            </a:r>
            <a:b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rPr>
              <a:t>vaccination programme?</a:t>
            </a:r>
          </a:p>
          <a:p>
            <a:pPr marL="342900" indent="-342900" algn="just">
              <a:buAutoNum type="arabicPeriod"/>
            </a:pPr>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3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2" name="Picture 1"/>
          <p:cNvPicPr>
            <a:picLocks noChangeAspect="1"/>
          </p:cNvPicPr>
          <p:nvPr/>
        </p:nvPicPr>
        <p:blipFill rotWithShape="1">
          <a:blip r:embed="rId4" cstate="print">
            <a:clrChange>
              <a:clrFrom>
                <a:srgbClr val="FFFFFF"/>
              </a:clrFrom>
              <a:clrTo>
                <a:srgbClr val="FFFFFF">
                  <a:alpha val="0"/>
                </a:srgbClr>
              </a:clrTo>
            </a:clrChange>
            <a:duotone>
              <a:schemeClr val="accent1">
                <a:shade val="45000"/>
                <a:satMod val="135000"/>
              </a:schemeClr>
              <a:prstClr val="white"/>
            </a:duotone>
            <a:extLst>
              <a:ext uri="{28A0092B-C50C-407E-A947-70E740481C1C}">
                <a14:useLocalDpi xmlns:a14="http://schemas.microsoft.com/office/drawing/2010/main" val="0"/>
              </a:ext>
            </a:extLst>
          </a:blip>
          <a:srcRect/>
          <a:stretch/>
        </p:blipFill>
        <p:spPr>
          <a:xfrm>
            <a:off x="2388550" y="3390426"/>
            <a:ext cx="6607631" cy="3467573"/>
          </a:xfrm>
          <a:prstGeom prst="rect">
            <a:avLst/>
          </a:prstGeom>
        </p:spPr>
      </p:pic>
      <p:sp>
        <p:nvSpPr>
          <p:cNvPr id="14" name="TextBox 13"/>
          <p:cNvSpPr txBox="1"/>
          <p:nvPr/>
        </p:nvSpPr>
        <p:spPr>
          <a:xfrm>
            <a:off x="-2988860" y="201414"/>
            <a:ext cx="2726552" cy="1261884"/>
          </a:xfrm>
          <a:prstGeom prst="rect">
            <a:avLst/>
          </a:prstGeom>
          <a:solidFill>
            <a:schemeClr val="accent4">
              <a:lumMod val="60000"/>
              <a:lumOff val="40000"/>
            </a:schemeClr>
          </a:solidFill>
        </p:spPr>
        <p:txBody>
          <a:bodyPr wrap="square" rtlCol="0">
            <a:spAutoFit/>
          </a:bodyPr>
          <a:lstStyle/>
          <a:p>
            <a:r>
              <a:rPr lang="en-GB" sz="4400" dirty="0" smtClean="0">
                <a:solidFill>
                  <a:schemeClr val="bg1"/>
                </a:solidFill>
              </a:rPr>
              <a:t>PS2b</a:t>
            </a:r>
            <a:endParaRPr lang="en-GB" sz="4400" dirty="0" smtClean="0">
              <a:solidFill>
                <a:schemeClr val="bg1"/>
              </a:solidFill>
            </a:endParaRPr>
          </a:p>
          <a:p>
            <a:r>
              <a:rPr lang="en-GB" sz="3200" dirty="0" smtClean="0">
                <a:solidFill>
                  <a:schemeClr val="bg1"/>
                </a:solidFill>
              </a:rPr>
              <a:t>(alternative)</a:t>
            </a:r>
            <a:endParaRPr lang="en-GB" sz="3200" dirty="0">
              <a:solidFill>
                <a:schemeClr val="bg1"/>
              </a:solidFill>
            </a:endParaRPr>
          </a:p>
        </p:txBody>
      </p:sp>
      <p:sp>
        <p:nvSpPr>
          <p:cNvPr id="16" name="TextBox 15"/>
          <p:cNvSpPr txBox="1"/>
          <p:nvPr/>
        </p:nvSpPr>
        <p:spPr>
          <a:xfrm>
            <a:off x="8221983" y="215264"/>
            <a:ext cx="668565" cy="369332"/>
          </a:xfrm>
          <a:prstGeom prst="rect">
            <a:avLst/>
          </a:prstGeom>
          <a:solidFill>
            <a:schemeClr val="accent4">
              <a:lumMod val="60000"/>
              <a:lumOff val="40000"/>
            </a:schemeClr>
          </a:solidFill>
          <a:ln>
            <a:noFill/>
          </a:ln>
        </p:spPr>
        <p:txBody>
          <a:bodyPr wrap="square" rtlCol="0">
            <a:spAutoFit/>
          </a:bodyPr>
          <a:lstStyle/>
          <a:p>
            <a:r>
              <a:rPr lang="en-GB" b="1" dirty="0" smtClean="0">
                <a:solidFill>
                  <a:schemeClr val="bg1"/>
                </a:solidFill>
              </a:rPr>
              <a:t>PS2b</a:t>
            </a:r>
            <a:endParaRPr lang="en-GB" b="1" dirty="0">
              <a:solidFill>
                <a:schemeClr val="bg1"/>
              </a:solidFill>
            </a:endParaRPr>
          </a:p>
        </p:txBody>
      </p:sp>
      <p:sp>
        <p:nvSpPr>
          <p:cNvPr id="7" name="Rectangle 6"/>
          <p:cNvSpPr/>
          <p:nvPr/>
        </p:nvSpPr>
        <p:spPr>
          <a:xfrm>
            <a:off x="-2859191" y="1944410"/>
            <a:ext cx="2516495" cy="2031325"/>
          </a:xfrm>
          <a:prstGeom prst="rect">
            <a:avLst/>
          </a:prstGeom>
        </p:spPr>
        <p:txBody>
          <a:bodyPr wrap="square">
            <a:spAutoFit/>
          </a:bodyPr>
          <a:lstStyle/>
          <a:p>
            <a:r>
              <a:rPr lang="en-GB" b="1" dirty="0"/>
              <a:t>Teacher tips:</a:t>
            </a:r>
          </a:p>
          <a:p>
            <a:endParaRPr lang="en-GB" b="1" dirty="0"/>
          </a:p>
          <a:p>
            <a:r>
              <a:rPr lang="en-GB" dirty="0"/>
              <a:t>This is a more </a:t>
            </a:r>
            <a:r>
              <a:rPr lang="en-GB" b="1" dirty="0"/>
              <a:t>challenging</a:t>
            </a:r>
            <a:r>
              <a:rPr lang="en-GB" dirty="0"/>
              <a:t>  </a:t>
            </a:r>
            <a:r>
              <a:rPr lang="en-GB" b="1" dirty="0"/>
              <a:t>alternative</a:t>
            </a:r>
            <a:r>
              <a:rPr lang="en-GB" dirty="0"/>
              <a:t> to </a:t>
            </a:r>
            <a:r>
              <a:rPr lang="en-GB" dirty="0" smtClean="0"/>
              <a:t>PS3a </a:t>
            </a:r>
            <a:r>
              <a:rPr lang="en-GB" dirty="0"/>
              <a:t>which allows children to draw their own bar </a:t>
            </a:r>
            <a:r>
              <a:rPr lang="en-GB" dirty="0" smtClean="0"/>
              <a:t>chart.</a:t>
            </a:r>
            <a:endParaRPr lang="en-GB" dirty="0"/>
          </a:p>
        </p:txBody>
      </p:sp>
    </p:spTree>
    <p:extLst>
      <p:ext uri="{BB962C8B-B14F-4D97-AF65-F5344CB8AC3E}">
        <p14:creationId xmlns:p14="http://schemas.microsoft.com/office/powerpoint/2010/main" val="1597207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333829" y="215062"/>
            <a:ext cx="6465828" cy="584775"/>
          </a:xfrm>
          <a:prstGeom prst="rect">
            <a:avLst/>
          </a:prstGeom>
          <a:solidFill>
            <a:schemeClr val="accent4">
              <a:lumMod val="60000"/>
              <a:lumOff val="40000"/>
            </a:schemeClr>
          </a:solidFill>
        </p:spPr>
        <p:txBody>
          <a:bodyPr wrap="square" rtlCol="0">
            <a:spAutoFit/>
          </a:bodyPr>
          <a:lstStyle/>
          <a:p>
            <a:r>
              <a:rPr lang="en-GB" sz="3200" b="1" dirty="0" smtClean="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rPr>
              <a:t>Science advisors</a:t>
            </a:r>
            <a:endParaRPr lang="en-GB" sz="3200" dirty="0">
              <a:solidFill>
                <a:schemeClr val="bg1"/>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13" name="Picture 2"/>
          <p:cNvPicPr>
            <a:picLocks noChangeAspect="1" noChangeArrowheads="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084270" y="93892"/>
            <a:ext cx="1624639" cy="15096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3" name="Group 2"/>
          <p:cNvGrpSpPr/>
          <p:nvPr/>
        </p:nvGrpSpPr>
        <p:grpSpPr>
          <a:xfrm>
            <a:off x="0" y="1603513"/>
            <a:ext cx="7287902" cy="2685378"/>
            <a:chOff x="-232945" y="2389367"/>
            <a:chExt cx="5568883" cy="2134674"/>
          </a:xfrm>
        </p:grpSpPr>
        <p:graphicFrame>
          <p:nvGraphicFramePr>
            <p:cNvPr id="15" name="Chart 14"/>
            <p:cNvGraphicFramePr>
              <a:graphicFrameLocks/>
            </p:cNvGraphicFramePr>
            <p:nvPr>
              <p:extLst>
                <p:ext uri="{D42A27DB-BD31-4B8C-83A1-F6EECF244321}">
                  <p14:modId xmlns:p14="http://schemas.microsoft.com/office/powerpoint/2010/main" val="1141982436"/>
                </p:ext>
              </p:extLst>
            </p:nvPr>
          </p:nvGraphicFramePr>
          <p:xfrm>
            <a:off x="-232945" y="2389367"/>
            <a:ext cx="2859114" cy="2134674"/>
          </p:xfrm>
          <a:graphic>
            <a:graphicData uri="http://schemas.openxmlformats.org/drawingml/2006/chart">
              <c:chart xmlns:c="http://schemas.openxmlformats.org/drawingml/2006/chart" xmlns:r="http://schemas.openxmlformats.org/officeDocument/2006/relationships" r:id="rId4"/>
            </a:graphicData>
          </a:graphic>
        </p:graphicFrame>
        <p:grpSp>
          <p:nvGrpSpPr>
            <p:cNvPr id="17" name="Group 16"/>
            <p:cNvGrpSpPr/>
            <p:nvPr/>
          </p:nvGrpSpPr>
          <p:grpSpPr>
            <a:xfrm>
              <a:off x="2258905" y="2805719"/>
              <a:ext cx="3077033" cy="1294792"/>
              <a:chOff x="2873996" y="4936072"/>
              <a:chExt cx="3430157" cy="1294792"/>
            </a:xfrm>
          </p:grpSpPr>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73996" y="4936072"/>
                <a:ext cx="453731" cy="12041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TextBox 15"/>
              <p:cNvSpPr txBox="1"/>
              <p:nvPr/>
            </p:nvSpPr>
            <p:spPr>
              <a:xfrm>
                <a:off x="3315553" y="5032034"/>
                <a:ext cx="2988600" cy="1198830"/>
              </a:xfrm>
              <a:prstGeom prst="rect">
                <a:avLst/>
              </a:prstGeom>
              <a:noFill/>
            </p:spPr>
            <p:txBody>
              <a:bodyPr wrap="square" rtlCol="0">
                <a:spAutoFit/>
              </a:bodyPr>
              <a:lstStyle/>
              <a:p>
                <a:r>
                  <a:rPr lang="en-GB" sz="1600" dirty="0">
                    <a:latin typeface="Arial Unicode MS" panose="020B0604020202020204" pitchFamily="34" charset="-128"/>
                    <a:ea typeface="Arial Unicode MS" panose="020B0604020202020204" pitchFamily="34" charset="-128"/>
                    <a:cs typeface="Arial Unicode MS" panose="020B0604020202020204" pitchFamily="34" charset="-128"/>
                  </a:rPr>
                  <a:t>P</a:t>
                </a:r>
                <a:r>
                  <a:rPr lang="en-GB" sz="1600" dirty="0" smtClean="0">
                    <a:latin typeface="Arial Unicode MS" panose="020B0604020202020204" pitchFamily="34" charset="-128"/>
                    <a:ea typeface="Arial Unicode MS" panose="020B0604020202020204" pitchFamily="34" charset="-128"/>
                    <a:cs typeface="Arial Unicode MS" panose="020B0604020202020204" pitchFamily="34" charset="-128"/>
                  </a:rPr>
                  <a:t>rimary school children </a:t>
                </a:r>
                <a:br>
                  <a:rPr lang="en-GB" sz="16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6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br>
                  <a:rPr lang="en-GB" sz="16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600" dirty="0" smtClean="0">
                    <a:latin typeface="Arial Unicode MS" panose="020B0604020202020204" pitchFamily="34" charset="-128"/>
                    <a:ea typeface="Arial Unicode MS" panose="020B0604020202020204" pitchFamily="34" charset="-128"/>
                    <a:cs typeface="Arial Unicode MS" panose="020B0604020202020204" pitchFamily="34" charset="-128"/>
                  </a:rPr>
                  <a:t>Secondary school children</a:t>
                </a:r>
              </a:p>
              <a:p>
                <a:r>
                  <a:rPr lang="en-GB" sz="16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br>
                  <a:rPr lang="en-GB" sz="1600"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en-GB" sz="1600" dirty="0" smtClean="0">
                    <a:latin typeface="Arial Unicode MS" panose="020B0604020202020204" pitchFamily="34" charset="-128"/>
                    <a:ea typeface="Arial Unicode MS" panose="020B0604020202020204" pitchFamily="34" charset="-128"/>
                    <a:cs typeface="Arial Unicode MS" panose="020B0604020202020204" pitchFamily="34" charset="-128"/>
                  </a:rPr>
                  <a:t>Old people </a:t>
                </a:r>
                <a: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t/>
                </a:r>
                <a:br>
                  <a:rPr lang="en-GB" sz="1200" dirty="0" smtClean="0">
                    <a:latin typeface="Arial Unicode MS" panose="020B0604020202020204" pitchFamily="34" charset="-128"/>
                    <a:ea typeface="Arial Unicode MS" panose="020B0604020202020204" pitchFamily="34" charset="-128"/>
                    <a:cs typeface="Arial Unicode MS" panose="020B0604020202020204" pitchFamily="34" charset="-128"/>
                  </a:rPr>
                </a:br>
                <a:endParaRPr lang="en-GB" sz="12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grpSp>
      </p:grpSp>
      <p:sp>
        <p:nvSpPr>
          <p:cNvPr id="20" name="TextBox 19"/>
          <p:cNvSpPr txBox="1"/>
          <p:nvPr/>
        </p:nvSpPr>
        <p:spPr>
          <a:xfrm>
            <a:off x="333829" y="1063115"/>
            <a:ext cx="4292763" cy="723275"/>
          </a:xfrm>
          <a:prstGeom prst="rect">
            <a:avLst/>
          </a:prstGeom>
          <a:noFill/>
        </p:spPr>
        <p:txBody>
          <a:bodyPr wrap="square" rtlCol="0">
            <a:spAutoFit/>
          </a:bodyPr>
          <a:lstStyle/>
          <a:p>
            <a:pPr algn="just"/>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The </a:t>
            </a:r>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pie chart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below shows the suggested distribution of the emergency supply of vaccine.</a:t>
            </a:r>
          </a:p>
          <a:p>
            <a:pPr algn="just"/>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graphicFrame>
        <p:nvGraphicFramePr>
          <p:cNvPr id="2" name="Table 1"/>
          <p:cNvGraphicFramePr>
            <a:graphicFrameLocks noGrp="1"/>
          </p:cNvGraphicFramePr>
          <p:nvPr>
            <p:extLst>
              <p:ext uri="{D42A27DB-BD31-4B8C-83A1-F6EECF244321}">
                <p14:modId xmlns:p14="http://schemas.microsoft.com/office/powerpoint/2010/main" val="1496709978"/>
              </p:ext>
            </p:extLst>
          </p:nvPr>
        </p:nvGraphicFramePr>
        <p:xfrm>
          <a:off x="336109" y="4367283"/>
          <a:ext cx="4290483" cy="2227321"/>
        </p:xfrm>
        <a:graphic>
          <a:graphicData uri="http://schemas.openxmlformats.org/drawingml/2006/table">
            <a:tbl>
              <a:tblPr firstRow="1" bandRow="1">
                <a:tableStyleId>{5C22544A-7EE6-4342-B048-85BDC9FD1C3A}</a:tableStyleId>
              </a:tblPr>
              <a:tblGrid>
                <a:gridCol w="1721012"/>
                <a:gridCol w="1256499"/>
                <a:gridCol w="1312972"/>
              </a:tblGrid>
              <a:tr h="561293">
                <a:tc>
                  <a:txBody>
                    <a:bodyPr/>
                    <a:lstStyle/>
                    <a:p>
                      <a:r>
                        <a:rPr lang="en-GB" sz="1400" dirty="0" smtClean="0">
                          <a:solidFill>
                            <a:schemeClr val="tx1"/>
                          </a:solidFill>
                        </a:rPr>
                        <a:t>Group</a:t>
                      </a:r>
                      <a:endParaRPr lang="en-GB" sz="1400" dirty="0">
                        <a:solidFill>
                          <a:schemeClr val="tx1"/>
                        </a:solidFill>
                      </a:endParaRPr>
                    </a:p>
                  </a:txBody>
                  <a:tcPr>
                    <a:solidFill>
                      <a:schemeClr val="accent1">
                        <a:lumMod val="20000"/>
                        <a:lumOff val="80000"/>
                      </a:schemeClr>
                    </a:solidFill>
                  </a:tcPr>
                </a:tc>
                <a:tc>
                  <a:txBody>
                    <a:bodyPr/>
                    <a:lstStyle/>
                    <a:p>
                      <a:r>
                        <a:rPr lang="en-GB" sz="1400" dirty="0" smtClean="0">
                          <a:solidFill>
                            <a:schemeClr val="tx1"/>
                          </a:solidFill>
                        </a:rPr>
                        <a:t>Percentage</a:t>
                      </a:r>
                      <a:endParaRPr lang="en-GB" sz="1400" dirty="0">
                        <a:solidFill>
                          <a:schemeClr val="tx1"/>
                        </a:solidFill>
                      </a:endParaRPr>
                    </a:p>
                  </a:txBody>
                  <a:tcPr>
                    <a:solidFill>
                      <a:schemeClr val="accent1">
                        <a:lumMod val="20000"/>
                        <a:lumOff val="80000"/>
                      </a:schemeClr>
                    </a:solidFill>
                  </a:tcPr>
                </a:tc>
                <a:tc>
                  <a:txBody>
                    <a:bodyPr/>
                    <a:lstStyle/>
                    <a:p>
                      <a:r>
                        <a:rPr lang="en-GB" sz="1400" dirty="0" smtClean="0">
                          <a:solidFill>
                            <a:schemeClr val="tx1"/>
                          </a:solidFill>
                        </a:rPr>
                        <a:t>Number of doses</a:t>
                      </a:r>
                      <a:endParaRPr lang="en-GB" sz="1400" dirty="0">
                        <a:solidFill>
                          <a:schemeClr val="tx1"/>
                        </a:solidFill>
                      </a:endParaRPr>
                    </a:p>
                  </a:txBody>
                  <a:tcPr>
                    <a:solidFill>
                      <a:schemeClr val="accent1">
                        <a:lumMod val="20000"/>
                        <a:lumOff val="80000"/>
                      </a:schemeClr>
                    </a:solidFill>
                  </a:tcPr>
                </a:tc>
              </a:tr>
              <a:tr h="561293">
                <a:tc>
                  <a:txBody>
                    <a:bodyPr/>
                    <a:lstStyle/>
                    <a:p>
                      <a:r>
                        <a:rPr lang="en-GB" sz="1400" dirty="0" smtClean="0">
                          <a:solidFill>
                            <a:schemeClr val="tx1"/>
                          </a:solidFill>
                        </a:rPr>
                        <a:t>Primary</a:t>
                      </a:r>
                      <a:r>
                        <a:rPr lang="en-GB" sz="1400" baseline="0" dirty="0" smtClean="0">
                          <a:solidFill>
                            <a:schemeClr val="tx1"/>
                          </a:solidFill>
                        </a:rPr>
                        <a:t> school children</a:t>
                      </a:r>
                      <a:endParaRPr lang="en-GB" sz="1400" dirty="0">
                        <a:solidFill>
                          <a:schemeClr val="tx1"/>
                        </a:solidFill>
                      </a:endParaRPr>
                    </a:p>
                  </a:txBody>
                  <a:tcPr>
                    <a:solidFill>
                      <a:schemeClr val="accent1">
                        <a:lumMod val="20000"/>
                        <a:lumOff val="80000"/>
                      </a:schemeClr>
                    </a:solidFill>
                  </a:tcPr>
                </a:tc>
                <a:tc>
                  <a:txBody>
                    <a:bodyPr/>
                    <a:lstStyle/>
                    <a:p>
                      <a:endParaRPr lang="en-GB" sz="1400" dirty="0"/>
                    </a:p>
                  </a:txBody>
                  <a:tcPr>
                    <a:solidFill>
                      <a:schemeClr val="accent1">
                        <a:lumMod val="20000"/>
                        <a:lumOff val="80000"/>
                      </a:schemeClr>
                    </a:solidFill>
                  </a:tcPr>
                </a:tc>
                <a:tc>
                  <a:txBody>
                    <a:bodyPr/>
                    <a:lstStyle/>
                    <a:p>
                      <a:endParaRPr lang="en-GB" sz="1400" dirty="0"/>
                    </a:p>
                  </a:txBody>
                  <a:tcPr>
                    <a:solidFill>
                      <a:schemeClr val="accent1">
                        <a:lumMod val="20000"/>
                        <a:lumOff val="80000"/>
                      </a:schemeClr>
                    </a:solidFill>
                  </a:tcPr>
                </a:tc>
              </a:tr>
              <a:tr h="561293">
                <a:tc>
                  <a:txBody>
                    <a:bodyPr/>
                    <a:lstStyle/>
                    <a:p>
                      <a:r>
                        <a:rPr lang="en-GB" sz="1400" dirty="0" smtClean="0"/>
                        <a:t>Secondary school</a:t>
                      </a:r>
                      <a:r>
                        <a:rPr lang="en-GB" sz="1400" baseline="0" dirty="0" smtClean="0"/>
                        <a:t> children</a:t>
                      </a:r>
                      <a:endParaRPr lang="en-GB" sz="1400" dirty="0"/>
                    </a:p>
                  </a:txBody>
                  <a:tcPr>
                    <a:solidFill>
                      <a:schemeClr val="accent1">
                        <a:lumMod val="20000"/>
                        <a:lumOff val="80000"/>
                      </a:schemeClr>
                    </a:solidFill>
                  </a:tcPr>
                </a:tc>
                <a:tc>
                  <a:txBody>
                    <a:bodyPr/>
                    <a:lstStyle/>
                    <a:p>
                      <a:endParaRPr lang="en-GB" sz="1400" dirty="0"/>
                    </a:p>
                  </a:txBody>
                  <a:tcPr>
                    <a:solidFill>
                      <a:schemeClr val="accent1">
                        <a:lumMod val="20000"/>
                        <a:lumOff val="80000"/>
                      </a:schemeClr>
                    </a:solidFill>
                  </a:tcPr>
                </a:tc>
                <a:tc>
                  <a:txBody>
                    <a:bodyPr/>
                    <a:lstStyle/>
                    <a:p>
                      <a:endParaRPr lang="en-GB" sz="1400" dirty="0"/>
                    </a:p>
                  </a:txBody>
                  <a:tcPr>
                    <a:solidFill>
                      <a:schemeClr val="accent1">
                        <a:lumMod val="20000"/>
                        <a:lumOff val="80000"/>
                      </a:schemeClr>
                    </a:solidFill>
                  </a:tcPr>
                </a:tc>
              </a:tr>
              <a:tr h="543442">
                <a:tc>
                  <a:txBody>
                    <a:bodyPr/>
                    <a:lstStyle/>
                    <a:p>
                      <a:r>
                        <a:rPr lang="en-GB" sz="1400" dirty="0" smtClean="0"/>
                        <a:t>Old</a:t>
                      </a:r>
                      <a:r>
                        <a:rPr lang="en-GB" sz="1400" baseline="0" dirty="0" smtClean="0"/>
                        <a:t> people </a:t>
                      </a:r>
                    </a:p>
                    <a:p>
                      <a:r>
                        <a:rPr lang="en-GB" sz="1400" baseline="0" dirty="0" smtClean="0"/>
                        <a:t>(over 65 years old)</a:t>
                      </a:r>
                      <a:endParaRPr lang="en-GB" sz="1400" dirty="0"/>
                    </a:p>
                  </a:txBody>
                  <a:tcPr>
                    <a:solidFill>
                      <a:schemeClr val="accent1">
                        <a:lumMod val="20000"/>
                        <a:lumOff val="80000"/>
                      </a:schemeClr>
                    </a:solidFill>
                  </a:tcPr>
                </a:tc>
                <a:tc>
                  <a:txBody>
                    <a:bodyPr/>
                    <a:lstStyle/>
                    <a:p>
                      <a:endParaRPr lang="en-GB" sz="1400" dirty="0"/>
                    </a:p>
                  </a:txBody>
                  <a:tcPr>
                    <a:solidFill>
                      <a:schemeClr val="accent1">
                        <a:lumMod val="20000"/>
                        <a:lumOff val="80000"/>
                      </a:schemeClr>
                    </a:solidFill>
                  </a:tcPr>
                </a:tc>
                <a:tc>
                  <a:txBody>
                    <a:bodyPr/>
                    <a:lstStyle/>
                    <a:p>
                      <a:endParaRPr lang="en-GB" sz="1400" dirty="0"/>
                    </a:p>
                  </a:txBody>
                  <a:tcPr>
                    <a:solidFill>
                      <a:schemeClr val="accent1">
                        <a:lumMod val="20000"/>
                        <a:lumOff val="80000"/>
                      </a:schemeClr>
                    </a:solidFill>
                  </a:tcPr>
                </a:tc>
              </a:tr>
            </a:tbl>
          </a:graphicData>
        </a:graphic>
      </p:graphicFrame>
      <p:sp>
        <p:nvSpPr>
          <p:cNvPr id="18" name="TextBox 17"/>
          <p:cNvSpPr txBox="1"/>
          <p:nvPr/>
        </p:nvSpPr>
        <p:spPr>
          <a:xfrm>
            <a:off x="4816698" y="4550010"/>
            <a:ext cx="3965324" cy="2231380"/>
          </a:xfrm>
          <a:prstGeom prst="rect">
            <a:avLst/>
          </a:prstGeom>
          <a:noFill/>
        </p:spPr>
        <p:txBody>
          <a:bodyPr wrap="square" rtlCol="0">
            <a:spAutoFit/>
          </a:bodyPr>
          <a:lstStyle/>
          <a:p>
            <a:pPr marL="342900" indent="-342900" algn="just">
              <a:spcBef>
                <a:spcPts val="600"/>
              </a:spcBef>
              <a:spcAft>
                <a:spcPts val="600"/>
              </a:spcAft>
              <a:buAutoNum type="arabicPeriod"/>
            </a:pP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What </a:t>
            </a: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percentage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of the emergency supplies is </a:t>
            </a:r>
            <a:r>
              <a:rPr lang="en-GB" sz="1400" dirty="0">
                <a:latin typeface="Arial Unicode MS" panose="020B0604020202020204" pitchFamily="34" charset="-128"/>
                <a:ea typeface="Arial Unicode MS" panose="020B0604020202020204" pitchFamily="34" charset="-128"/>
                <a:cs typeface="Arial Unicode MS" panose="020B0604020202020204" pitchFamily="34" charset="-128"/>
              </a:rPr>
              <a:t>being given to each group?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 Fill in the column in the table.</a:t>
            </a:r>
          </a:p>
          <a:p>
            <a:pPr marL="342900" indent="-342900" algn="just">
              <a:spcBef>
                <a:spcPts val="600"/>
              </a:spcBef>
              <a:spcAft>
                <a:spcPts val="600"/>
              </a:spcAft>
              <a:buAutoNum type="arabicPeriod"/>
            </a:pP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If </a:t>
            </a:r>
            <a:r>
              <a:rPr lang="en-GB" sz="1400" b="1" dirty="0" smtClean="0">
                <a:latin typeface="Arial Unicode MS" panose="020B0604020202020204" pitchFamily="34" charset="-128"/>
                <a:ea typeface="Arial Unicode MS" panose="020B0604020202020204" pitchFamily="34" charset="-128"/>
                <a:cs typeface="Arial Unicode MS" panose="020B0604020202020204" pitchFamily="34" charset="-128"/>
              </a:rPr>
              <a:t>60,000 </a:t>
            </a:r>
            <a:r>
              <a:rPr lang="en-GB" sz="1400" dirty="0" smtClean="0">
                <a:latin typeface="Arial Unicode MS" panose="020B0604020202020204" pitchFamily="34" charset="-128"/>
                <a:ea typeface="Arial Unicode MS" panose="020B0604020202020204" pitchFamily="34" charset="-128"/>
                <a:cs typeface="Arial Unicode MS" panose="020B0604020202020204" pitchFamily="34" charset="-128"/>
              </a:rPr>
              <a:t>doses of MMR vaccine are being made available altogether, how many doses will be given to each group? Complete the table.</a:t>
            </a:r>
          </a:p>
          <a:p>
            <a:pPr algn="just"/>
            <a:endParaRPr lang="en-GB" sz="1300" dirty="0" smtClean="0">
              <a:latin typeface="Arial Unicode MS" panose="020B0604020202020204" pitchFamily="34" charset="-128"/>
              <a:ea typeface="Arial Unicode MS" panose="020B0604020202020204" pitchFamily="34" charset="-128"/>
              <a:cs typeface="Arial Unicode MS" panose="020B0604020202020204" pitchFamily="34" charset="-128"/>
            </a:endParaRPr>
          </a:p>
          <a:p>
            <a:pPr algn="just"/>
            <a:endParaRPr lang="en-GB" sz="13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4" name="TextBox 13"/>
          <p:cNvSpPr txBox="1"/>
          <p:nvPr/>
        </p:nvSpPr>
        <p:spPr>
          <a:xfrm>
            <a:off x="8113457" y="215062"/>
            <a:ext cx="668565" cy="369332"/>
          </a:xfrm>
          <a:prstGeom prst="rect">
            <a:avLst/>
          </a:prstGeom>
          <a:solidFill>
            <a:schemeClr val="accent4">
              <a:lumMod val="60000"/>
              <a:lumOff val="40000"/>
            </a:schemeClr>
          </a:solidFill>
          <a:ln>
            <a:noFill/>
          </a:ln>
        </p:spPr>
        <p:txBody>
          <a:bodyPr wrap="square" rtlCol="0">
            <a:spAutoFit/>
          </a:bodyPr>
          <a:lstStyle/>
          <a:p>
            <a:r>
              <a:rPr lang="en-GB" b="1" dirty="0" smtClean="0">
                <a:solidFill>
                  <a:schemeClr val="bg1"/>
                </a:solidFill>
              </a:rPr>
              <a:t>PS3a</a:t>
            </a:r>
            <a:endParaRPr lang="en-GB" b="1" dirty="0">
              <a:solidFill>
                <a:schemeClr val="bg1"/>
              </a:solidFill>
            </a:endParaRPr>
          </a:p>
        </p:txBody>
      </p:sp>
      <p:sp>
        <p:nvSpPr>
          <p:cNvPr id="24" name="TextBox 23"/>
          <p:cNvSpPr txBox="1"/>
          <p:nvPr/>
        </p:nvSpPr>
        <p:spPr>
          <a:xfrm>
            <a:off x="-2939576" y="215062"/>
            <a:ext cx="2677268" cy="769441"/>
          </a:xfrm>
          <a:prstGeom prst="rect">
            <a:avLst/>
          </a:prstGeom>
          <a:solidFill>
            <a:schemeClr val="accent4">
              <a:lumMod val="60000"/>
              <a:lumOff val="40000"/>
            </a:schemeClr>
          </a:solidFill>
        </p:spPr>
        <p:txBody>
          <a:bodyPr wrap="square" rtlCol="0">
            <a:spAutoFit/>
          </a:bodyPr>
          <a:lstStyle/>
          <a:p>
            <a:r>
              <a:rPr lang="en-GB" sz="4400" dirty="0" smtClean="0">
                <a:solidFill>
                  <a:schemeClr val="bg1"/>
                </a:solidFill>
              </a:rPr>
              <a:t>PS3a</a:t>
            </a:r>
            <a:endParaRPr lang="en-GB" sz="4400" dirty="0">
              <a:solidFill>
                <a:schemeClr val="bg1"/>
              </a:solidFill>
            </a:endParaRPr>
          </a:p>
        </p:txBody>
      </p:sp>
      <p:sp>
        <p:nvSpPr>
          <p:cNvPr id="25" name="TextBox 24"/>
          <p:cNvSpPr txBox="1"/>
          <p:nvPr/>
        </p:nvSpPr>
        <p:spPr>
          <a:xfrm>
            <a:off x="-2729551" y="1185947"/>
            <a:ext cx="2455672" cy="1754326"/>
          </a:xfrm>
          <a:prstGeom prst="rect">
            <a:avLst/>
          </a:prstGeom>
          <a:noFill/>
        </p:spPr>
        <p:txBody>
          <a:bodyPr wrap="square" rtlCol="0">
            <a:spAutoFit/>
          </a:bodyPr>
          <a:lstStyle/>
          <a:p>
            <a:r>
              <a:rPr lang="en-GB" b="1" dirty="0"/>
              <a:t>Teacher tips:</a:t>
            </a:r>
          </a:p>
          <a:p>
            <a:endParaRPr lang="en-GB" b="1" dirty="0"/>
          </a:p>
          <a:p>
            <a:r>
              <a:rPr lang="en-GB" dirty="0" smtClean="0"/>
              <a:t>50% of 60,000  = 30,000</a:t>
            </a:r>
            <a:br>
              <a:rPr lang="en-GB" dirty="0" smtClean="0"/>
            </a:br>
            <a:r>
              <a:rPr lang="en-GB" dirty="0" smtClean="0"/>
              <a:t>25%                    = 15,000</a:t>
            </a:r>
            <a:br>
              <a:rPr lang="en-GB" dirty="0" smtClean="0"/>
            </a:br>
            <a:r>
              <a:rPr lang="en-GB" dirty="0" smtClean="0"/>
              <a:t>12.5%                 =   7,500</a:t>
            </a:r>
            <a:endParaRPr lang="en-GB" dirty="0"/>
          </a:p>
          <a:p>
            <a:endParaRPr lang="en-GB" dirty="0"/>
          </a:p>
        </p:txBody>
      </p:sp>
    </p:spTree>
    <p:extLst>
      <p:ext uri="{BB962C8B-B14F-4D97-AF65-F5344CB8AC3E}">
        <p14:creationId xmlns:p14="http://schemas.microsoft.com/office/powerpoint/2010/main" val="4612873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1868</TotalTime>
  <Words>1414</Words>
  <Application>Microsoft Office PowerPoint</Application>
  <PresentationFormat>On-screen Show (4:3)</PresentationFormat>
  <Paragraphs>283</Paragraphs>
  <Slides>11</Slides>
  <Notes>10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HEC Harden</dc:creator>
  <cp:lastModifiedBy>Felix</cp:lastModifiedBy>
  <cp:revision>143</cp:revision>
  <cp:lastPrinted>2015-11-03T20:27:17Z</cp:lastPrinted>
  <dcterms:created xsi:type="dcterms:W3CDTF">2015-05-09T16:22:09Z</dcterms:created>
  <dcterms:modified xsi:type="dcterms:W3CDTF">2016-06-22T15:25:57Z</dcterms:modified>
</cp:coreProperties>
</file>