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27" r:id="rId2"/>
    <p:sldId id="334" r:id="rId3"/>
    <p:sldId id="326" r:id="rId4"/>
    <p:sldId id="313" r:id="rId5"/>
    <p:sldId id="308" r:id="rId6"/>
    <p:sldId id="280" r:id="rId7"/>
    <p:sldId id="309" r:id="rId8"/>
    <p:sldId id="319" r:id="rId9"/>
    <p:sldId id="320" r:id="rId10"/>
    <p:sldId id="32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F762B"/>
    <a:srgbClr val="E8A348"/>
    <a:srgbClr val="89072C"/>
    <a:srgbClr val="FF0000"/>
    <a:srgbClr val="FF5050"/>
    <a:srgbClr val="E77B0F"/>
    <a:srgbClr val="00AF9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82" autoAdjust="0"/>
    <p:restoredTop sz="82060" autoAdjust="0"/>
  </p:normalViewPr>
  <p:slideViewPr>
    <p:cSldViewPr snapToGrid="0">
      <p:cViewPr varScale="1">
        <p:scale>
          <a:sx n="74" d="100"/>
          <a:sy n="74" d="100"/>
        </p:scale>
        <p:origin x="-1560" y="-9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DE62-B703-4B30-909D-5B5F08918F5F}" type="datetimeFigureOut">
              <a:rPr lang="en-GB" smtClean="0"/>
              <a:t>22/06/2016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0699B-33AA-4D04-ABA7-A675146047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10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42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424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1057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B92FB-A8AD-4994-AB90-9ADE30346EC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694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0699B-33AA-4D04-ABA7-A675146047C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76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7B0DC-D873-4CD0-A9CC-4BC75F976E21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34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30228-708A-48B5-8079-2AF951E1025C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5C31D-D930-4D8A-A440-BEDD1EF08544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021CC-7D31-463A-AAA6-09005F2C9CDD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54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01F69-3535-4D10-8F91-FB3A61E3CDB2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1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B4A60-8CCE-4FB2-A654-F843E1ADA0F1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05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6F296-45F9-4691-8D52-BEFF448F272E}" type="datetime1">
              <a:rPr lang="en-GB" smtClean="0"/>
              <a:t>22/06/2016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D5C06-1F6E-4DA5-AA19-00B23FCE5F18}" type="datetime1">
              <a:rPr lang="en-GB" smtClean="0"/>
              <a:t>22/06/2016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03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6092-3975-49FA-A6AF-88CDE8F7037A}" type="datetime1">
              <a:rPr lang="en-GB" smtClean="0"/>
              <a:t>22/06/2016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7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43D-F839-4444-8376-03D95A731806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65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1F93-E0EC-4DF3-B86F-200DAB22A026}" type="datetime1">
              <a:rPr lang="en-GB" smtClean="0"/>
              <a:t>22/06/2016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09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" name="135613__danielnieto7__alert.wav"/>
          </p:stSnd>
        </p:sndAc>
      </p:transition>
    </mc:Choice>
    <mc:Fallback xmlns="">
      <p:transition spd="slow" advClick="0">
        <p:sndAc>
          <p:stSnd>
            <p:snd r:embed="rId3" name="135613__danielnieto7__alert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DAA3A-EE27-4E38-98FA-DA16C66985AD}" type="datetime1">
              <a:rPr lang="en-GB" smtClean="0"/>
              <a:t>22/06/2016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Association for Science Education Draft Material Only - Not for circulation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79A4B-73AA-45FE-8759-756B904748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56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13" name="135613__danielnieto7__alert.wav"/>
          </p:stSnd>
        </p:sndAc>
      </p:transition>
    </mc:Choice>
    <mc:Fallback xmlns="">
      <p:transition spd="slow" advClick="0">
        <p:sndAc>
          <p:stSnd>
            <p:snd r:embed="rId14" name="135613__danielnieto7__alert.wav"/>
          </p:stSnd>
        </p:sndAc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wmv"/><Relationship Id="rId1" Type="http://schemas.microsoft.com/office/2007/relationships/media" Target="../media/media9.wmv"/><Relationship Id="rId6" Type="http://schemas.openxmlformats.org/officeDocument/2006/relationships/image" Target="../media/image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ma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2.wma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 flipH="1">
            <a:off x="151737" y="256741"/>
            <a:ext cx="7116416" cy="85965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378225" y="256741"/>
            <a:ext cx="6453808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2800" dirty="0" smtClean="0">
                <a:solidFill>
                  <a:schemeClr val="bg1"/>
                </a:solidFill>
              </a:rPr>
              <a:t>Look out for the </a:t>
            </a:r>
            <a:r>
              <a:rPr lang="en-GB" sz="2800" b="1" dirty="0" smtClean="0">
                <a:solidFill>
                  <a:schemeClr val="bg1"/>
                </a:solidFill>
              </a:rPr>
              <a:t>Teacher Tips</a:t>
            </a:r>
            <a:r>
              <a:rPr lang="en-GB" sz="2800" dirty="0" smtClean="0">
                <a:solidFill>
                  <a:schemeClr val="bg1"/>
                </a:solidFill>
              </a:rPr>
              <a:t> to the left of the PowerPoint when in normal view.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729551" y="1185947"/>
            <a:ext cx="2455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175513" y="5405320"/>
            <a:ext cx="275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EPISODE THREE</a:t>
            </a:r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656823" y="2951947"/>
            <a:ext cx="7830355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Please be patient with the slides – 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they will take a few seconds to advance and load…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4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120032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Data analysts  -  if the number of cases jumps up suddenly or reaches a very high level, request a 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to be issued by clicking on the red button.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19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" name="Action Button: Custom 1">
            <a:hlinkClick r:id="" action="ppaction://noaction" highlightClick="1"/>
          </p:cNvPr>
          <p:cNvSpPr/>
          <p:nvPr/>
        </p:nvSpPr>
        <p:spPr>
          <a:xfrm>
            <a:off x="6973977" y="3175719"/>
            <a:ext cx="1502250" cy="1104733"/>
          </a:xfrm>
          <a:prstGeom prst="actionButtonBlank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chemeClr val="bg1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GB" dirty="0">
              <a:solidFill>
                <a:schemeClr val="bg1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QHB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765" y="830724"/>
            <a:ext cx="5868000" cy="4213439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request denied – </a:t>
            </a:r>
            <a:b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too few cases</a:t>
            </a:r>
            <a:endParaRPr lang="en-GB" sz="2400" b="1" dirty="0">
              <a:solidFill>
                <a:schemeClr val="tx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" y="772757"/>
            <a:ext cx="5681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Red Alert request sent for authorisation…</a:t>
            </a:r>
            <a:endParaRPr lang="en-GB" sz="4000" b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787176" y="3674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2729551" y="1185947"/>
            <a:ext cx="245567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Hand out the rest of the Pupil Sheets</a:t>
            </a:r>
            <a:r>
              <a:rPr lang="en-GB" smtClean="0"/>
              <a:t>, </a:t>
            </a:r>
            <a:r>
              <a:rPr lang="en-GB" smtClean="0"/>
              <a:t>PS2-3 </a:t>
            </a:r>
            <a:r>
              <a:rPr lang="en-GB" dirty="0" smtClean="0"/>
              <a:t>where the children examine graphs about vaccination rates in the local area.</a:t>
            </a:r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5171647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53205__freezeman__aler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500"/>
                            </p:stCondLst>
                            <p:childTnLst>
                              <p:par>
                                <p:cTn id="29" presetID="10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4" grpId="0" animBg="1"/>
      <p:bldP spid="18" grpId="0" animBg="1"/>
      <p:bldP spid="18" grpId="1" animBg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utterstock_v391332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8000"/>
            <a:ext cx="9179460" cy="6876000"/>
          </a:xfrm>
          <a:prstGeom prst="rect">
            <a:avLst/>
          </a:prstGeom>
        </p:spPr>
      </p:pic>
      <p:pic>
        <p:nvPicPr>
          <p:cNvPr id="2" name="Drums of the Deep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46373" y="5100520"/>
            <a:ext cx="609600" cy="6096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2136" y="-1027872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-3865217" y="1670600"/>
            <a:ext cx="359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2612" y="-1019071"/>
            <a:ext cx="6000750" cy="610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25366" y="3712191"/>
            <a:ext cx="9228683" cy="355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64719" y="5971730"/>
            <a:ext cx="2756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EPISODE THREE</a:t>
            </a:r>
            <a:endParaRPr lang="en-GB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25366" y="3712192"/>
            <a:ext cx="9228683" cy="3552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3681" y="-1018987"/>
            <a:ext cx="5991225" cy="609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3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40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39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6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decel="100000" autoRev="1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animScale>
                                      <p:cBhvr>
                                        <p:cTn id="20" dur="3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1500000" y="15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50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5299" y="2349050"/>
            <a:ext cx="60539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Connecting to Department of Health user interface…</a:t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/>
            </a:r>
            <a:b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Please wait…</a:t>
            </a:r>
            <a:endParaRPr lang="en-GB" sz="24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45527" y="4345608"/>
            <a:ext cx="6668814" cy="441434"/>
          </a:xfrm>
          <a:prstGeom prst="rect">
            <a:avLst/>
          </a:prstGeom>
          <a:gradFill flip="none" rotWithShape="1">
            <a:gsLst>
              <a:gs pos="0">
                <a:srgbClr val="E77B0F"/>
              </a:gs>
              <a:gs pos="50000">
                <a:schemeClr val="accent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2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7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2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31016"/>
            <a:ext cx="7520155" cy="14465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outbreak has entered its fifth month and the weekly numbers are creeping up again. This is not good enough!</a:t>
            </a:r>
          </a:p>
          <a:p>
            <a:r>
              <a:rPr lang="en-GB" sz="2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Minister has given </a:t>
            </a:r>
            <a:r>
              <a:rPr lang="en-GB" sz="220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you one </a:t>
            </a:r>
            <a:r>
              <a:rPr lang="en-GB" sz="2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week to come up with a </a:t>
            </a:r>
            <a:r>
              <a:rPr lang="en-GB" sz="2200" b="1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new strategy </a:t>
            </a:r>
            <a:r>
              <a:rPr lang="en-GB" sz="22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to bring the outbreak under control.</a:t>
            </a:r>
            <a:endParaRPr lang="en-GB" sz="22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17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WDH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25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39576" y="1185947"/>
            <a:ext cx="2665697" cy="11449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By </a:t>
            </a:r>
            <a:r>
              <a:rPr lang="en-GB" dirty="0"/>
              <a:t>now, children should realise that </a:t>
            </a:r>
            <a:r>
              <a:rPr lang="en-GB" dirty="0" smtClean="0"/>
              <a:t>the percentage of unvaccinated people in the area is very high and the best way </a:t>
            </a:r>
            <a:r>
              <a:rPr lang="en-GB" dirty="0"/>
              <a:t>to stop </a:t>
            </a:r>
            <a:r>
              <a:rPr lang="en-GB" dirty="0" smtClean="0"/>
              <a:t>the outbreak </a:t>
            </a:r>
            <a:r>
              <a:rPr lang="en-GB" dirty="0"/>
              <a:t>is to </a:t>
            </a:r>
            <a:r>
              <a:rPr lang="en-GB" b="1" dirty="0"/>
              <a:t>vaccinate </a:t>
            </a:r>
            <a:r>
              <a:rPr lang="en-GB" dirty="0" smtClean="0"/>
              <a:t>these unprotected </a:t>
            </a:r>
            <a:r>
              <a:rPr lang="en-GB" dirty="0"/>
              <a:t>people. Ideally they would want to push the vaccination rate </a:t>
            </a:r>
            <a:r>
              <a:rPr lang="en-GB" b="1" dirty="0" smtClean="0"/>
              <a:t>above </a:t>
            </a:r>
            <a:r>
              <a:rPr lang="en-GB" b="1" dirty="0"/>
              <a:t>95% </a:t>
            </a:r>
            <a:r>
              <a:rPr lang="en-GB" dirty="0"/>
              <a:t>so the local area has </a:t>
            </a:r>
            <a:r>
              <a:rPr lang="en-GB" b="1" dirty="0"/>
              <a:t>herd </a:t>
            </a:r>
            <a:r>
              <a:rPr lang="en-GB" b="1" dirty="0" smtClean="0"/>
              <a:t>immunity. </a:t>
            </a:r>
            <a:r>
              <a:rPr lang="en-GB" dirty="0"/>
              <a:t>Teachers should help </a:t>
            </a:r>
            <a:r>
              <a:rPr lang="en-GB" dirty="0" smtClean="0"/>
              <a:t>steer the class to this conclusion if needed, by pointing them back to relevant data from the previous episodes.</a:t>
            </a:r>
            <a:endParaRPr lang="en-GB" dirty="0"/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17488" y="1859338"/>
            <a:ext cx="238259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Children need to come up with some ideas on how to  implement a </a:t>
            </a:r>
            <a:r>
              <a:rPr lang="en-GB" b="1" dirty="0"/>
              <a:t>vaccination campaign</a:t>
            </a:r>
            <a:r>
              <a:rPr lang="en-GB" dirty="0"/>
              <a:t>… e.g. writing persuasive letters to parents; radio adverts; viral videos; billboard poster; social media campaign; local news bulletins; leaflets…</a:t>
            </a:r>
          </a:p>
        </p:txBody>
      </p:sp>
    </p:spTree>
    <p:extLst>
      <p:ext uri="{BB962C8B-B14F-4D97-AF65-F5344CB8AC3E}">
        <p14:creationId xmlns:p14="http://schemas.microsoft.com/office/powerpoint/2010/main" val="292679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9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4" grpId="0" animBg="1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Minister is considering your new strategy.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Meanwhile, what are the latest figures?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18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TNX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27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29551" y="1185947"/>
            <a:ext cx="245567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0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2" grpId="0"/>
      <p:bldP spid="20" grpId="0" animBg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1128-23042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62308" y="5101795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568471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7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Read your briefing papers.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Use all your powers of persuasion!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18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TNX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729551" y="1185947"/>
            <a:ext cx="2455672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Teacher </a:t>
            </a:r>
            <a:r>
              <a:rPr lang="en-GB" b="1" dirty="0"/>
              <a:t>tips:</a:t>
            </a:r>
          </a:p>
          <a:p>
            <a:endParaRPr lang="en-GB" dirty="0" smtClean="0"/>
          </a:p>
          <a:p>
            <a:r>
              <a:rPr lang="en-GB" dirty="0" smtClean="0"/>
              <a:t>Hand out the first two Pupil Sheets PS1a, b with the persuasive writing tasks.</a:t>
            </a:r>
          </a:p>
          <a:p>
            <a:endParaRPr lang="en-GB" dirty="0"/>
          </a:p>
          <a:p>
            <a:r>
              <a:rPr lang="en-GB" dirty="0" smtClean="0"/>
              <a:t>Don’t advance the slide until the children have completed their tasks from these sheets.</a:t>
            </a:r>
          </a:p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79130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utterstock_v2909893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7231" y="5156316"/>
            <a:ext cx="7488000" cy="137132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" y="5170772"/>
            <a:ext cx="7520155" cy="83099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The Minister is considering your request.</a:t>
            </a:r>
            <a:b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2400" dirty="0" smtClean="0">
                <a:solidFill>
                  <a:schemeClr val="bg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What are the latest figures?</a:t>
            </a:r>
            <a:endParaRPr lang="en-GB" sz="2400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9777" y="5574451"/>
            <a:ext cx="3421117" cy="584775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INCOMING VIDEO CALL </a:t>
            </a:r>
            <a:endParaRPr lang="en-GB" sz="16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2234" y="2126676"/>
            <a:ext cx="1765737" cy="748544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effectLst>
            <a:glow>
              <a:schemeClr val="accent1">
                <a:alpha val="40000"/>
              </a:scheme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Above"/>
              <a:lightRig rig="threePt" dir="t"/>
            </a:scene3d>
          </a:bodyPr>
          <a:lstStyle/>
          <a:p>
            <a:pPr algn="ctr"/>
            <a:r>
              <a:rPr lang="en-GB" sz="4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Week  19</a:t>
            </a:r>
            <a:endParaRPr lang="en-GB" sz="4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28609" y="2054416"/>
            <a:ext cx="2788679" cy="1641603"/>
          </a:xfrm>
          <a:prstGeom prst="rect">
            <a:avLst/>
          </a:prstGeom>
          <a:gradFill flip="none" rotWithShape="1">
            <a:gsLst>
              <a:gs pos="0">
                <a:srgbClr val="E8A348">
                  <a:shade val="30000"/>
                  <a:satMod val="115000"/>
                </a:srgbClr>
              </a:gs>
              <a:gs pos="50000">
                <a:srgbClr val="E8A348">
                  <a:shade val="67500"/>
                  <a:satMod val="115000"/>
                </a:srgbClr>
              </a:gs>
              <a:gs pos="100000">
                <a:srgbClr val="E8A348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3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</a:rPr>
              <a:t>QHB</a:t>
            </a:r>
            <a:endParaRPr lang="en-GB" sz="4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0216820">
            <a:off x="312510" y="2213499"/>
            <a:ext cx="6420878" cy="1323439"/>
          </a:xfrm>
          <a:prstGeom prst="rect">
            <a:avLst/>
          </a:prstGeom>
          <a:noFill/>
          <a:ln>
            <a:noFill/>
            <a:prstDash val="lgDashDot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GB" sz="8000" dirty="0" smtClean="0">
                <a:solidFill>
                  <a:schemeClr val="accent2">
                    <a:lumMod val="50000"/>
                    <a:alpha val="83000"/>
                  </a:schemeClr>
                </a:solidFill>
                <a:effectLst>
                  <a:glow rad="127000">
                    <a:schemeClr val="accent2">
                      <a:lumMod val="60000"/>
                      <a:lumOff val="40000"/>
                      <a:alpha val="47000"/>
                    </a:schemeClr>
                  </a:glow>
                </a:effectLst>
                <a:latin typeface="Stencil" panose="040409050D0802020404" pitchFamily="82" charset="0"/>
              </a:rPr>
              <a:t>ENCRYPTED</a:t>
            </a:r>
            <a:endParaRPr lang="en-GB" sz="8000" dirty="0">
              <a:solidFill>
                <a:schemeClr val="accent2">
                  <a:lumMod val="50000"/>
                  <a:alpha val="83000"/>
                </a:schemeClr>
              </a:solidFill>
              <a:effectLst>
                <a:glow rad="127000">
                  <a:schemeClr val="accent2">
                    <a:lumMod val="60000"/>
                    <a:lumOff val="40000"/>
                    <a:alpha val="47000"/>
                  </a:schemeClr>
                </a:glow>
              </a:effectLst>
              <a:latin typeface="Stencil" panose="040409050D0802020404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chemeClr val="bg1"/>
                </a:solidFill>
              </a:rPr>
              <a:t>51 cases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729551" y="1156862"/>
            <a:ext cx="24556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dirty="0"/>
              <a:t>            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5273" y="3428999"/>
            <a:ext cx="1159657" cy="102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1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5" name="135613__danielnieto7__alert.wav"/>
          </p:stSnd>
        </p:sndAc>
      </p:transition>
    </mc:Choice>
    <mc:Fallback xmlns="">
      <p:transition spd="slow" advClick="0">
        <p:fade/>
        <p:sndAc>
          <p:stSnd>
            <p:snd r:embed="rId10" name="135613__danielnieto7__alert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71324__swidmark__ring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8" grpId="0"/>
      <p:bldP spid="8" grpId="1"/>
      <p:bldP spid="12" grpId="0"/>
      <p:bldP spid="20" grpId="0" animBg="1"/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2939576" y="215062"/>
            <a:ext cx="2677268" cy="769441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chemeClr val="bg1"/>
              </a:solidFill>
            </a:endParaRPr>
          </a:p>
        </p:txBody>
      </p:sp>
      <p:pic>
        <p:nvPicPr>
          <p:cNvPr id="5" name="151125-23500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62308" y="5101795"/>
            <a:ext cx="3779519" cy="707886"/>
          </a:xfrm>
          <a:prstGeom prst="rect">
            <a:avLst/>
          </a:prstGeom>
          <a:noFill/>
          <a:ln w="12700" cap="rnd" cmpd="dbl">
            <a:noFill/>
            <a:prstDash val="sysDash"/>
            <a:beve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gency FB" panose="020B0503020202020204" pitchFamily="34" charset="0"/>
                <a:ea typeface="Microsoft Yi Baiti" panose="03000500000000000000" pitchFamily="66" charset="0"/>
              </a:rPr>
              <a:t>VIDEO  CALL </a:t>
            </a:r>
            <a:endParaRPr lang="en-GB" sz="20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gency FB" panose="020B0503020202020204" pitchFamily="34" charset="0"/>
              <a:ea typeface="Microsoft Yi Baiti" panose="03000500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89466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3727</TotalTime>
  <Words>377</Words>
  <Application>Microsoft Office PowerPoint</Application>
  <PresentationFormat>On-screen Show (4:3)</PresentationFormat>
  <Paragraphs>131</Paragraphs>
  <Slides>10</Slides>
  <Notes>10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 Harden</dc:creator>
  <cp:lastModifiedBy>Felix</cp:lastModifiedBy>
  <cp:revision>240</cp:revision>
  <dcterms:created xsi:type="dcterms:W3CDTF">2015-05-09T10:17:34Z</dcterms:created>
  <dcterms:modified xsi:type="dcterms:W3CDTF">2016-06-22T15:27:07Z</dcterms:modified>
</cp:coreProperties>
</file>