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84" r:id="rId2"/>
    <p:sldId id="292" r:id="rId3"/>
    <p:sldId id="286" r:id="rId4"/>
    <p:sldId id="288" r:id="rId5"/>
    <p:sldId id="301" r:id="rId6"/>
    <p:sldId id="302"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1B6"/>
    <a:srgbClr val="E77B0F"/>
    <a:srgbClr val="FF0000"/>
    <a:srgbClr val="E8A348"/>
    <a:srgbClr val="00AF9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50" autoAdjust="0"/>
    <p:restoredTop sz="86323" autoAdjust="0"/>
  </p:normalViewPr>
  <p:slideViewPr>
    <p:cSldViewPr snapToGrid="0">
      <p:cViewPr varScale="1">
        <p:scale>
          <a:sx n="74" d="100"/>
          <a:sy n="74" d="100"/>
        </p:scale>
        <p:origin x="-1542" y="-9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2DE62-B703-4B30-909D-5B5F08918F5F}" type="datetimeFigureOut">
              <a:rPr lang="en-GB" smtClean="0"/>
              <a:t>18/06/2016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0699B-33AA-4D04-ABA7-A675146047C4}" type="slidenum">
              <a:rPr lang="en-GB" smtClean="0"/>
              <a:t>‹#›</a:t>
            </a:fld>
            <a:endParaRPr lang="en-GB"/>
          </a:p>
        </p:txBody>
      </p:sp>
    </p:spTree>
    <p:extLst>
      <p:ext uri="{BB962C8B-B14F-4D97-AF65-F5344CB8AC3E}">
        <p14:creationId xmlns:p14="http://schemas.microsoft.com/office/powerpoint/2010/main" val="317610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2</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3</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5</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1FB7D8-0CA2-425C-BB8D-EA73F458979E}" type="slidenum">
              <a:rPr lang="en-GB" smtClean="0"/>
              <a:t>6</a:t>
            </a:fld>
            <a:endParaRPr lang="en-GB"/>
          </a:p>
        </p:txBody>
      </p:sp>
    </p:spTree>
    <p:extLst>
      <p:ext uri="{BB962C8B-B14F-4D97-AF65-F5344CB8AC3E}">
        <p14:creationId xmlns:p14="http://schemas.microsoft.com/office/powerpoint/2010/main" val="3603560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DC7B0DC-D873-4CD0-A9CC-4BC75F976E21}"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7134484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630228-708A-48B5-8079-2AF951E1025C}"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81870561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865C31D-D930-4D8A-A440-BEDD1EF08544}"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0221348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1021CC-7D31-463A-AAA6-09005F2C9CDD}"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74954952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01F69-3535-4D10-8F91-FB3A61E3CDB2}"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58016932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8B4A60-8CCE-4FB2-A654-F843E1ADA0F1}" type="datetime1">
              <a:rPr lang="en-GB" smtClean="0"/>
              <a:t>18/06/2016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616059174"/>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76F296-45F9-4691-8D52-BEFF448F272E}" type="datetime1">
              <a:rPr lang="en-GB" smtClean="0"/>
              <a:t>18/06/2016</a:t>
            </a:fld>
            <a:endParaRPr lang="en-GB"/>
          </a:p>
        </p:txBody>
      </p:sp>
      <p:sp>
        <p:nvSpPr>
          <p:cNvPr id="8" name="Footer Placeholder 7"/>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9" name="Slide Number Placeholder 8"/>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40286102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ED5C06-1F6E-4DA5-AA19-00B23FCE5F18}" type="datetime1">
              <a:rPr lang="en-GB" smtClean="0"/>
              <a:t>18/06/2016</a:t>
            </a:fld>
            <a:endParaRPr lang="en-GB"/>
          </a:p>
        </p:txBody>
      </p:sp>
      <p:sp>
        <p:nvSpPr>
          <p:cNvPr id="4" name="Footer Placeholder 3"/>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5" name="Slide Number Placeholder 4"/>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003668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26092-3975-49FA-A6AF-88CDE8F7037A}" type="datetime1">
              <a:rPr lang="en-GB" smtClean="0"/>
              <a:t>18/06/2016</a:t>
            </a:fld>
            <a:endParaRPr lang="en-GB"/>
          </a:p>
        </p:txBody>
      </p:sp>
      <p:sp>
        <p:nvSpPr>
          <p:cNvPr id="3" name="Footer Placeholder 2"/>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4" name="Slide Number Placeholder 3"/>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95872203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1A43D-F839-4444-8376-03D95A731806}" type="datetime1">
              <a:rPr lang="en-GB" smtClean="0"/>
              <a:t>18/06/2016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717659152"/>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CD1F93-E0EC-4DF3-B86F-200DAB22A026}" type="datetime1">
              <a:rPr lang="en-GB" smtClean="0"/>
              <a:t>18/06/2016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44009757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DAA3A-EE27-4E38-98FA-DA16C66985AD}" type="datetime1">
              <a:rPr lang="en-GB" smtClean="0"/>
              <a:t>18/06/2016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79A4B-73AA-45FE-8759-756B90474899}" type="slidenum">
              <a:rPr lang="en-GB" smtClean="0"/>
              <a:t>‹#›</a:t>
            </a:fld>
            <a:endParaRPr lang="en-GB"/>
          </a:p>
        </p:txBody>
      </p:sp>
    </p:spTree>
    <p:extLst>
      <p:ext uri="{BB962C8B-B14F-4D97-AF65-F5344CB8AC3E}">
        <p14:creationId xmlns:p14="http://schemas.microsoft.com/office/powerpoint/2010/main" val="2712561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sndAc>
          <p:stSnd>
            <p:snd r:embed="rId13" name="135613__danielnieto7__alert.wav"/>
          </p:stSnd>
        </p:sndAc>
      </p:transition>
    </mc:Choice>
    <mc:Fallback xmlns="">
      <p:transition spd="slow" advClick="0">
        <p:sndAc>
          <p:stSnd>
            <p:snd r:embed="rId14" name="135613__danielnieto7__alert.wav"/>
          </p:stSnd>
        </p:sndAc>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3999" cy="6858000"/>
          </a:xfrm>
          <a:prstGeom prst="rect">
            <a:avLst/>
          </a:prstGeom>
        </p:spPr>
      </p:pic>
      <p:sp>
        <p:nvSpPr>
          <p:cNvPr id="16" name="Rectangle 15"/>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46112" y="5155273"/>
            <a:ext cx="7520155" cy="1384995"/>
          </a:xfrm>
          <a:prstGeom prst="rect">
            <a:avLst/>
          </a:prstGeom>
          <a:noFill/>
          <a:ln>
            <a:noFill/>
          </a:ln>
          <a:effectLst>
            <a:softEdge rad="127000"/>
          </a:effectLst>
        </p:spPr>
        <p:txBody>
          <a:bodyPr wrap="square" rtlCol="0">
            <a:spAutoFit/>
          </a:bodyPr>
          <a:lstStyle/>
          <a:p>
            <a:r>
              <a:rPr lang="en-GB" sz="28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Continue your training.</a:t>
            </a:r>
            <a:br>
              <a:rPr lang="en-GB" sz="28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8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analysts – decode the message to find the number of new measles cases this week.</a:t>
            </a:r>
            <a:endParaRPr lang="en-GB" sz="28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4</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4" name="Rectangle 13"/>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QYM</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TextBox 16"/>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8" name="TextBox 17"/>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a:solidFill>
                  <a:schemeClr val="bg1"/>
                </a:solidFill>
              </a:rPr>
              <a:t>1</a:t>
            </a:r>
            <a:r>
              <a:rPr lang="en-GB" sz="4400" dirty="0" smtClean="0">
                <a:solidFill>
                  <a:schemeClr val="bg1"/>
                </a:solidFill>
              </a:rPr>
              <a:t>1 cases</a:t>
            </a:r>
            <a:endParaRPr lang="en-GB" sz="4400" dirty="0">
              <a:solidFill>
                <a:schemeClr val="bg1"/>
              </a:solidFill>
            </a:endParaRPr>
          </a:p>
        </p:txBody>
      </p:sp>
      <p:sp>
        <p:nvSpPr>
          <p:cNvPr id="19" name="TextBox 18"/>
          <p:cNvSpPr txBox="1"/>
          <p:nvPr/>
        </p:nvSpPr>
        <p:spPr>
          <a:xfrm>
            <a:off x="-2729551" y="1185947"/>
            <a:ext cx="2455672" cy="2308324"/>
          </a:xfrm>
          <a:prstGeom prst="rect">
            <a:avLst/>
          </a:prstGeom>
          <a:noFill/>
        </p:spPr>
        <p:txBody>
          <a:bodyPr wrap="square" rtlCol="0">
            <a:spAutoFit/>
          </a:bodyPr>
          <a:lstStyle/>
          <a:p>
            <a:r>
              <a:rPr lang="en-GB" b="1" dirty="0" smtClean="0"/>
              <a:t>Teacher </a:t>
            </a:r>
            <a:r>
              <a:rPr lang="en-GB" b="1" dirty="0"/>
              <a:t>tips:</a:t>
            </a:r>
          </a:p>
          <a:p>
            <a:endParaRPr lang="en-GB" dirty="0"/>
          </a:p>
          <a:p>
            <a:r>
              <a:rPr lang="en-GB" dirty="0" smtClean="0"/>
              <a:t>Make </a:t>
            </a:r>
            <a:r>
              <a:rPr lang="en-GB" dirty="0"/>
              <a:t>sure that the data analysts share the decoded figures with the rest of the OCT.</a:t>
            </a:r>
          </a:p>
          <a:p>
            <a:endParaRPr lang="en-GB" dirty="0"/>
          </a:p>
          <a:p>
            <a:endParaRPr lang="en-GB" dirty="0"/>
          </a:p>
        </p:txBody>
      </p:sp>
      <p:pic>
        <p:nvPicPr>
          <p:cNvPr id="11" name="Picture 10"/>
          <p:cNvPicPr>
            <a:picLocks noChangeAspect="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2189013404"/>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99" fill="hold"/>
                                        <p:tgtEl>
                                          <p:spTgt spid="13"/>
                                        </p:tgtEl>
                                      </p:cBhvr>
                                    </p:cmd>
                                  </p:childTnLst>
                                </p:cTn>
                              </p:par>
                              <p:par>
                                <p:cTn id="7" presetID="16" presetClass="entr" presetSubtype="37"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barn(outVertical)">
                                      <p:cBhvr>
                                        <p:cTn id="9" dur="2000"/>
                                        <p:tgtEl>
                                          <p:spTgt spid="12">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7"/>
                                        </p:tgtEl>
                                      </p:cBhvr>
                                    </p:animEffect>
                                    <p:set>
                                      <p:cBhvr>
                                        <p:cTn id="20"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childTnLst>
        </p:cTn>
      </p:par>
    </p:tnLst>
    <p:bldLst>
      <p:bldP spid="8" grpId="0"/>
      <p:bldP spid="14" grpId="0" animBg="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3999" cy="6857999"/>
          </a:xfrm>
          <a:prstGeom prst="rect">
            <a:avLst/>
          </a:prstGeom>
        </p:spPr>
      </p:pic>
      <p:sp>
        <p:nvSpPr>
          <p:cNvPr id="15" name="Rectangle 14"/>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46112" y="5155273"/>
            <a:ext cx="7520155" cy="523220"/>
          </a:xfrm>
          <a:prstGeom prst="rect">
            <a:avLst/>
          </a:prstGeom>
          <a:noFill/>
          <a:ln>
            <a:noFill/>
          </a:ln>
          <a:effectLst>
            <a:softEdge rad="127000"/>
          </a:effectLst>
        </p:spPr>
        <p:txBody>
          <a:bodyPr wrap="square" rtlCol="0">
            <a:spAutoFit/>
          </a:bodyPr>
          <a:lstStyle/>
          <a:p>
            <a:r>
              <a:rPr lang="en-GB" sz="28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Is there a pattern in the numbers of cases?</a:t>
            </a:r>
            <a:endParaRPr lang="en-GB" sz="28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a:t>
            </a:r>
            <a:r>
              <a:rPr lang="en-GB" sz="4800" dirty="0">
                <a:effectLst>
                  <a:outerShdw blurRad="50800" dist="38100" dir="2700000" algn="tl" rotWithShape="0">
                    <a:prstClr val="black">
                      <a:alpha val="40000"/>
                    </a:prstClr>
                  </a:outerShdw>
                </a:effectLst>
                <a:latin typeface="Agency FB" panose="020B0503020202020204" pitchFamily="34" charset="0"/>
              </a:rPr>
              <a:t>5</a:t>
            </a:r>
          </a:p>
        </p:txBody>
      </p:sp>
      <p:sp>
        <p:nvSpPr>
          <p:cNvPr id="14" name="Rectangle 13"/>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glow>
                    <a:schemeClr val="accent1">
                      <a:alpha val="40000"/>
                    </a:schemeClr>
                  </a:glow>
                  <a:outerShdw blurRad="38100" dist="38100" dir="2700000" algn="tl">
                    <a:srgbClr val="000000">
                      <a:alpha val="43137"/>
                    </a:srgbClr>
                  </a:outerShdw>
                </a:effectLst>
                <a:latin typeface="Agency FB" panose="020B0503020202020204" pitchFamily="34" charset="0"/>
              </a:rPr>
              <a:t>WBK</a:t>
            </a:r>
            <a:endParaRPr lang="en-GB" sz="4800" dirty="0">
              <a:effectLst>
                <a:glow>
                  <a:schemeClr val="accent1">
                    <a:alpha val="40000"/>
                  </a:schemeClr>
                </a:glow>
                <a:outerShdw blurRad="38100" dist="38100" dir="2700000" algn="tl">
                  <a:srgbClr val="000000">
                    <a:alpha val="43137"/>
                  </a:srgbClr>
                </a:outerShdw>
              </a:effectLst>
              <a:latin typeface="Agency FB" panose="020B0503020202020204" pitchFamily="34" charset="0"/>
            </a:endParaRPr>
          </a:p>
        </p:txBody>
      </p:sp>
      <p:sp>
        <p:nvSpPr>
          <p:cNvPr id="16" name="TextBox 15"/>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7" name="TextBox 16"/>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14 cases</a:t>
            </a:r>
            <a:endParaRPr lang="en-GB" sz="4400" dirty="0">
              <a:solidFill>
                <a:schemeClr val="bg1"/>
              </a:solidFill>
            </a:endParaRPr>
          </a:p>
        </p:txBody>
      </p:sp>
      <p:sp>
        <p:nvSpPr>
          <p:cNvPr id="9" name="TextBox 8"/>
          <p:cNvSpPr txBox="1"/>
          <p:nvPr/>
        </p:nvSpPr>
        <p:spPr>
          <a:xfrm>
            <a:off x="-2729551" y="1185947"/>
            <a:ext cx="2455672" cy="2031325"/>
          </a:xfrm>
          <a:prstGeom prst="rect">
            <a:avLst/>
          </a:prstGeom>
          <a:noFill/>
        </p:spPr>
        <p:txBody>
          <a:bodyPr wrap="square" rtlCol="0">
            <a:spAutoFit/>
          </a:bodyPr>
          <a:lstStyle/>
          <a:p>
            <a:r>
              <a:rPr lang="en-GB" b="1" dirty="0" smtClean="0"/>
              <a:t>Teacher </a:t>
            </a:r>
            <a:r>
              <a:rPr lang="en-GB" b="1" dirty="0"/>
              <a:t>tips:</a:t>
            </a:r>
          </a:p>
          <a:p>
            <a:endParaRPr lang="en-GB" dirty="0"/>
          </a:p>
          <a:p>
            <a:r>
              <a:rPr lang="en-GB" dirty="0" smtClean="0"/>
              <a:t>The number of new cases is going up slowly each week.</a:t>
            </a:r>
            <a:endParaRPr lang="en-GB" dirty="0"/>
          </a:p>
          <a:p>
            <a:endParaRPr lang="en-GB" dirty="0"/>
          </a:p>
          <a:p>
            <a:endParaRPr lang="en-GB" dirty="0"/>
          </a:p>
        </p:txBody>
      </p:sp>
      <p:pic>
        <p:nvPicPr>
          <p:cNvPr id="18" name="Picture 17"/>
          <p:cNvPicPr>
            <a:picLocks noChangeAspect="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2628314785"/>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99" fill="hold"/>
                                        <p:tgtEl>
                                          <p:spTgt spid="13"/>
                                        </p:tgtEl>
                                      </p:cBhvr>
                                    </p:cmd>
                                  </p:childTnLst>
                                </p:cTn>
                              </p:par>
                              <p:par>
                                <p:cTn id="7" presetID="16" presetClass="entr" presetSubtype="37"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barn(outVertical)">
                                      <p:cBhvr>
                                        <p:cTn id="9" dur="2000"/>
                                        <p:tgtEl>
                                          <p:spTgt spid="12">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6"/>
                                        </p:tgtEl>
                                      </p:cBhvr>
                                    </p:animEffect>
                                    <p:set>
                                      <p:cBhvr>
                                        <p:cTn id="20"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childTnLst>
        </p:cTn>
      </p:par>
    </p:tnLst>
    <p:bldLst>
      <p:bldP spid="8" grpId="0"/>
      <p:bldP spid="14" grpId="0" animBg="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35056" y="5170772"/>
            <a:ext cx="7520155" cy="492443"/>
          </a:xfrm>
          <a:prstGeom prst="rect">
            <a:avLst/>
          </a:prstGeom>
          <a:noFill/>
          <a:ln>
            <a:noFill/>
          </a:ln>
          <a:effectLst>
            <a:softEdge rad="127000"/>
          </a:effectLst>
        </p:spPr>
        <p:txBody>
          <a:bodyPr wrap="square" rtlCol="0">
            <a:spAutoFit/>
          </a:bodyPr>
          <a:lstStyle/>
          <a:p>
            <a:r>
              <a:rPr lang="en-GB" sz="26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Continue to monitor the situation.</a:t>
            </a:r>
            <a:endParaRPr lang="en-GB" sz="26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p:cNvSpPr txBox="1"/>
          <p:nvPr/>
        </p:nvSpPr>
        <p:spPr>
          <a:xfrm>
            <a:off x="2263711" y="5503469"/>
            <a:ext cx="4062843"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INCOMING 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6</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4" name="Rectangle 13"/>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TDU</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TextBox 16"/>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8" name="TextBox 17"/>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21 cases</a:t>
            </a:r>
            <a:endParaRPr lang="en-GB" sz="4400" dirty="0">
              <a:solidFill>
                <a:schemeClr val="bg1"/>
              </a:solidFill>
            </a:endParaRPr>
          </a:p>
        </p:txBody>
      </p:sp>
      <p:pic>
        <p:nvPicPr>
          <p:cNvPr id="11" name="Picture 10"/>
          <p:cNvPicPr>
            <a:picLocks noChangeAspect="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3638103471"/>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10"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99"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10" presetClass="exit" presetSubtype="0" repeatCount="4000" fill="hold" grpId="1" nodeType="withEffect">
                                  <p:stCondLst>
                                    <p:cond delay="3000"/>
                                  </p:stCondLst>
                                  <p:childTnLst>
                                    <p:animEffect transition="out" filter="fade">
                                      <p:cBhvr>
                                        <p:cTn id="17" dur="2000"/>
                                        <p:tgtEl>
                                          <p:spTgt spid="17"/>
                                        </p:tgtEl>
                                      </p:cBhvr>
                                    </p:animEffect>
                                    <p:set>
                                      <p:cBhvr>
                                        <p:cTn id="18" dur="1" fill="hold">
                                          <p:stCondLst>
                                            <p:cond delay="1999"/>
                                          </p:stCondLst>
                                        </p:cTn>
                                        <p:tgtEl>
                                          <p:spTgt spid="17"/>
                                        </p:tgtEl>
                                        <p:attrNameLst>
                                          <p:attrName>style.visibility</p:attrName>
                                        </p:attrNameLst>
                                      </p:cBhvr>
                                      <p:to>
                                        <p:strVal val="hidden"/>
                                      </p:to>
                                    </p:set>
                                  </p:childTnLst>
                                </p:cTn>
                              </p:par>
                              <p:par>
                                <p:cTn id="19" presetID="1" presetClass="entr" presetSubtype="0" fill="hold" grpId="0" nodeType="withEffect">
                                  <p:stCondLst>
                                    <p:cond delay="1000"/>
                                  </p:stCondLst>
                                  <p:iterate type="lt">
                                    <p:tmAbs val="50"/>
                                  </p:iterate>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repeatCount="indefinite"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10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6" name="171324__swidmark__ringtone.wav"/>
                                        </p:tgtEl>
                                      </p:cMediaNode>
                                    </p:audio>
                                  </p:subTnLst>
                                </p:cTn>
                              </p:par>
                              <p:par>
                                <p:cTn id="26" presetID="1" presetClass="exit" presetSubtype="0" fill="hold" grpId="1" nodeType="withEffect">
                                  <p:stCondLst>
                                    <p:cond delay="0"/>
                                  </p:stCondLst>
                                  <p:iterate type="lt">
                                    <p:tmAbs val="0"/>
                                  </p:iterate>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16"/>
                </p:tgtEl>
              </p:cMediaNode>
            </p:video>
          </p:childTnLst>
        </p:cTn>
      </p:par>
    </p:tnLst>
    <p:bldLst>
      <p:bldP spid="8" grpId="0"/>
      <p:bldP spid="8" grpId="1"/>
      <p:bldP spid="12" grpId="0"/>
      <p:bldP spid="14" grpId="0" animBg="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2" name="151125-1635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6" name="TextBox 6"/>
          <p:cNvSpPr txBox="1"/>
          <p:nvPr/>
        </p:nvSpPr>
        <p:spPr>
          <a:xfrm>
            <a:off x="13252" y="5124200"/>
            <a:ext cx="3779519"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Tree>
    <p:extLst>
      <p:ext uri="{BB962C8B-B14F-4D97-AF65-F5344CB8AC3E}">
        <p14:creationId xmlns:p14="http://schemas.microsoft.com/office/powerpoint/2010/main" val="221326435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97" fill="hold"/>
                                        <p:tgtEl>
                                          <p:spTgt spid="2"/>
                                        </p:tgtEl>
                                      </p:cBhvr>
                                    </p:cmd>
                                  </p:childTnLst>
                                </p:cTn>
                              </p:par>
                              <p:par>
                                <p:cTn id="7" presetID="10" presetClass="entr" presetSubtype="0" repeatCount="indefinite"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3999" cy="6858000"/>
          </a:xfrm>
          <a:prstGeom prst="rect">
            <a:avLst/>
          </a:prstGeom>
        </p:spPr>
      </p:pic>
      <p:sp>
        <p:nvSpPr>
          <p:cNvPr id="15" name="Rectangle 14"/>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TextBox 9"/>
          <p:cNvSpPr txBox="1"/>
          <p:nvPr/>
        </p:nvSpPr>
        <p:spPr>
          <a:xfrm>
            <a:off x="520261" y="5150970"/>
            <a:ext cx="7520154"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 will shortly have to attend an urgent Outbreak Control Team meeting. </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 must </a:t>
            </a:r>
            <a:r>
              <a:rPr lang="en-GB" sz="24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urgently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answer the questions above.</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6</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8" name="Rectangle 7"/>
          <p:cNvSpPr/>
          <p:nvPr/>
        </p:nvSpPr>
        <p:spPr>
          <a:xfrm>
            <a:off x="6940765" y="3429000"/>
            <a:ext cx="1568673" cy="1253356"/>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effectLst>
                  <a:outerShdw blurRad="50800" dist="38100" dir="2700000" algn="tl" rotWithShape="0">
                    <a:prstClr val="black">
                      <a:alpha val="40000"/>
                    </a:prstClr>
                  </a:outerShdw>
                </a:effectLst>
                <a:latin typeface="Agency FB" panose="020B0503020202020204" pitchFamily="34" charset="0"/>
              </a:rPr>
              <a:t>TDU</a:t>
            </a:r>
            <a:endParaRPr lang="en-GB" sz="2800" dirty="0">
              <a:effectLst>
                <a:outerShdw blurRad="50800" dist="38100" dir="2700000" algn="tl" rotWithShape="0">
                  <a:prstClr val="black">
                    <a:alpha val="40000"/>
                  </a:prstClr>
                </a:outerShdw>
              </a:effectLst>
              <a:latin typeface="Agency FB" panose="020B0503020202020204" pitchFamily="34" charset="0"/>
            </a:endParaRPr>
          </a:p>
        </p:txBody>
      </p:sp>
      <p:sp>
        <p:nvSpPr>
          <p:cNvPr id="9" name="Rectangle 8"/>
          <p:cNvSpPr/>
          <p:nvPr/>
        </p:nvSpPr>
        <p:spPr>
          <a:xfrm>
            <a:off x="546765" y="842509"/>
            <a:ext cx="5886000" cy="42228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51792" y="1003528"/>
            <a:ext cx="6101928" cy="3508653"/>
          </a:xfrm>
          <a:prstGeom prst="rect">
            <a:avLst/>
          </a:prstGeom>
          <a:noFill/>
        </p:spPr>
        <p:txBody>
          <a:bodyPr wrap="square" rtlCol="0">
            <a:spAutoFit/>
          </a:bodyPr>
          <a:lstStyle/>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How many cases have there been so far?</a:t>
            </a: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Where did the outbreak start?</a:t>
            </a: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Who is most at risk of catching measles next?</a:t>
            </a: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Whose health is most at risk if they catch measles?</a:t>
            </a: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How could these people be protected?</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Is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there a pattern in the number of measles cases</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spcBef>
                <a:spcPts val="600"/>
              </a:spcBef>
              <a:spcAft>
                <a:spcPts val="600"/>
              </a:spcAft>
              <a:buFont typeface="+mj-lt"/>
              <a:buAutoNum type="arabicPeriod"/>
            </a:pPr>
            <a:r>
              <a:rPr lang="en-GB" b="1"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What do you predict is going to happen?  Can you think of any extra data that could help you answer this?</a:t>
            </a:r>
            <a:endParaRPr lang="en-GB" sz="2000" dirty="0"/>
          </a:p>
        </p:txBody>
      </p:sp>
      <p:sp>
        <p:nvSpPr>
          <p:cNvPr id="16" name="TextBox 15"/>
          <p:cNvSpPr txBox="1"/>
          <p:nvPr/>
        </p:nvSpPr>
        <p:spPr>
          <a:xfrm>
            <a:off x="-3865217" y="1670600"/>
            <a:ext cx="3591338" cy="369332"/>
          </a:xfrm>
          <a:prstGeom prst="rect">
            <a:avLst/>
          </a:prstGeom>
          <a:noFill/>
        </p:spPr>
        <p:txBody>
          <a:bodyPr wrap="square" rtlCol="0">
            <a:spAutoFit/>
          </a:bodyPr>
          <a:lstStyle/>
          <a:p>
            <a:endParaRPr lang="en-GB" dirty="0"/>
          </a:p>
        </p:txBody>
      </p:sp>
      <p:sp>
        <p:nvSpPr>
          <p:cNvPr id="18" name="TextBox 17"/>
          <p:cNvSpPr txBox="1"/>
          <p:nvPr/>
        </p:nvSpPr>
        <p:spPr>
          <a:xfrm>
            <a:off x="-3352801" y="688983"/>
            <a:ext cx="3220279" cy="11064567"/>
          </a:xfrm>
          <a:prstGeom prst="rect">
            <a:avLst/>
          </a:prstGeom>
          <a:noFill/>
        </p:spPr>
        <p:txBody>
          <a:bodyPr wrap="square" rtlCol="0">
            <a:spAutoFit/>
          </a:bodyPr>
          <a:lstStyle/>
          <a:p>
            <a:r>
              <a:rPr lang="en-GB" sz="1700" dirty="0" smtClean="0"/>
              <a:t>This </a:t>
            </a:r>
            <a:r>
              <a:rPr lang="en-GB" sz="1700" dirty="0"/>
              <a:t>is a </a:t>
            </a:r>
            <a:r>
              <a:rPr lang="en-GB" sz="1700" dirty="0" smtClean="0"/>
              <a:t>whole-class </a:t>
            </a:r>
            <a:r>
              <a:rPr lang="en-GB" sz="1700" dirty="0"/>
              <a:t>discussion. The healthcare workers should be able to answer Q2, </a:t>
            </a:r>
            <a:r>
              <a:rPr lang="en-GB" sz="1700" dirty="0" smtClean="0"/>
              <a:t>3, </a:t>
            </a:r>
            <a:r>
              <a:rPr lang="en-GB" sz="1700" dirty="0"/>
              <a:t>4. The data analysts or science advisors </a:t>
            </a:r>
            <a:r>
              <a:rPr lang="en-GB" sz="1700" dirty="0" smtClean="0"/>
              <a:t>Q5. </a:t>
            </a:r>
            <a:r>
              <a:rPr lang="en-GB" sz="1700" dirty="0"/>
              <a:t>The data analysts </a:t>
            </a:r>
            <a:r>
              <a:rPr lang="en-GB" sz="1700" dirty="0" smtClean="0"/>
              <a:t>Q1, 6, </a:t>
            </a:r>
            <a:r>
              <a:rPr lang="en-GB" sz="1700" dirty="0"/>
              <a:t>7  and the science advisors should be able to explain the answer.</a:t>
            </a:r>
          </a:p>
          <a:p>
            <a:endParaRPr lang="en-GB" sz="1700" dirty="0"/>
          </a:p>
          <a:p>
            <a:r>
              <a:rPr lang="en-GB" sz="1700" dirty="0"/>
              <a:t>1. 56</a:t>
            </a:r>
          </a:p>
          <a:p>
            <a:endParaRPr lang="en-GB" sz="1700" dirty="0"/>
          </a:p>
          <a:p>
            <a:r>
              <a:rPr lang="en-GB" sz="1700" dirty="0"/>
              <a:t>2. </a:t>
            </a:r>
            <a:r>
              <a:rPr lang="en-GB" sz="1700" dirty="0" smtClean="0"/>
              <a:t>At </a:t>
            </a:r>
            <a:r>
              <a:rPr lang="en-GB" sz="1700" dirty="0" err="1"/>
              <a:t>Hightops</a:t>
            </a:r>
            <a:r>
              <a:rPr lang="en-GB" sz="1700" dirty="0"/>
              <a:t> Holiday </a:t>
            </a:r>
            <a:r>
              <a:rPr lang="en-GB" sz="1700" dirty="0" smtClean="0"/>
              <a:t>park. </a:t>
            </a:r>
            <a:endParaRPr lang="en-GB" sz="1700" dirty="0"/>
          </a:p>
          <a:p>
            <a:r>
              <a:rPr lang="en-GB" sz="1700" dirty="0" smtClean="0"/>
              <a:t/>
            </a:r>
            <a:br>
              <a:rPr lang="en-GB" sz="1700" dirty="0" smtClean="0"/>
            </a:br>
            <a:r>
              <a:rPr lang="en-GB" sz="1700" dirty="0" smtClean="0"/>
              <a:t>3</a:t>
            </a:r>
            <a:r>
              <a:rPr lang="en-GB" sz="1700" dirty="0"/>
              <a:t>. The immediate contacts of the patients who have NOT been vaccinated are at most risk. Unvaccinated children at the two schools where children fell ill are also vulnerable (but not the school where the case fell ill only once home</a:t>
            </a:r>
            <a:r>
              <a:rPr lang="en-GB" sz="1700" dirty="0" smtClean="0"/>
              <a:t>).</a:t>
            </a:r>
          </a:p>
          <a:p>
            <a:endParaRPr lang="en-GB" sz="1700" dirty="0"/>
          </a:p>
          <a:p>
            <a:r>
              <a:rPr lang="en-GB" sz="1700" dirty="0"/>
              <a:t>4. Pregnant women, babies and other very young children, and people with serious </a:t>
            </a:r>
            <a:r>
              <a:rPr lang="en-GB" sz="1700" dirty="0" smtClean="0"/>
              <a:t>existing</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14" name="TextBox 13"/>
          <p:cNvSpPr txBox="1"/>
          <p:nvPr/>
        </p:nvSpPr>
        <p:spPr>
          <a:xfrm>
            <a:off x="9382539" y="185407"/>
            <a:ext cx="3167269" cy="11864786"/>
          </a:xfrm>
          <a:prstGeom prst="rect">
            <a:avLst/>
          </a:prstGeom>
          <a:noFill/>
        </p:spPr>
        <p:txBody>
          <a:bodyPr wrap="square" rtlCol="0">
            <a:spAutoFit/>
          </a:bodyPr>
          <a:lstStyle/>
          <a:p>
            <a:pPr>
              <a:defRPr/>
            </a:pPr>
            <a:r>
              <a:rPr lang="en-GB" sz="1700" dirty="0"/>
              <a:t>health problems are most at risk of suffering complications if they catch measles.</a:t>
            </a:r>
          </a:p>
          <a:p>
            <a:pPr>
              <a:defRPr/>
            </a:pPr>
            <a:endParaRPr lang="en-GB" sz="1700" dirty="0" smtClean="0"/>
          </a:p>
          <a:p>
            <a:pPr>
              <a:defRPr/>
            </a:pPr>
            <a:r>
              <a:rPr lang="en-GB" sz="1700" dirty="0" smtClean="0"/>
              <a:t>5. By </a:t>
            </a:r>
            <a:r>
              <a:rPr lang="en-GB" sz="1700" dirty="0"/>
              <a:t>being </a:t>
            </a:r>
            <a:r>
              <a:rPr lang="en-GB" sz="1700" b="1" dirty="0"/>
              <a:t>vaccinated</a:t>
            </a:r>
            <a:r>
              <a:rPr lang="en-GB" sz="1700" dirty="0"/>
              <a:t>.</a:t>
            </a:r>
          </a:p>
          <a:p>
            <a:pPr>
              <a:defRPr/>
            </a:pPr>
            <a:endParaRPr lang="en-GB" sz="1700" dirty="0"/>
          </a:p>
          <a:p>
            <a:r>
              <a:rPr lang="en-GB" sz="1700" dirty="0" smtClean="0"/>
              <a:t>6. </a:t>
            </a:r>
            <a:r>
              <a:rPr lang="en-GB" sz="1700" dirty="0"/>
              <a:t>The number of measles cases is gradually increasing as the disease spreads. </a:t>
            </a:r>
            <a:endParaRPr lang="en-GB" sz="1700" dirty="0" smtClean="0"/>
          </a:p>
          <a:p>
            <a:endParaRPr lang="en-GB" sz="1700" dirty="0"/>
          </a:p>
          <a:p>
            <a:r>
              <a:rPr lang="en-GB" sz="1700" dirty="0"/>
              <a:t>7</a:t>
            </a:r>
            <a:r>
              <a:rPr lang="en-GB" sz="1700" dirty="0" smtClean="0"/>
              <a:t>. The science advisors know that measles </a:t>
            </a:r>
            <a:r>
              <a:rPr lang="en-GB" sz="1700" dirty="0"/>
              <a:t>is </a:t>
            </a:r>
            <a:r>
              <a:rPr lang="en-GB" sz="1700" dirty="0" smtClean="0"/>
              <a:t>one of the most </a:t>
            </a:r>
            <a:r>
              <a:rPr lang="en-GB" sz="1700" b="1" dirty="0"/>
              <a:t>contagious</a:t>
            </a:r>
            <a:r>
              <a:rPr lang="en-GB" sz="1700" dirty="0"/>
              <a:t> </a:t>
            </a:r>
            <a:r>
              <a:rPr lang="en-GB" sz="1700" dirty="0" smtClean="0"/>
              <a:t>diseases in existence – so if </a:t>
            </a:r>
            <a:r>
              <a:rPr lang="en-GB" sz="1700" dirty="0"/>
              <a:t>lots of people </a:t>
            </a:r>
            <a:r>
              <a:rPr lang="en-GB" sz="1700" dirty="0" smtClean="0"/>
              <a:t>in a  community are </a:t>
            </a:r>
            <a:r>
              <a:rPr lang="en-GB" sz="1700" b="1" dirty="0" smtClean="0"/>
              <a:t>not immune</a:t>
            </a:r>
            <a:r>
              <a:rPr lang="en-GB" sz="1700" dirty="0" smtClean="0"/>
              <a:t> then it </a:t>
            </a:r>
            <a:r>
              <a:rPr lang="en-GB" sz="1700" dirty="0"/>
              <a:t>is </a:t>
            </a:r>
            <a:r>
              <a:rPr lang="en-GB" sz="1700" dirty="0" smtClean="0"/>
              <a:t> very </a:t>
            </a:r>
            <a:r>
              <a:rPr lang="en-GB" sz="1700" dirty="0"/>
              <a:t>likely to </a:t>
            </a:r>
            <a:r>
              <a:rPr lang="en-GB" sz="1700" dirty="0" smtClean="0"/>
              <a:t>spread even from just a few cases.</a:t>
            </a:r>
          </a:p>
          <a:p>
            <a:r>
              <a:rPr lang="en-GB" sz="1700" dirty="0" smtClean="0"/>
              <a:t>Children might therefore conclude that they need to know how many people are immune in the area (i.e. how many people have already had the disease or have been vaccinated). But don’t prompt them if they don’t work this out yet – they will explore this idea further in Episode Two…</a:t>
            </a:r>
            <a:endParaRPr lang="en-GB" sz="1700" dirty="0"/>
          </a:p>
          <a:p>
            <a:endParaRPr lang="en-GB" sz="1700" dirty="0"/>
          </a:p>
          <a:p>
            <a:endParaRPr lang="en-GB" sz="1700" b="1" dirty="0" smtClean="0"/>
          </a:p>
          <a:p>
            <a:endParaRPr lang="en-GB" sz="1700" b="1" dirty="0" smtClean="0"/>
          </a:p>
          <a:p>
            <a:endParaRPr lang="en-GB" sz="1700" b="1" dirty="0"/>
          </a:p>
          <a:p>
            <a:endParaRPr lang="en-GB" sz="1700" b="1" dirty="0" smtClean="0"/>
          </a:p>
          <a:p>
            <a:endParaRPr lang="en-GB" sz="1700" b="1" dirty="0"/>
          </a:p>
          <a:p>
            <a:endParaRPr lang="en-GB" sz="1700" b="1" dirty="0" smtClean="0"/>
          </a:p>
          <a:p>
            <a:endParaRPr lang="en-GB" sz="1700" b="1" dirty="0"/>
          </a:p>
          <a:p>
            <a:endParaRPr lang="en-GB" sz="1700" b="1" dirty="0" smtClean="0"/>
          </a:p>
          <a:p>
            <a:endParaRPr lang="en-GB" sz="1700" b="1" dirty="0"/>
          </a:p>
          <a:p>
            <a:endParaRPr lang="en-GB" sz="1700" b="1" dirty="0" smtClean="0"/>
          </a:p>
          <a:p>
            <a:endParaRPr lang="en-GB" sz="1700" b="1" dirty="0"/>
          </a:p>
          <a:p>
            <a:endParaRPr lang="en-GB" sz="1700" b="1" dirty="0" smtClean="0"/>
          </a:p>
          <a:p>
            <a:endParaRPr lang="en-GB" sz="1700" b="1" dirty="0"/>
          </a:p>
          <a:p>
            <a:endParaRPr lang="en-GB" sz="1700" b="1" dirty="0"/>
          </a:p>
          <a:p>
            <a:endParaRPr lang="en-GB" sz="1700" b="1" dirty="0"/>
          </a:p>
          <a:p>
            <a:endParaRPr lang="en-GB" sz="1700" dirty="0"/>
          </a:p>
          <a:p>
            <a:endParaRPr lang="en-GB" sz="1700" dirty="0"/>
          </a:p>
          <a:p>
            <a:endParaRPr lang="en-GB" sz="1700" dirty="0"/>
          </a:p>
        </p:txBody>
      </p:sp>
      <p:sp>
        <p:nvSpPr>
          <p:cNvPr id="19" name="TextBox 18"/>
          <p:cNvSpPr txBox="1"/>
          <p:nvPr/>
        </p:nvSpPr>
        <p:spPr>
          <a:xfrm>
            <a:off x="-3264256" y="69868"/>
            <a:ext cx="2970497" cy="400110"/>
          </a:xfrm>
          <a:prstGeom prst="rect">
            <a:avLst/>
          </a:prstGeom>
          <a:solidFill>
            <a:schemeClr val="accent4">
              <a:lumMod val="75000"/>
            </a:schemeClr>
          </a:solidFill>
        </p:spPr>
        <p:txBody>
          <a:bodyPr wrap="square" rtlCol="0">
            <a:spAutoFit/>
          </a:bodyPr>
          <a:lstStyle/>
          <a:p>
            <a:endParaRPr lang="en-GB" sz="2000" dirty="0">
              <a:solidFill>
                <a:schemeClr val="bg1"/>
              </a:solidFill>
            </a:endParaRPr>
          </a:p>
        </p:txBody>
      </p:sp>
    </p:spTree>
    <p:extLst>
      <p:ext uri="{BB962C8B-B14F-4D97-AF65-F5344CB8AC3E}">
        <p14:creationId xmlns:p14="http://schemas.microsoft.com/office/powerpoint/2010/main" val="61728511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iterate type="lt">
                                    <p:tmAbs val="30"/>
                                  </p:iterate>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4" presetClass="entr" presetSubtype="5"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animEffect transition="in" filter="randombar(vertical)">
                                      <p:cBhvr>
                                        <p:cTn id="9" dur="2000"/>
                                        <p:tgtEl>
                                          <p:spTgt spid="9"/>
                                        </p:tgtEl>
                                      </p:cBhvr>
                                    </p:animEffect>
                                  </p:childTnLst>
                                </p:cTn>
                              </p:par>
                              <p:par>
                                <p:cTn id="10" presetID="1" presetClass="entr" presetSubtype="0" fill="hold" grpId="0" nodeType="withEffect">
                                  <p:stCondLst>
                                    <p:cond delay="5000"/>
                                  </p:stCondLst>
                                  <p:iterate type="lt">
                                    <p:tmAbs val="40"/>
                                  </p:iterate>
                                  <p:childTnLst>
                                    <p:set>
                                      <p:cBhvr>
                                        <p:cTn id="11" dur="1" fill="hold">
                                          <p:stCondLst>
                                            <p:cond delay="0"/>
                                          </p:stCondLst>
                                        </p:cTn>
                                        <p:tgtEl>
                                          <p:spTgt spid="11"/>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1999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3"/>
                </p:tgtEl>
              </p:cMediaNode>
            </p:video>
          </p:childTnLst>
        </p:cTn>
      </p:par>
    </p:tnLst>
    <p:bldLst>
      <p:bldP spid="9"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8607" y="5918776"/>
            <a:ext cx="3096344" cy="720080"/>
            <a:chOff x="539552" y="2556325"/>
            <a:chExt cx="3096344" cy="720080"/>
          </a:xfrm>
        </p:grpSpPr>
        <p:pic>
          <p:nvPicPr>
            <p:cNvPr id="7" name="Picture 6" descr="ASEBlueLAlogo.jpg"/>
            <p:cNvPicPr>
              <a:picLocks noChangeAspect="1"/>
            </p:cNvPicPr>
            <p:nvPr/>
          </p:nvPicPr>
          <p:blipFill>
            <a:blip r:embed="rId3" cstate="print"/>
            <a:stretch>
              <a:fillRect/>
            </a:stretch>
          </p:blipFill>
          <p:spPr>
            <a:xfrm>
              <a:off x="591671" y="2556325"/>
              <a:ext cx="2924735" cy="564911"/>
            </a:xfrm>
            <a:prstGeom prst="rect">
              <a:avLst/>
            </a:prstGeom>
          </p:spPr>
        </p:pic>
        <p:sp>
          <p:nvSpPr>
            <p:cNvPr id="8" name="TextBox 7"/>
            <p:cNvSpPr txBox="1"/>
            <p:nvPr/>
          </p:nvSpPr>
          <p:spPr>
            <a:xfrm>
              <a:off x="539552" y="3045573"/>
              <a:ext cx="3096344" cy="230832"/>
            </a:xfrm>
            <a:prstGeom prst="rect">
              <a:avLst/>
            </a:prstGeom>
            <a:noFill/>
          </p:spPr>
          <p:txBody>
            <a:bodyPr wrap="square" rtlCol="0">
              <a:spAutoFit/>
            </a:bodyPr>
            <a:lstStyle/>
            <a:p>
              <a:r>
                <a:rPr lang="en-GB" sz="900" i="1" dirty="0" smtClean="0"/>
                <a:t>Promoting Excellence in Science Teaching and Learning</a:t>
              </a:r>
              <a:endParaRPr lang="en-GB" sz="900" i="1" dirty="0"/>
            </a:p>
          </p:txBody>
        </p:sp>
      </p:grpSp>
      <p:sp>
        <p:nvSpPr>
          <p:cNvPr id="9" name="TextBox 3"/>
          <p:cNvSpPr txBox="1">
            <a:spLocks noChangeArrowheads="1"/>
          </p:cNvSpPr>
          <p:nvPr/>
        </p:nvSpPr>
        <p:spPr bwMode="auto">
          <a:xfrm>
            <a:off x="1877488" y="4241720"/>
            <a:ext cx="5389024" cy="1692771"/>
          </a:xfrm>
          <a:prstGeom prst="rect">
            <a:avLst/>
          </a:prstGeom>
          <a:noFill/>
          <a:ln w="9525">
            <a:noFill/>
            <a:miter lim="800000"/>
            <a:headEnd/>
            <a:tailEnd/>
          </a:ln>
        </p:spPr>
        <p:txBody>
          <a:bodyPr wrap="square">
            <a:spAutoFit/>
          </a:bodyPr>
          <a:lstStyle/>
          <a:p>
            <a:pPr algn="ct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This activity was produced by the </a:t>
            </a: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Association </a:t>
            </a:r>
            <a:r>
              <a:rPr lang="en-GB" sz="2200" b="1" dirty="0">
                <a:latin typeface="Arial Unicode MS" panose="020B0604020202020204" pitchFamily="34" charset="-128"/>
                <a:ea typeface="Arial Unicode MS" panose="020B0604020202020204" pitchFamily="34" charset="-128"/>
                <a:cs typeface="Arial Unicode MS" panose="020B0604020202020204" pitchFamily="34" charset="-128"/>
              </a:rPr>
              <a:t>for Science Education</a:t>
            </a: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in </a:t>
            </a: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partnership with </a:t>
            </a: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James </a:t>
            </a: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Films</a:t>
            </a:r>
            <a:b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smtClean="0">
                <a:latin typeface="Arial Unicode MS" panose="020B0604020202020204" pitchFamily="34" charset="-128"/>
                <a:ea typeface="Arial Unicode MS" panose="020B0604020202020204" pitchFamily="34" charset="-128"/>
                <a:cs typeface="Arial Unicode MS" panose="020B0604020202020204" pitchFamily="34" charset="-128"/>
              </a:rPr>
              <a:t>(c) 2016</a:t>
            </a:r>
            <a:endParaRPr lang="en-GB"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6607" y="-477079"/>
            <a:ext cx="5716314" cy="581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wellcome.ac.uk/stellent/groups/corporatesite/@policy_communications/documents/web_document/wtvm0504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788" y="5879020"/>
            <a:ext cx="2647641" cy="70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65421"/>
      </p:ext>
    </p:extLst>
  </p:cSld>
  <p:clrMapOvr>
    <a:masterClrMapping/>
  </p:clrMapOvr>
  <p:transition spd="slow" advClick="0">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4557</TotalTime>
  <Words>380</Words>
  <Application>Microsoft Office PowerPoint</Application>
  <PresentationFormat>On-screen Show (4:3)</PresentationFormat>
  <Paragraphs>74</Paragraphs>
  <Slides>6</Slides>
  <Notes>5</Notes>
  <HiddenSlides>0</HiddenSlides>
  <MMClips>5</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 Harden</dc:creator>
  <cp:lastModifiedBy>Felix</cp:lastModifiedBy>
  <cp:revision>269</cp:revision>
  <dcterms:created xsi:type="dcterms:W3CDTF">2015-05-09T10:17:34Z</dcterms:created>
  <dcterms:modified xsi:type="dcterms:W3CDTF">2016-06-18T14:36:52Z</dcterms:modified>
</cp:coreProperties>
</file>