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526" y="4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86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2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0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0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4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5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8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8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23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7767-35A0-4357-A615-636DDB2FC80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8676-0062-4B34-8CD6-9E651DF7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8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006" y="289262"/>
            <a:ext cx="36300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ourier Final Draft" panose="02000409000000000000" pitchFamily="49" charset="0"/>
              </a:rPr>
              <a:t>Attention writers</a:t>
            </a:r>
            <a:r>
              <a:rPr lang="en-GB" sz="1600" b="1" dirty="0" smtClean="0">
                <a:latin typeface="Courier Final Draft" panose="02000409000000000000" pitchFamily="49" charset="0"/>
              </a:rPr>
              <a:t>!</a:t>
            </a:r>
          </a:p>
          <a:p>
            <a:r>
              <a:rPr lang="en-GB" sz="1200" b="1" dirty="0">
                <a:latin typeface="Courier Final Draft" panose="02000409000000000000" pitchFamily="49" charset="0"/>
              </a:rPr>
              <a:t/>
            </a:r>
            <a:br>
              <a:rPr lang="en-GB" sz="1200" b="1" dirty="0">
                <a:latin typeface="Courier Final Draft" panose="02000409000000000000" pitchFamily="49" charset="0"/>
              </a:rPr>
            </a:br>
            <a:r>
              <a:rPr lang="en-US" sz="1200" dirty="0">
                <a:latin typeface="Courier Final Draft" panose="02000409000000000000" pitchFamily="49" charset="0"/>
              </a:rPr>
              <a:t>The director of JAMES </a:t>
            </a:r>
            <a:r>
              <a:rPr lang="en-US" sz="1200" dirty="0" smtClean="0">
                <a:latin typeface="Courier Final Draft" panose="02000409000000000000" pitchFamily="49" charset="0"/>
              </a:rPr>
              <a:t>has </a:t>
            </a:r>
            <a:r>
              <a:rPr lang="en-US" sz="1200" dirty="0">
                <a:latin typeface="Courier Final Draft" panose="02000409000000000000" pitchFamily="49" charset="0"/>
              </a:rPr>
              <a:t>decided that she wants to add another scene to the end of the film showing what happens to James. You </a:t>
            </a:r>
            <a:r>
              <a:rPr lang="en-US" sz="1200" dirty="0" smtClean="0">
                <a:latin typeface="Courier Final Draft" panose="02000409000000000000" pitchFamily="49" charset="0"/>
              </a:rPr>
              <a:t>need </a:t>
            </a:r>
            <a:r>
              <a:rPr lang="en-US" sz="1200" dirty="0">
                <a:latin typeface="Courier Final Draft" panose="02000409000000000000" pitchFamily="49" charset="0"/>
              </a:rPr>
              <a:t>to write the scene. </a:t>
            </a:r>
            <a:endParaRPr lang="en-US" sz="1200" dirty="0" smtClean="0">
              <a:latin typeface="Courier Final Draft" panose="02000409000000000000" pitchFamily="49" charset="0"/>
            </a:endParaRPr>
          </a:p>
          <a:p>
            <a:endParaRPr lang="en-GB" sz="1200" dirty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Your </a:t>
            </a:r>
            <a:r>
              <a:rPr lang="en-US" sz="1200" dirty="0">
                <a:latin typeface="Courier Final Draft" panose="02000409000000000000" pitchFamily="49" charset="0"/>
              </a:rPr>
              <a:t>script should be </a:t>
            </a:r>
            <a:r>
              <a:rPr lang="en-US" sz="1200" dirty="0" smtClean="0">
                <a:latin typeface="Courier Final Draft" panose="02000409000000000000" pitchFamily="49" charset="0"/>
              </a:rPr>
              <a:t>imaginative and dramatic, </a:t>
            </a:r>
            <a:r>
              <a:rPr lang="en-US" sz="1200" dirty="0">
                <a:latin typeface="Courier Final Draft" panose="02000409000000000000" pitchFamily="49" charset="0"/>
              </a:rPr>
              <a:t>but it must also be </a:t>
            </a:r>
            <a:r>
              <a:rPr lang="en-US" sz="1200" b="1" dirty="0">
                <a:latin typeface="Courier Final Draft" panose="02000409000000000000" pitchFamily="49" charset="0"/>
              </a:rPr>
              <a:t>scientifically and historically accurate</a:t>
            </a:r>
            <a:r>
              <a:rPr lang="en-US" sz="1200" dirty="0">
                <a:latin typeface="Courier Final Draft" panose="02000409000000000000" pitchFamily="49" charset="0"/>
              </a:rPr>
              <a:t>. </a:t>
            </a:r>
            <a:endParaRPr lang="en-US" sz="1200" dirty="0" smtClean="0">
              <a:latin typeface="Courier Final Draft" panose="02000409000000000000" pitchFamily="49" charset="0"/>
            </a:endParaRPr>
          </a:p>
          <a:p>
            <a:endParaRPr lang="en-US" sz="1200" dirty="0" smtClean="0">
              <a:latin typeface="Courier Final Draft" panose="02000409000000000000" pitchFamily="49" charset="0"/>
            </a:endParaRPr>
          </a:p>
        </p:txBody>
      </p:sp>
      <p:sp>
        <p:nvSpPr>
          <p:cNvPr id="6" name="AutoShape 2" descr="Displaying Picture1.jp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isplaying Picture1.jpg"/>
          <p:cNvSpPr>
            <a:spLocks noChangeAspect="1" noChangeArrowheads="1"/>
          </p:cNvSpPr>
          <p:nvPr/>
        </p:nvSpPr>
        <p:spPr bwMode="auto">
          <a:xfrm>
            <a:off x="230981" y="105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32656" y="2843808"/>
            <a:ext cx="6204853" cy="5724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Final Draft" panose="02000409000000000000" pitchFamily="49" charset="0"/>
              </a:rPr>
              <a:t> </a:t>
            </a:r>
            <a:br>
              <a:rPr lang="en-US" sz="1400" b="1" dirty="0" smtClean="0">
                <a:latin typeface="Courier Final Draft" panose="02000409000000000000" pitchFamily="49" charset="0"/>
              </a:rPr>
            </a:br>
            <a:r>
              <a:rPr lang="en-US" sz="1400" b="1" dirty="0" smtClean="0">
                <a:latin typeface="Courier Final Draft" panose="02000409000000000000" pitchFamily="49" charset="0"/>
              </a:rPr>
              <a:t> Some questions to consider before you start writing:</a:t>
            </a:r>
            <a:br>
              <a:rPr lang="en-US" sz="1400" b="1" dirty="0" smtClean="0">
                <a:latin typeface="Courier Final Draft" panose="02000409000000000000" pitchFamily="49" charset="0"/>
              </a:rPr>
            </a:br>
            <a:endParaRPr lang="en-GB" sz="1400" b="1" dirty="0" smtClean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  What happened in real life when </a:t>
            </a:r>
            <a:r>
              <a:rPr lang="en-US" sz="1200" dirty="0" err="1" smtClean="0">
                <a:latin typeface="Courier Final Draft" panose="02000409000000000000" pitchFamily="49" charset="0"/>
              </a:rPr>
              <a:t>Dr</a:t>
            </a:r>
            <a:r>
              <a:rPr lang="en-US" sz="1200" dirty="0" smtClean="0">
                <a:latin typeface="Courier Final Draft" panose="02000409000000000000" pitchFamily="49" charset="0"/>
              </a:rPr>
              <a:t> Jenner put the smallpox pus 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  into James’s arm? Why?</a:t>
            </a:r>
            <a:endParaRPr lang="en-GB" sz="1200" dirty="0" smtClean="0">
              <a:latin typeface="Courier Final Draft" panose="02000409000000000000" pitchFamily="49" charset="0"/>
            </a:endParaRPr>
          </a:p>
          <a:p>
            <a:endParaRPr lang="en-US" sz="1200" dirty="0" smtClean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  Do you know what the following words mean: 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  </a:t>
            </a:r>
            <a:r>
              <a:rPr lang="en-US" sz="1200" b="1" dirty="0" smtClean="0">
                <a:latin typeface="Courier Final Draft" panose="02000409000000000000" pitchFamily="49" charset="0"/>
              </a:rPr>
              <a:t>cowpox, smallpox, vaccine, </a:t>
            </a:r>
            <a:r>
              <a:rPr lang="en-US" sz="1200" b="1" dirty="0" smtClean="0">
                <a:latin typeface="Courier Final Draft" panose="02000409000000000000" pitchFamily="49" charset="0"/>
              </a:rPr>
              <a:t>experiment</a:t>
            </a:r>
            <a:r>
              <a:rPr lang="en-US" sz="1200" b="1" smtClean="0">
                <a:latin typeface="Courier Final Draft" panose="02000409000000000000" pitchFamily="49" charset="0"/>
              </a:rPr>
              <a:t>, immunity</a:t>
            </a:r>
            <a:r>
              <a:rPr lang="en-US" sz="1200" smtClean="0">
                <a:latin typeface="Courier Final Draft" panose="02000409000000000000" pitchFamily="49" charset="0"/>
              </a:rPr>
              <a:t>? </a:t>
            </a:r>
            <a:endParaRPr lang="en-GB" sz="1200" dirty="0" smtClean="0">
              <a:latin typeface="Courier Final Draft" panose="02000409000000000000" pitchFamily="49" charset="0"/>
            </a:endParaRPr>
          </a:p>
          <a:p>
            <a:endParaRPr lang="en-US" sz="1200" dirty="0" smtClean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  Will your scene continue straight on from where the film     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  currently ends or will it be set further in the future?</a:t>
            </a:r>
            <a:endParaRPr lang="en-GB" sz="1200" dirty="0" smtClean="0">
              <a:latin typeface="Courier Final Draft" panose="02000409000000000000" pitchFamily="49" charset="0"/>
            </a:endParaRPr>
          </a:p>
          <a:p>
            <a:endParaRPr lang="en-US" sz="1200" dirty="0" smtClean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  Is it going to be an exciting and tense scene (like the scene   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                    where James runs away from </a:t>
            </a:r>
            <a:r>
              <a:rPr lang="en-US" sz="1200" dirty="0" err="1" smtClean="0">
                <a:latin typeface="Courier Final Draft" panose="02000409000000000000" pitchFamily="49" charset="0"/>
              </a:rPr>
              <a:t>Dr</a:t>
            </a:r>
            <a:r>
              <a:rPr lang="en-US" sz="1200" dirty="0" smtClean="0">
                <a:latin typeface="Courier Final Draft" panose="02000409000000000000" pitchFamily="49" charset="0"/>
              </a:rPr>
              <a:t> Jenner), or is                      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                      it going to be a gentler, more emotional 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                        scene (like when James’s father comes and 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                          finds him in the woods)?</a:t>
            </a:r>
            <a:endParaRPr lang="en-GB" sz="1200" dirty="0" smtClean="0">
              <a:latin typeface="Courier Final Draft" panose="02000409000000000000" pitchFamily="49" charset="0"/>
            </a:endParaRPr>
          </a:p>
          <a:p>
            <a:endParaRPr lang="en-US" sz="1200" dirty="0" smtClean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                           Remember that James is the protagonist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		        (the hero) of the film. </a:t>
            </a:r>
          </a:p>
          <a:p>
            <a:endParaRPr lang="en-GB" sz="1200" dirty="0" smtClean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	                   What location will you use?</a:t>
            </a:r>
          </a:p>
          <a:p>
            <a:endParaRPr lang="en-US" sz="1200" dirty="0">
              <a:latin typeface="Courier Final Draft" panose="02000409000000000000" pitchFamily="49" charset="0"/>
            </a:endParaRPr>
          </a:p>
          <a:p>
            <a:r>
              <a:rPr lang="en-US" sz="1200" dirty="0" smtClean="0">
                <a:latin typeface="Courier Final Draft" panose="02000409000000000000" pitchFamily="49" charset="0"/>
              </a:rPr>
              <a:t>		        Remember you are writing a </a:t>
            </a:r>
            <a:r>
              <a:rPr lang="en-US" sz="1200" b="1" dirty="0" smtClean="0">
                <a:latin typeface="Courier Final Draft" panose="02000409000000000000" pitchFamily="49" charset="0"/>
              </a:rPr>
              <a:t>film </a:t>
            </a:r>
            <a:r>
              <a:rPr lang="en-US" sz="1200" dirty="0" smtClean="0">
                <a:latin typeface="Courier Final Draft" panose="02000409000000000000" pitchFamily="49" charset="0"/>
              </a:rPr>
              <a:t>not a </a:t>
            </a:r>
            <a:r>
              <a:rPr lang="en-US" sz="1200" dirty="0">
                <a:latin typeface="Courier Final Draft" panose="02000409000000000000" pitchFamily="49" charset="0"/>
              </a:rPr>
              <a:t/>
            </a:r>
            <a:br>
              <a:rPr lang="en-US" sz="1200" dirty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		        play. 	</a:t>
            </a:r>
            <a:br>
              <a:rPr lang="en-US" sz="1200" dirty="0" smtClean="0">
                <a:latin typeface="Courier Final Draft" panose="02000409000000000000" pitchFamily="49" charset="0"/>
              </a:rPr>
            </a:br>
            <a:r>
              <a:rPr lang="en-US" sz="1200" dirty="0" smtClean="0">
                <a:latin typeface="Courier Final Draft" panose="02000409000000000000" pitchFamily="49" charset="0"/>
              </a:rPr>
              <a:t>		  </a:t>
            </a:r>
            <a:endParaRPr lang="en-US" sz="1200" b="1" dirty="0" smtClean="0">
              <a:latin typeface="Courier Final Draft" panose="02000409000000000000" pitchFamily="49" charset="0"/>
            </a:endParaRPr>
          </a:p>
          <a:p>
            <a:r>
              <a:rPr lang="en-US" sz="1200" b="1" dirty="0" smtClean="0">
                <a:latin typeface="Courier Final Draft" panose="02000409000000000000" pitchFamily="49" charset="0"/>
              </a:rPr>
              <a:t>		        Keep your script to less than two </a:t>
            </a:r>
            <a:br>
              <a:rPr lang="en-US" sz="1200" b="1" dirty="0" smtClean="0">
                <a:latin typeface="Courier Final Draft" panose="02000409000000000000" pitchFamily="49" charset="0"/>
              </a:rPr>
            </a:br>
            <a:r>
              <a:rPr lang="en-US" sz="1200" b="1" dirty="0" smtClean="0">
                <a:latin typeface="Courier Final Draft" panose="02000409000000000000" pitchFamily="49" charset="0"/>
              </a:rPr>
              <a:t>		        pages long, otherwise you won’t have</a:t>
            </a:r>
            <a:br>
              <a:rPr lang="en-US" sz="1200" b="1" dirty="0" smtClean="0">
                <a:latin typeface="Courier Final Draft" panose="02000409000000000000" pitchFamily="49" charset="0"/>
              </a:rPr>
            </a:br>
            <a:r>
              <a:rPr lang="en-US" sz="1200" b="1" dirty="0" smtClean="0">
                <a:latin typeface="Courier Final Draft" panose="02000409000000000000" pitchFamily="49" charset="0"/>
              </a:rPr>
              <a:t>		        enough time to film it!</a:t>
            </a:r>
          </a:p>
        </p:txBody>
      </p:sp>
      <p:pic>
        <p:nvPicPr>
          <p:cNvPr id="1033" name="Picture 9" descr="C:\Users\Felix\Documents\Smallpox\james\Picture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213784"/>
            <a:ext cx="2474972" cy="56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13176" y="86671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Final Draft" panose="02000409000000000000" pitchFamily="49" charset="0"/>
              </a:rPr>
              <a:t>Good luck!</a:t>
            </a:r>
            <a:endParaRPr lang="en-GB" b="1" dirty="0">
              <a:latin typeface="Courier Final Draft" panose="02000409000000000000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640" y="5487127"/>
            <a:ext cx="2664295" cy="3549367"/>
            <a:chOff x="188639" y="5487128"/>
            <a:chExt cx="2664295" cy="3549367"/>
          </a:xfrm>
        </p:grpSpPr>
        <p:grpSp>
          <p:nvGrpSpPr>
            <p:cNvPr id="12" name="Group 11"/>
            <p:cNvGrpSpPr/>
            <p:nvPr/>
          </p:nvGrpSpPr>
          <p:grpSpPr>
            <a:xfrm>
              <a:off x="188639" y="5487128"/>
              <a:ext cx="2664295" cy="3549367"/>
              <a:chOff x="188639" y="5487128"/>
              <a:chExt cx="2664295" cy="3549367"/>
            </a:xfrm>
          </p:grpSpPr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2" b="3613"/>
              <a:stretch/>
            </p:blipFill>
            <p:spPr bwMode="auto">
              <a:xfrm>
                <a:off x="188639" y="5487128"/>
                <a:ext cx="2664295" cy="3549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188640" y="5487129"/>
                <a:ext cx="180000" cy="1253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2208225" y="8559689"/>
              <a:ext cx="144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6" name="Picture 2" descr="C:\Users\Felix\Downloads\shutterstock_32568811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072" y="368190"/>
            <a:ext cx="2892485" cy="289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2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</dc:creator>
  <cp:lastModifiedBy>Felix</cp:lastModifiedBy>
  <cp:revision>16</cp:revision>
  <dcterms:created xsi:type="dcterms:W3CDTF">2016-04-14T21:33:32Z</dcterms:created>
  <dcterms:modified xsi:type="dcterms:W3CDTF">2016-04-23T13:45:13Z</dcterms:modified>
</cp:coreProperties>
</file>